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24384000" cy="13716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p:nvPr>
            <p:ph type="sldImg"/>
          </p:nvPr>
        </p:nvSpPr>
        <p:spPr>
          <a:xfrm>
            <a:off x="1143000" y="685800"/>
            <a:ext cx="4572000" cy="3429000"/>
          </a:xfrm>
          <a:prstGeom prst="rect">
            <a:avLst/>
          </a:prstGeom>
        </p:spPr>
        <p:txBody>
          <a:bodyPr/>
          <a:lstStyle/>
          <a:p>
            <a:pPr lvl="0"/>
          </a:p>
        </p:txBody>
      </p:sp>
      <p:sp>
        <p:nvSpPr>
          <p:cNvPr id="49" name="Shape 49"/>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825500">
      <a:defRPr sz="2200">
        <a:latin typeface="Lucida Grande"/>
        <a:ea typeface="Lucida Grande"/>
        <a:cs typeface="Lucida Grande"/>
        <a:sym typeface="Lucida Grande"/>
      </a:defRPr>
    </a:lvl1pPr>
    <a:lvl2pPr indent="228600" defTabSz="825500">
      <a:defRPr sz="2200">
        <a:latin typeface="Lucida Grande"/>
        <a:ea typeface="Lucida Grande"/>
        <a:cs typeface="Lucida Grande"/>
        <a:sym typeface="Lucida Grande"/>
      </a:defRPr>
    </a:lvl2pPr>
    <a:lvl3pPr indent="457200" defTabSz="825500">
      <a:defRPr sz="2200">
        <a:latin typeface="Lucida Grande"/>
        <a:ea typeface="Lucida Grande"/>
        <a:cs typeface="Lucida Grande"/>
        <a:sym typeface="Lucida Grande"/>
      </a:defRPr>
    </a:lvl3pPr>
    <a:lvl4pPr indent="685800" defTabSz="825500">
      <a:defRPr sz="2200">
        <a:latin typeface="Lucida Grande"/>
        <a:ea typeface="Lucida Grande"/>
        <a:cs typeface="Lucida Grande"/>
        <a:sym typeface="Lucida Grande"/>
      </a:defRPr>
    </a:lvl4pPr>
    <a:lvl5pPr indent="914400" defTabSz="825500">
      <a:defRPr sz="2200">
        <a:latin typeface="Lucida Grande"/>
        <a:ea typeface="Lucida Grande"/>
        <a:cs typeface="Lucida Grande"/>
        <a:sym typeface="Lucida Grande"/>
      </a:defRPr>
    </a:lvl5pPr>
    <a:lvl6pPr indent="1143000" defTabSz="825500">
      <a:defRPr sz="2200">
        <a:latin typeface="Lucida Grande"/>
        <a:ea typeface="Lucida Grande"/>
        <a:cs typeface="Lucida Grande"/>
        <a:sym typeface="Lucida Grande"/>
      </a:defRPr>
    </a:lvl6pPr>
    <a:lvl7pPr indent="1371600" defTabSz="825500">
      <a:defRPr sz="2200">
        <a:latin typeface="Lucida Grande"/>
        <a:ea typeface="Lucida Grande"/>
        <a:cs typeface="Lucida Grande"/>
        <a:sym typeface="Lucida Grande"/>
      </a:defRPr>
    </a:lvl7pPr>
    <a:lvl8pPr indent="1600200" defTabSz="825500">
      <a:defRPr sz="2200">
        <a:latin typeface="Lucida Grande"/>
        <a:ea typeface="Lucida Grande"/>
        <a:cs typeface="Lucida Grande"/>
        <a:sym typeface="Lucida Grande"/>
      </a:defRPr>
    </a:lvl8pPr>
    <a:lvl9pPr indent="1828800" defTabSz="82550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2387600" y="2311400"/>
            <a:ext cx="19621500" cy="4648200"/>
          </a:xfrm>
          <a:prstGeom prst="rect">
            <a:avLst/>
          </a:prstGeom>
        </p:spPr>
        <p:txBody>
          <a:bodyPr lIns="0" tIns="0" rIns="0" bIns="0" anchor="b"/>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6" name="Shape 6"/>
          <p:cNvSpPr/>
          <p:nvPr>
            <p:ph type="body" idx="1"/>
          </p:nvPr>
        </p:nvSpPr>
        <p:spPr>
          <a:xfrm>
            <a:off x="2387600" y="7073900"/>
            <a:ext cx="19621500" cy="1587500"/>
          </a:xfrm>
          <a:prstGeom prst="rect">
            <a:avLst/>
          </a:prstGeom>
        </p:spPr>
        <p:txBody>
          <a:bodyPr lIns="0" tIns="0" rIns="0" bIns="0" anchor="t"/>
          <a:lstStyle>
            <a:lvl1pPr marL="0" indent="0" algn="ctr" defTabSz="825500">
              <a:spcBef>
                <a:spcPts val="0"/>
              </a:spcBef>
              <a:buClrTx/>
              <a:buFontTx/>
              <a:defRPr sz="4800">
                <a:uFillTx/>
                <a:latin typeface="+mj-lt"/>
                <a:ea typeface="+mj-ea"/>
                <a:cs typeface="+mj-cs"/>
                <a:sym typeface="Gill Sans"/>
              </a:defRPr>
            </a:lvl1pPr>
            <a:lvl2pPr marL="0" indent="0" algn="ctr" defTabSz="825500">
              <a:spcBef>
                <a:spcPts val="0"/>
              </a:spcBef>
              <a:buClrTx/>
              <a:buFontTx/>
              <a:defRPr sz="4800">
                <a:uFillTx/>
                <a:latin typeface="+mj-lt"/>
                <a:ea typeface="+mj-ea"/>
                <a:cs typeface="+mj-cs"/>
                <a:sym typeface="Gill Sans"/>
              </a:defRPr>
            </a:lvl2pPr>
            <a:lvl3pPr marL="0" indent="0" algn="ctr" defTabSz="825500">
              <a:spcBef>
                <a:spcPts val="0"/>
              </a:spcBef>
              <a:buClrTx/>
              <a:buFontTx/>
              <a:defRPr sz="4800">
                <a:uFillTx/>
                <a:latin typeface="+mj-lt"/>
                <a:ea typeface="+mj-ea"/>
                <a:cs typeface="+mj-cs"/>
                <a:sym typeface="Gill Sans"/>
              </a:defRPr>
            </a:lvl3pPr>
            <a:lvl4pPr marL="0" indent="0" algn="ctr" defTabSz="825500">
              <a:spcBef>
                <a:spcPts val="0"/>
              </a:spcBef>
              <a:buClrTx/>
              <a:buFontTx/>
              <a:defRPr sz="4800">
                <a:uFillTx/>
                <a:latin typeface="+mj-lt"/>
                <a:ea typeface="+mj-ea"/>
                <a:cs typeface="+mj-cs"/>
                <a:sym typeface="Gill Sans"/>
              </a:defRPr>
            </a:lvl4pPr>
            <a:lvl5pPr marL="0" indent="0" algn="ctr" defTabSz="825500">
              <a:spcBef>
                <a:spcPts val="0"/>
              </a:spcBef>
              <a:buClrTx/>
              <a:buFontTx/>
              <a:defRPr sz="4800">
                <a:uFillTx/>
                <a:latin typeface="+mj-lt"/>
                <a:ea typeface="+mj-ea"/>
                <a:cs typeface="+mj-cs"/>
                <a:sym typeface="Gill Sans"/>
              </a:defRPr>
            </a:lvl5pPr>
          </a:lstStyle>
          <a:p>
            <a:pPr lvl="0">
              <a:defRPr sz="1800">
                <a:solidFill>
                  <a:srgbClr val="000000"/>
                </a:solidFill>
              </a:defRPr>
            </a:pPr>
            <a:r>
              <a:rPr sz="4800">
                <a:solidFill>
                  <a:srgbClr val="FFFFFF"/>
                </a:solidFill>
              </a:rPr>
              <a:t>Body Level One</a:t>
            </a:r>
            <a:endParaRPr sz="48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4800">
                <a:solidFill>
                  <a:srgbClr val="FFFFFF"/>
                </a:solidFill>
              </a:rPr>
              <a:t>Body Level Three</a:t>
            </a:r>
            <a:endParaRPr sz="4800">
              <a:solidFill>
                <a:srgbClr val="FFFFFF"/>
              </a:solidFill>
            </a:endParaRPr>
          </a:p>
          <a:p>
            <a:pPr lvl="3">
              <a:defRPr sz="1800">
                <a:solidFill>
                  <a:srgbClr val="000000"/>
                </a:solidFill>
              </a:defRPr>
            </a:pPr>
            <a:r>
              <a:rPr sz="4800">
                <a:solidFill>
                  <a:srgbClr val="FFFFFF"/>
                </a:solidFill>
              </a:rPr>
              <a:t>Body Level Four</a:t>
            </a:r>
            <a:endParaRPr sz="4800">
              <a:solidFill>
                <a:srgbClr val="FFFFFF"/>
              </a:solidFill>
            </a:endParaRPr>
          </a:p>
          <a:p>
            <a:pPr lvl="4">
              <a:defRPr sz="1800">
                <a:solidFill>
                  <a:srgbClr val="000000"/>
                </a:solidFill>
              </a:defRPr>
            </a:pPr>
            <a:r>
              <a:rPr sz="4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 name="Shape 25"/>
          <p:cNvSpPr/>
          <p:nvPr>
            <p:ph type="title"/>
          </p:nvPr>
        </p:nvSpPr>
        <p:spPr>
          <a:xfrm>
            <a:off x="1206500" y="2159000"/>
            <a:ext cx="11010900" cy="4648200"/>
          </a:xfrm>
          <a:prstGeom prst="rect">
            <a:avLst/>
          </a:prstGeom>
        </p:spPr>
        <p:txBody>
          <a:bodyPr lIns="0" tIns="0" rIns="0" bIns="0" anchor="b"/>
          <a:lstStyle>
            <a:lvl1pPr defTabSz="825500">
              <a:defRPr sz="9600">
                <a:uFillTx/>
                <a:latin typeface="+mj-lt"/>
                <a:ea typeface="+mj-ea"/>
                <a:cs typeface="+mj-cs"/>
                <a:sym typeface="Gill Sans"/>
              </a:defRPr>
            </a:lvl1pPr>
          </a:lstStyle>
          <a:p>
            <a:pPr lvl="0">
              <a:defRPr sz="1800">
                <a:solidFill>
                  <a:srgbClr val="000000"/>
                </a:solidFill>
              </a:defRPr>
            </a:pPr>
            <a:r>
              <a:rPr sz="9600">
                <a:solidFill>
                  <a:srgbClr val="FFFFFF"/>
                </a:solidFill>
              </a:rPr>
              <a:t>Title Text</a:t>
            </a:r>
          </a:p>
        </p:txBody>
      </p:sp>
      <p:sp>
        <p:nvSpPr>
          <p:cNvPr id="26" name="Shape 26"/>
          <p:cNvSpPr/>
          <p:nvPr>
            <p:ph type="body" idx="1"/>
          </p:nvPr>
        </p:nvSpPr>
        <p:spPr>
          <a:xfrm>
            <a:off x="1206500" y="6896100"/>
            <a:ext cx="11010900" cy="4648200"/>
          </a:xfrm>
          <a:prstGeom prst="rect">
            <a:avLst/>
          </a:prstGeom>
        </p:spPr>
        <p:txBody>
          <a:bodyPr lIns="0" tIns="0" rIns="0" bIns="0" anchor="t"/>
          <a:lstStyle>
            <a:lvl1pPr marL="0" indent="0" algn="ctr" defTabSz="825500">
              <a:spcBef>
                <a:spcPts val="0"/>
              </a:spcBef>
              <a:buClrTx/>
              <a:buFontTx/>
              <a:defRPr sz="4200">
                <a:uFillTx/>
                <a:latin typeface="+mj-lt"/>
                <a:ea typeface="+mj-ea"/>
                <a:cs typeface="+mj-cs"/>
                <a:sym typeface="Gill Sans"/>
              </a:defRPr>
            </a:lvl1pPr>
            <a:lvl2pPr marL="0" indent="0" algn="ctr" defTabSz="825500">
              <a:spcBef>
                <a:spcPts val="0"/>
              </a:spcBef>
              <a:buClrTx/>
              <a:buFontTx/>
              <a:defRPr sz="4200">
                <a:uFillTx/>
                <a:latin typeface="+mj-lt"/>
                <a:ea typeface="+mj-ea"/>
                <a:cs typeface="+mj-cs"/>
                <a:sym typeface="Gill Sans"/>
              </a:defRPr>
            </a:lvl2pPr>
            <a:lvl3pPr marL="0" indent="0" algn="ctr" defTabSz="825500">
              <a:spcBef>
                <a:spcPts val="0"/>
              </a:spcBef>
              <a:buClrTx/>
              <a:buFontTx/>
              <a:defRPr sz="4200">
                <a:uFillTx/>
                <a:latin typeface="+mj-lt"/>
                <a:ea typeface="+mj-ea"/>
                <a:cs typeface="+mj-cs"/>
                <a:sym typeface="Gill Sans"/>
              </a:defRPr>
            </a:lvl3pPr>
            <a:lvl4pPr marL="0" indent="0" algn="ctr" defTabSz="825500">
              <a:spcBef>
                <a:spcPts val="0"/>
              </a:spcBef>
              <a:buClrTx/>
              <a:buFontTx/>
              <a:defRPr sz="4200">
                <a:uFillTx/>
                <a:latin typeface="+mj-lt"/>
                <a:ea typeface="+mj-ea"/>
                <a:cs typeface="+mj-cs"/>
                <a:sym typeface="Gill Sans"/>
              </a:defRPr>
            </a:lvl4pPr>
            <a:lvl5pPr marL="0" indent="0" algn="ctr" defTabSz="825500">
              <a:spcBef>
                <a:spcPts val="0"/>
              </a:spcBef>
              <a:buClrTx/>
              <a:buFontTx/>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 name="Shape 28"/>
          <p:cNvSpPr/>
          <p:nvPr>
            <p:ph type="title"/>
          </p:nvPr>
        </p:nvSpPr>
        <p:spPr>
          <a:xfrm>
            <a:off x="1206500" y="2159000"/>
            <a:ext cx="11010900" cy="4648200"/>
          </a:xfrm>
          <a:prstGeom prst="rect">
            <a:avLst/>
          </a:prstGeom>
        </p:spPr>
        <p:txBody>
          <a:bodyPr lIns="0" tIns="0" rIns="0" bIns="0" anchor="b"/>
          <a:lstStyle>
            <a:lvl1pPr defTabSz="825500">
              <a:defRPr sz="9600">
                <a:uFillTx/>
                <a:latin typeface="+mj-lt"/>
                <a:ea typeface="+mj-ea"/>
                <a:cs typeface="+mj-cs"/>
                <a:sym typeface="Gill Sans"/>
              </a:defRPr>
            </a:lvl1pPr>
          </a:lstStyle>
          <a:p>
            <a:pPr lvl="0">
              <a:defRPr sz="1800">
                <a:solidFill>
                  <a:srgbClr val="000000"/>
                </a:solidFill>
              </a:defRPr>
            </a:pPr>
            <a:r>
              <a:rPr sz="9600">
                <a:solidFill>
                  <a:srgbClr val="FFFFFF"/>
                </a:solidFill>
              </a:rPr>
              <a:t>Title Text</a:t>
            </a:r>
          </a:p>
        </p:txBody>
      </p:sp>
      <p:sp>
        <p:nvSpPr>
          <p:cNvPr id="29" name="Shape 29"/>
          <p:cNvSpPr/>
          <p:nvPr>
            <p:ph type="body" idx="1"/>
          </p:nvPr>
        </p:nvSpPr>
        <p:spPr>
          <a:xfrm>
            <a:off x="1206500" y="6896100"/>
            <a:ext cx="11010900" cy="4648200"/>
          </a:xfrm>
          <a:prstGeom prst="rect">
            <a:avLst/>
          </a:prstGeom>
        </p:spPr>
        <p:txBody>
          <a:bodyPr lIns="0" tIns="0" rIns="0" bIns="0" anchor="t"/>
          <a:lstStyle>
            <a:lvl1pPr marL="0" indent="0" algn="ctr" defTabSz="825500">
              <a:spcBef>
                <a:spcPts val="0"/>
              </a:spcBef>
              <a:buClrTx/>
              <a:buFontTx/>
              <a:defRPr sz="4200">
                <a:uFillTx/>
                <a:latin typeface="+mj-lt"/>
                <a:ea typeface="+mj-ea"/>
                <a:cs typeface="+mj-cs"/>
                <a:sym typeface="Gill Sans"/>
              </a:defRPr>
            </a:lvl1pPr>
            <a:lvl2pPr marL="0" indent="0" algn="ctr" defTabSz="825500">
              <a:spcBef>
                <a:spcPts val="0"/>
              </a:spcBef>
              <a:buClrTx/>
              <a:buFontTx/>
              <a:defRPr sz="4200">
                <a:uFillTx/>
                <a:latin typeface="+mj-lt"/>
                <a:ea typeface="+mj-ea"/>
                <a:cs typeface="+mj-cs"/>
                <a:sym typeface="Gill Sans"/>
              </a:defRPr>
            </a:lvl2pPr>
            <a:lvl3pPr marL="0" indent="0" algn="ctr" defTabSz="825500">
              <a:spcBef>
                <a:spcPts val="0"/>
              </a:spcBef>
              <a:buClrTx/>
              <a:buFontTx/>
              <a:defRPr sz="4200">
                <a:uFillTx/>
                <a:latin typeface="+mj-lt"/>
                <a:ea typeface="+mj-ea"/>
                <a:cs typeface="+mj-cs"/>
                <a:sym typeface="Gill Sans"/>
              </a:defRPr>
            </a:lvl3pPr>
            <a:lvl4pPr marL="0" indent="0" algn="ctr" defTabSz="825500">
              <a:spcBef>
                <a:spcPts val="0"/>
              </a:spcBef>
              <a:buClrTx/>
              <a:buFontTx/>
              <a:defRPr sz="4200">
                <a:uFillTx/>
                <a:latin typeface="+mj-lt"/>
                <a:ea typeface="+mj-ea"/>
                <a:cs typeface="+mj-cs"/>
                <a:sym typeface="Gill Sans"/>
              </a:defRPr>
            </a:lvl4pPr>
            <a:lvl5pPr marL="0" indent="0" algn="ctr" defTabSz="825500">
              <a:spcBef>
                <a:spcPts val="0"/>
              </a:spcBef>
              <a:buClrTx/>
              <a:buFontTx/>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 name="Shape 31"/>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2" name="Shape 32"/>
          <p:cNvSpPr/>
          <p:nvPr>
            <p:ph type="body" idx="1"/>
          </p:nvPr>
        </p:nvSpPr>
        <p:spPr>
          <a:xfrm>
            <a:off x="2387600" y="3886200"/>
            <a:ext cx="94488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hape 34"/>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5" name="Shape 35"/>
          <p:cNvSpPr/>
          <p:nvPr>
            <p:ph type="body" idx="1"/>
          </p:nvPr>
        </p:nvSpPr>
        <p:spPr>
          <a:xfrm>
            <a:off x="2387600" y="3886200"/>
            <a:ext cx="94488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 name="Shape 37"/>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8" name="Shape 38"/>
          <p:cNvSpPr/>
          <p:nvPr>
            <p:ph type="body" idx="1"/>
          </p:nvPr>
        </p:nvSpPr>
        <p:spPr>
          <a:xfrm>
            <a:off x="14579600" y="3886200"/>
            <a:ext cx="74295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0" name="Shape 40"/>
          <p:cNvSpPr/>
          <p:nvPr>
            <p:ph type="title"/>
          </p:nvPr>
        </p:nvSpPr>
        <p:spPr>
          <a:prstGeom prst="rect">
            <a:avLst/>
          </a:prstGeom>
        </p:spPr>
        <p:txBody>
          <a:bodyPr/>
          <a:lstStyle/>
          <a:p>
            <a:pPr lvl="0">
              <a:defRPr sz="1800">
                <a:solidFill>
                  <a:srgbClr val="000000"/>
                </a:solidFill>
                <a:uFillTx/>
              </a:defRPr>
            </a:pPr>
            <a:r>
              <a:rPr sz="9000">
                <a:solidFill>
                  <a:srgbClr val="FFFFFF"/>
                </a:solidFill>
                <a:uFill>
                  <a:solidFill>
                    <a:srgbClr val="FFFFFF"/>
                  </a:solidFill>
                </a:uFill>
              </a:rPr>
              <a:t>Title Text</a:t>
            </a:r>
          </a:p>
        </p:txBody>
      </p:sp>
      <p:sp>
        <p:nvSpPr>
          <p:cNvPr id="41" name="Shape 41"/>
          <p:cNvSpPr/>
          <p:nvPr>
            <p:ph type="body" idx="1"/>
          </p:nvPr>
        </p:nvSpPr>
        <p:spPr>
          <a:prstGeom prst="rect">
            <a:avLst/>
          </a:prstGeom>
        </p:spPr>
        <p:txBody>
          <a:bodyPr/>
          <a:lstStyle>
            <a:lvl2pPr marL="1083556" indent="-410456"/>
            <a:lvl3pPr marL="1663700" indent="-330200"/>
            <a:lvl4pPr marL="2336800" indent="-330200"/>
            <a:lvl5pPr marL="2997200" indent="-330200"/>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spTree>
      <p:nvGrpSpPr>
        <p:cNvPr id="1" name=""/>
        <p:cNvGrpSpPr/>
        <p:nvPr/>
      </p:nvGrpSpPr>
      <p:grpSpPr>
        <a:xfrm>
          <a:off x="0" y="0"/>
          <a:ext cx="0" cy="0"/>
          <a:chOff x="0" y="0"/>
          <a:chExt cx="0" cy="0"/>
        </a:xfrm>
      </p:grpSpPr>
      <p:sp>
        <p:nvSpPr>
          <p:cNvPr id="43" name="Shape 43"/>
          <p:cNvSpPr/>
          <p:nvPr>
            <p:ph type="title"/>
          </p:nvPr>
        </p:nvSpPr>
        <p:spPr>
          <a:xfrm>
            <a:off x="2019300" y="0"/>
            <a:ext cx="20314843" cy="7515226"/>
          </a:xfrm>
          <a:prstGeom prst="rect">
            <a:avLst/>
          </a:prstGeom>
        </p:spPr>
        <p:txBody>
          <a:bodyPr anchor="b"/>
          <a:lstStyle>
            <a:lvl1pPr>
              <a:defRPr sz="10400"/>
            </a:lvl1pPr>
          </a:lstStyle>
          <a:p>
            <a:pPr lvl="0">
              <a:defRPr sz="1800">
                <a:solidFill>
                  <a:srgbClr val="000000"/>
                </a:solidFill>
                <a:uFillTx/>
              </a:defRPr>
            </a:pPr>
            <a:r>
              <a:rPr sz="10400">
                <a:solidFill>
                  <a:srgbClr val="FFFFFF"/>
                </a:solidFill>
                <a:uFill>
                  <a:solidFill>
                    <a:srgbClr val="FFFFFF"/>
                  </a:solidFill>
                </a:uFill>
              </a:rPr>
              <a:t>Title Text</a:t>
            </a:r>
          </a:p>
        </p:txBody>
      </p:sp>
      <p:sp>
        <p:nvSpPr>
          <p:cNvPr id="44" name="Shape 44"/>
          <p:cNvSpPr/>
          <p:nvPr>
            <p:ph type="body" idx="1"/>
          </p:nvPr>
        </p:nvSpPr>
        <p:spPr>
          <a:xfrm>
            <a:off x="2019300" y="7556500"/>
            <a:ext cx="20314843" cy="7519989"/>
          </a:xfrm>
          <a:prstGeom prst="rect">
            <a:avLst/>
          </a:prstGeom>
        </p:spPr>
        <p:txBody>
          <a:bodyPr anchor="t"/>
          <a:lstStyle>
            <a:lvl1pPr algn="ctr">
              <a:spcBef>
                <a:spcPts val="0"/>
              </a:spcBef>
              <a:defRPr>
                <a:solidFill>
                  <a:srgbClr val="909696"/>
                </a:solidFill>
                <a:uFill>
                  <a:solidFill>
                    <a:srgbClr val="909696"/>
                  </a:solidFill>
                </a:uFill>
              </a:defRPr>
            </a:lvl1pPr>
            <a:lvl2pPr marL="1083556" indent="-410456" algn="ctr">
              <a:spcBef>
                <a:spcPts val="0"/>
              </a:spcBef>
              <a:defRPr>
                <a:solidFill>
                  <a:srgbClr val="909696"/>
                </a:solidFill>
                <a:uFill>
                  <a:solidFill>
                    <a:srgbClr val="909696"/>
                  </a:solidFill>
                </a:uFill>
              </a:defRPr>
            </a:lvl2pPr>
            <a:lvl3pPr marL="1663700" indent="-330200" algn="ctr">
              <a:spcBef>
                <a:spcPts val="0"/>
              </a:spcBef>
              <a:defRPr>
                <a:solidFill>
                  <a:srgbClr val="909696"/>
                </a:solidFill>
                <a:uFill>
                  <a:solidFill>
                    <a:srgbClr val="909696"/>
                  </a:solidFill>
                </a:uFill>
              </a:defRPr>
            </a:lvl3pPr>
            <a:lvl4pPr marL="2336800" indent="-330200" algn="ctr">
              <a:spcBef>
                <a:spcPts val="0"/>
              </a:spcBef>
              <a:defRPr>
                <a:solidFill>
                  <a:srgbClr val="909696"/>
                </a:solidFill>
                <a:uFill>
                  <a:solidFill>
                    <a:srgbClr val="909696"/>
                  </a:solidFill>
                </a:uFill>
              </a:defRPr>
            </a:lvl4pPr>
            <a:lvl5pPr marL="2997200" indent="-330200" algn="ctr">
              <a:spcBef>
                <a:spcPts val="0"/>
              </a:spcBef>
              <a:defRPr>
                <a:solidFill>
                  <a:srgbClr val="909696"/>
                </a:solidFill>
                <a:uFill>
                  <a:solidFill>
                    <a:srgbClr val="909696"/>
                  </a:solidFill>
                </a:uFill>
              </a:defRPr>
            </a:lvl5pPr>
          </a:lstStyle>
          <a:p>
            <a:pPr lvl="0">
              <a:defRPr sz="1800">
                <a:solidFill>
                  <a:srgbClr val="000000"/>
                </a:solidFill>
                <a:uFillTx/>
              </a:defRPr>
            </a:pPr>
            <a:r>
              <a:rPr sz="5200">
                <a:solidFill>
                  <a:srgbClr val="909696"/>
                </a:solidFill>
                <a:uFill>
                  <a:solidFill>
                    <a:srgbClr val="909696"/>
                  </a:solidFill>
                </a:uFill>
              </a:rPr>
              <a:t>Body Level One</a:t>
            </a:r>
            <a:endParaRPr sz="5200">
              <a:solidFill>
                <a:srgbClr val="909696"/>
              </a:solidFill>
              <a:uFill>
                <a:solidFill>
                  <a:srgbClr val="909696"/>
                </a:solidFill>
              </a:uFill>
            </a:endParaRPr>
          </a:p>
          <a:p>
            <a:pPr lvl="1">
              <a:defRPr sz="1800">
                <a:solidFill>
                  <a:srgbClr val="000000"/>
                </a:solidFill>
                <a:uFillTx/>
              </a:defRPr>
            </a:pPr>
            <a:r>
              <a:rPr sz="5200">
                <a:solidFill>
                  <a:srgbClr val="909696"/>
                </a:solidFill>
                <a:uFill>
                  <a:solidFill>
                    <a:srgbClr val="909696"/>
                  </a:solidFill>
                </a:uFill>
              </a:rPr>
              <a:t>Body Level Two</a:t>
            </a:r>
            <a:endParaRPr sz="5200">
              <a:solidFill>
                <a:srgbClr val="909696"/>
              </a:solidFill>
              <a:uFill>
                <a:solidFill>
                  <a:srgbClr val="909696"/>
                </a:solidFill>
              </a:uFill>
            </a:endParaRPr>
          </a:p>
          <a:p>
            <a:pPr lvl="2">
              <a:defRPr sz="1800">
                <a:solidFill>
                  <a:srgbClr val="000000"/>
                </a:solidFill>
                <a:uFillTx/>
              </a:defRPr>
            </a:pPr>
            <a:r>
              <a:rPr sz="5200">
                <a:solidFill>
                  <a:srgbClr val="909696"/>
                </a:solidFill>
                <a:uFill>
                  <a:solidFill>
                    <a:srgbClr val="909696"/>
                  </a:solidFill>
                </a:uFill>
              </a:rPr>
              <a:t>Body Level Three</a:t>
            </a:r>
            <a:endParaRPr sz="5200">
              <a:solidFill>
                <a:srgbClr val="909696"/>
              </a:solidFill>
              <a:uFill>
                <a:solidFill>
                  <a:srgbClr val="909696"/>
                </a:solidFill>
              </a:uFill>
            </a:endParaRPr>
          </a:p>
          <a:p>
            <a:pPr lvl="3">
              <a:defRPr sz="1800">
                <a:solidFill>
                  <a:srgbClr val="000000"/>
                </a:solidFill>
                <a:uFillTx/>
              </a:defRPr>
            </a:pPr>
            <a:r>
              <a:rPr sz="5200">
                <a:solidFill>
                  <a:srgbClr val="909696"/>
                </a:solidFill>
                <a:uFill>
                  <a:solidFill>
                    <a:srgbClr val="909696"/>
                  </a:solidFill>
                </a:uFill>
              </a:rPr>
              <a:t>Body Level Four</a:t>
            </a:r>
            <a:endParaRPr sz="5200">
              <a:solidFill>
                <a:srgbClr val="909696"/>
              </a:solidFill>
              <a:uFill>
                <a:solidFill>
                  <a:srgbClr val="909696"/>
                </a:solidFill>
              </a:uFill>
            </a:endParaRPr>
          </a:p>
          <a:p>
            <a:pPr lvl="4">
              <a:defRPr sz="1800">
                <a:solidFill>
                  <a:srgbClr val="000000"/>
                </a:solidFill>
                <a:uFillTx/>
              </a:defRPr>
            </a:pPr>
            <a:r>
              <a:rPr sz="5200">
                <a:solidFill>
                  <a:srgbClr val="909696"/>
                </a:solidFill>
                <a:uFill>
                  <a:solidFill>
                    <a:srgbClr val="909696"/>
                  </a:solidFill>
                </a:u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46" name="Shape 46"/>
          <p:cNvSpPr/>
          <p:nvPr>
            <p:ph type="title"/>
          </p:nvPr>
        </p:nvSpPr>
        <p:spPr>
          <a:xfrm>
            <a:off x="2374900" y="326231"/>
            <a:ext cx="19610061" cy="3495676"/>
          </a:xfrm>
          <a:prstGeom prst="rect">
            <a:avLst/>
          </a:prstGeom>
        </p:spPr>
        <p:txBody>
          <a:bodyPr/>
          <a:lstStyle>
            <a:lvl1pPr>
              <a:defRPr sz="10600">
                <a:latin typeface="+mj-lt"/>
                <a:ea typeface="+mj-ea"/>
                <a:cs typeface="+mj-cs"/>
                <a:sym typeface="Gill Sans"/>
              </a:defRPr>
            </a:lvl1pPr>
          </a:lstStyle>
          <a:p>
            <a:pPr lvl="0">
              <a:defRPr sz="1800">
                <a:solidFill>
                  <a:srgbClr val="000000"/>
                </a:solidFill>
                <a:uFillTx/>
              </a:defRPr>
            </a:pPr>
            <a:r>
              <a:rPr sz="10600">
                <a:solidFill>
                  <a:srgbClr val="FFFFFF"/>
                </a:solidFill>
                <a:uFill>
                  <a:solidFill>
                    <a:srgbClr val="FFFFFF"/>
                  </a:solidFill>
                </a:uFill>
              </a:rPr>
              <a:t>Title Text</a:t>
            </a:r>
          </a:p>
        </p:txBody>
      </p:sp>
      <p:sp>
        <p:nvSpPr>
          <p:cNvPr id="47" name="Shape 47"/>
          <p:cNvSpPr/>
          <p:nvPr>
            <p:ph type="body" idx="1"/>
          </p:nvPr>
        </p:nvSpPr>
        <p:spPr>
          <a:xfrm>
            <a:off x="2374900" y="2469356"/>
            <a:ext cx="19610061" cy="10872789"/>
          </a:xfrm>
          <a:prstGeom prst="rect">
            <a:avLst/>
          </a:prstGeom>
        </p:spPr>
        <p:txBody>
          <a:bodyPr/>
          <a:lstStyle>
            <a:lvl1pPr>
              <a:spcBef>
                <a:spcPts val="3200"/>
              </a:spcBef>
              <a:defRPr>
                <a:latin typeface="+mj-lt"/>
                <a:ea typeface="+mj-ea"/>
                <a:cs typeface="+mj-cs"/>
                <a:sym typeface="Gill Sans"/>
              </a:defRPr>
            </a:lvl1pPr>
            <a:lvl2pPr marL="1083556" indent="-410456">
              <a:spcBef>
                <a:spcPts val="3200"/>
              </a:spcBef>
              <a:defRPr>
                <a:latin typeface="+mj-lt"/>
                <a:ea typeface="+mj-ea"/>
                <a:cs typeface="+mj-cs"/>
                <a:sym typeface="Gill Sans"/>
              </a:defRPr>
            </a:lvl2pPr>
            <a:lvl3pPr marL="1663700" indent="-330200">
              <a:spcBef>
                <a:spcPts val="3200"/>
              </a:spcBef>
              <a:defRPr>
                <a:latin typeface="+mj-lt"/>
                <a:ea typeface="+mj-ea"/>
                <a:cs typeface="+mj-cs"/>
                <a:sym typeface="Gill Sans"/>
              </a:defRPr>
            </a:lvl3pPr>
            <a:lvl4pPr marL="2336800" indent="-330200">
              <a:spcBef>
                <a:spcPts val="3200"/>
              </a:spcBef>
              <a:defRPr>
                <a:latin typeface="+mj-lt"/>
                <a:ea typeface="+mj-ea"/>
                <a:cs typeface="+mj-cs"/>
                <a:sym typeface="Gill Sans"/>
              </a:defRPr>
            </a:lvl4pPr>
            <a:lvl5pPr marL="2997200" indent="-330200">
              <a:spcBef>
                <a:spcPts val="3200"/>
              </a:spcBef>
              <a:defRPr>
                <a:latin typeface="+mj-lt"/>
                <a:ea typeface="+mj-ea"/>
                <a:cs typeface="+mj-cs"/>
                <a:sym typeface="Gill Sans"/>
              </a:defRPr>
            </a:lvl5pPr>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9" name="Shape 9"/>
          <p:cNvSpPr/>
          <p:nvPr>
            <p:ph type="body" idx="1"/>
          </p:nvPr>
        </p:nvSpPr>
        <p:spPr>
          <a:xfrm>
            <a:off x="2387600" y="3886200"/>
            <a:ext cx="19621500" cy="8039100"/>
          </a:xfrm>
          <a:prstGeom prst="rect">
            <a:avLst/>
          </a:prstGeom>
        </p:spPr>
        <p:txBody>
          <a:bodyPr lIns="50800" tIns="50800" rIns="50800" bIns="50800"/>
          <a:lstStyle>
            <a:lvl1pPr marL="889000" indent="-571500" defTabSz="825500">
              <a:spcBef>
                <a:spcPts val="3500"/>
              </a:spcBef>
              <a:buClrTx/>
              <a:buSzPct val="171000"/>
              <a:buFontTx/>
              <a:buChar char="•"/>
              <a:defRPr sz="5400">
                <a:uFillTx/>
                <a:latin typeface="+mj-lt"/>
                <a:ea typeface="+mj-ea"/>
                <a:cs typeface="+mj-cs"/>
                <a:sym typeface="Gill Sans"/>
              </a:defRPr>
            </a:lvl1pPr>
            <a:lvl2pPr marL="1333500" indent="-571500" defTabSz="825500">
              <a:spcBef>
                <a:spcPts val="3500"/>
              </a:spcBef>
              <a:buClrTx/>
              <a:buSzPct val="171000"/>
              <a:buFontTx/>
              <a:buChar char="•"/>
              <a:defRPr sz="5400">
                <a:uFillTx/>
                <a:latin typeface="+mj-lt"/>
                <a:ea typeface="+mj-ea"/>
                <a:cs typeface="+mj-cs"/>
                <a:sym typeface="Gill Sans"/>
              </a:defRPr>
            </a:lvl2pPr>
            <a:lvl3pPr marL="1778000" indent="-571500" defTabSz="825500">
              <a:spcBef>
                <a:spcPts val="3500"/>
              </a:spcBef>
              <a:buClrTx/>
              <a:buSzPct val="171000"/>
              <a:buFontTx/>
              <a:buChar char="•"/>
              <a:defRPr sz="5400">
                <a:uFillTx/>
                <a:latin typeface="+mj-lt"/>
                <a:ea typeface="+mj-ea"/>
                <a:cs typeface="+mj-cs"/>
                <a:sym typeface="Gill Sans"/>
              </a:defRPr>
            </a:lvl3pPr>
            <a:lvl4pPr marL="2222500" indent="-571500" defTabSz="825500">
              <a:spcBef>
                <a:spcPts val="3500"/>
              </a:spcBef>
              <a:buClrTx/>
              <a:buSzPct val="171000"/>
              <a:buFontTx/>
              <a:buChar char="•"/>
              <a:defRPr sz="5400">
                <a:uFillTx/>
                <a:latin typeface="+mj-lt"/>
                <a:ea typeface="+mj-ea"/>
                <a:cs typeface="+mj-cs"/>
                <a:sym typeface="Gill Sans"/>
              </a:defRPr>
            </a:lvl4pPr>
            <a:lvl5pPr marL="2667000" indent="-571500" defTabSz="825500">
              <a:spcBef>
                <a:spcPts val="3500"/>
              </a:spcBef>
              <a:buClrTx/>
              <a:buSzPct val="171000"/>
              <a:buFontTx/>
              <a:buChar char="•"/>
              <a:defRPr sz="5400">
                <a:uFillTx/>
                <a:latin typeface="+mj-lt"/>
                <a:ea typeface="+mj-ea"/>
                <a:cs typeface="+mj-cs"/>
                <a:sym typeface="Gill Sans"/>
              </a:defRPr>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5400">
                <a:solidFill>
                  <a:srgbClr val="FFFFFF"/>
                </a:solidFill>
              </a:rPr>
              <a:t>Body Level Two</a:t>
            </a:r>
            <a:endParaRPr sz="5400">
              <a:solidFill>
                <a:srgbClr val="FFFFFF"/>
              </a:solidFill>
            </a:endParaRPr>
          </a:p>
          <a:p>
            <a:pPr lvl="2">
              <a:defRPr sz="1800">
                <a:solidFill>
                  <a:srgbClr val="000000"/>
                </a:solidFill>
              </a:defRPr>
            </a:pPr>
            <a:r>
              <a:rPr sz="5400">
                <a:solidFill>
                  <a:srgbClr val="FFFFFF"/>
                </a:solidFill>
              </a:rPr>
              <a:t>Body Level Three</a:t>
            </a:r>
            <a:endParaRPr sz="5400">
              <a:solidFill>
                <a:srgbClr val="FFFFFF"/>
              </a:solidFill>
            </a:endParaRPr>
          </a:p>
          <a:p>
            <a:pPr lvl="3">
              <a:defRPr sz="1800">
                <a:solidFill>
                  <a:srgbClr val="000000"/>
                </a:solidFill>
              </a:defRPr>
            </a:pPr>
            <a:r>
              <a:rPr sz="5400">
                <a:solidFill>
                  <a:srgbClr val="FFFFFF"/>
                </a:solidFill>
              </a:rPr>
              <a:t>Body Level Four</a:t>
            </a:r>
            <a:endParaRPr sz="5400">
              <a:solidFill>
                <a:srgbClr val="FFFFFF"/>
              </a:solidFill>
            </a:endParaRPr>
          </a:p>
          <a:p>
            <a:pPr lvl="4">
              <a:defRPr sz="1800">
                <a:solidFill>
                  <a:srgbClr val="000000"/>
                </a:solidFill>
              </a:defRPr>
            </a:pPr>
            <a:r>
              <a:rPr sz="5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12" name="Shape 12"/>
          <p:cNvSpPr/>
          <p:nvPr>
            <p:ph type="body" idx="1"/>
          </p:nvPr>
        </p:nvSpPr>
        <p:spPr>
          <a:xfrm>
            <a:off x="2387600" y="3886200"/>
            <a:ext cx="19621500" cy="8039100"/>
          </a:xfrm>
          <a:prstGeom prst="rect">
            <a:avLst/>
          </a:prstGeom>
        </p:spPr>
        <p:txBody>
          <a:bodyPr lIns="0" tIns="0" rIns="0" bIns="0" numCol="2" spcCol="981075" anchor="t"/>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body" idx="1"/>
          </p:nvPr>
        </p:nvSpPr>
        <p:spPr>
          <a:xfrm>
            <a:off x="2387600" y="1790700"/>
            <a:ext cx="19621500" cy="10160000"/>
          </a:xfrm>
          <a:prstGeom prst="rect">
            <a:avLst/>
          </a:prstGeom>
        </p:spPr>
        <p:txBody>
          <a:bodyPr lIns="50800" tIns="50800" rIns="50800" bIns="50800"/>
          <a:lstStyle>
            <a:lvl1pPr marL="889000" indent="-571500" defTabSz="825500">
              <a:spcBef>
                <a:spcPts val="6800"/>
              </a:spcBef>
              <a:buClrTx/>
              <a:buSzPct val="171000"/>
              <a:buFontTx/>
              <a:buChar char="•"/>
              <a:defRPr sz="5400">
                <a:uFillTx/>
                <a:latin typeface="+mj-lt"/>
                <a:ea typeface="+mj-ea"/>
                <a:cs typeface="+mj-cs"/>
                <a:sym typeface="Gill Sans"/>
              </a:defRPr>
            </a:lvl1pPr>
            <a:lvl2pPr marL="1333500" indent="-571500" defTabSz="825500">
              <a:spcBef>
                <a:spcPts val="6800"/>
              </a:spcBef>
              <a:buClrTx/>
              <a:buSzPct val="171000"/>
              <a:buFontTx/>
              <a:buChar char="•"/>
              <a:defRPr sz="5400">
                <a:uFillTx/>
                <a:latin typeface="+mj-lt"/>
                <a:ea typeface="+mj-ea"/>
                <a:cs typeface="+mj-cs"/>
                <a:sym typeface="Gill Sans"/>
              </a:defRPr>
            </a:lvl2pPr>
            <a:lvl3pPr marL="1778000" indent="-571500" defTabSz="825500">
              <a:spcBef>
                <a:spcPts val="6800"/>
              </a:spcBef>
              <a:buClrTx/>
              <a:buSzPct val="171000"/>
              <a:buFontTx/>
              <a:buChar char="•"/>
              <a:defRPr sz="5400">
                <a:uFillTx/>
                <a:latin typeface="+mj-lt"/>
                <a:ea typeface="+mj-ea"/>
                <a:cs typeface="+mj-cs"/>
                <a:sym typeface="Gill Sans"/>
              </a:defRPr>
            </a:lvl3pPr>
            <a:lvl4pPr marL="2222500" indent="-571500" defTabSz="825500">
              <a:spcBef>
                <a:spcPts val="6800"/>
              </a:spcBef>
              <a:buClrTx/>
              <a:buSzPct val="171000"/>
              <a:buFontTx/>
              <a:buChar char="•"/>
              <a:defRPr sz="5400">
                <a:uFillTx/>
                <a:latin typeface="+mj-lt"/>
                <a:ea typeface="+mj-ea"/>
                <a:cs typeface="+mj-cs"/>
                <a:sym typeface="Gill Sans"/>
              </a:defRPr>
            </a:lvl4pPr>
            <a:lvl5pPr marL="2667000" indent="-571500" defTabSz="825500">
              <a:spcBef>
                <a:spcPts val="6800"/>
              </a:spcBef>
              <a:buClrTx/>
              <a:buSzPct val="171000"/>
              <a:buFontTx/>
              <a:buChar char="•"/>
              <a:defRPr sz="5400">
                <a:uFillTx/>
                <a:latin typeface="+mj-lt"/>
                <a:ea typeface="+mj-ea"/>
                <a:cs typeface="+mj-cs"/>
                <a:sym typeface="Gill Sans"/>
              </a:defRPr>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5400">
                <a:solidFill>
                  <a:srgbClr val="FFFFFF"/>
                </a:solidFill>
              </a:rPr>
              <a:t>Body Level Two</a:t>
            </a:r>
            <a:endParaRPr sz="5400">
              <a:solidFill>
                <a:srgbClr val="FFFFFF"/>
              </a:solidFill>
            </a:endParaRPr>
          </a:p>
          <a:p>
            <a:pPr lvl="2">
              <a:defRPr sz="1800">
                <a:solidFill>
                  <a:srgbClr val="000000"/>
                </a:solidFill>
              </a:defRPr>
            </a:pPr>
            <a:r>
              <a:rPr sz="5400">
                <a:solidFill>
                  <a:srgbClr val="FFFFFF"/>
                </a:solidFill>
              </a:rPr>
              <a:t>Body Level Three</a:t>
            </a:r>
            <a:endParaRPr sz="5400">
              <a:solidFill>
                <a:srgbClr val="FFFFFF"/>
              </a:solidFill>
            </a:endParaRPr>
          </a:p>
          <a:p>
            <a:pPr lvl="3">
              <a:defRPr sz="1800">
                <a:solidFill>
                  <a:srgbClr val="000000"/>
                </a:solidFill>
              </a:defRPr>
            </a:pPr>
            <a:r>
              <a:rPr sz="5400">
                <a:solidFill>
                  <a:srgbClr val="FFFFFF"/>
                </a:solidFill>
              </a:rPr>
              <a:t>Body Level Four</a:t>
            </a:r>
            <a:endParaRPr sz="5400">
              <a:solidFill>
                <a:srgbClr val="FFFFFF"/>
              </a:solidFill>
            </a:endParaRPr>
          </a:p>
          <a:p>
            <a:pPr lvl="4">
              <a:defRPr sz="1800">
                <a:solidFill>
                  <a:srgbClr val="000000"/>
                </a:solidFill>
              </a:defRPr>
            </a:pPr>
            <a:r>
              <a:rPr sz="5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 name="Shape 17"/>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 name="Shape 19"/>
          <p:cNvSpPr/>
          <p:nvPr>
            <p:ph type="title"/>
          </p:nvPr>
        </p:nvSpPr>
        <p:spPr>
          <a:xfrm>
            <a:off x="2387600" y="4178300"/>
            <a:ext cx="19621500" cy="53594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Shape 21"/>
          <p:cNvSpPr/>
          <p:nvPr>
            <p:ph type="title"/>
          </p:nvPr>
        </p:nvSpPr>
        <p:spPr>
          <a:xfrm>
            <a:off x="2387600" y="10363200"/>
            <a:ext cx="19621500" cy="24003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Shape 23"/>
          <p:cNvSpPr/>
          <p:nvPr>
            <p:ph type="title"/>
          </p:nvPr>
        </p:nvSpPr>
        <p:spPr>
          <a:xfrm>
            <a:off x="2387600" y="10363200"/>
            <a:ext cx="19621500" cy="24003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2019300" y="203200"/>
            <a:ext cx="20314843" cy="294322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lvl="0">
              <a:defRPr sz="1800">
                <a:solidFill>
                  <a:srgbClr val="000000"/>
                </a:solidFill>
                <a:uFillTx/>
              </a:defRPr>
            </a:pPr>
            <a:r>
              <a:rPr sz="9000">
                <a:solidFill>
                  <a:srgbClr val="FFFFFF"/>
                </a:solidFill>
                <a:uFill>
                  <a:solidFill>
                    <a:srgbClr val="FFFFFF"/>
                  </a:solidFill>
                </a:uFill>
              </a:rPr>
              <a:t>Title Text</a:t>
            </a:r>
          </a:p>
        </p:txBody>
      </p:sp>
      <p:sp>
        <p:nvSpPr>
          <p:cNvPr id="3" name="Shape 3"/>
          <p:cNvSpPr/>
          <p:nvPr>
            <p:ph type="body" idx="1"/>
          </p:nvPr>
        </p:nvSpPr>
        <p:spPr>
          <a:xfrm>
            <a:off x="2019300" y="1735931"/>
            <a:ext cx="20314843" cy="1224200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2pPr marL="1083556" indent="-410456"/>
            <a:lvl3pPr marL="1663700" indent="-330200"/>
            <a:lvl4pPr marL="2336800" indent="-330200"/>
            <a:lvl5pPr marL="2997200" indent="-330200"/>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spd="med" advClick="1"/>
  <p:txStyles>
    <p:titleStyle>
      <a:lvl1pPr algn="ctr" defTabSz="655174">
        <a:defRPr sz="9000">
          <a:solidFill>
            <a:srgbClr val="FFFFFF"/>
          </a:solidFill>
          <a:uFill>
            <a:solidFill>
              <a:srgbClr val="FFFFFF"/>
            </a:solidFill>
          </a:uFill>
          <a:latin typeface="+mn-lt"/>
          <a:ea typeface="+mn-ea"/>
          <a:cs typeface="+mn-cs"/>
          <a:sym typeface="American Typewriter"/>
        </a:defRPr>
      </a:lvl1pPr>
      <a:lvl2pPr indent="228600" algn="ctr" defTabSz="655174">
        <a:defRPr sz="9000">
          <a:solidFill>
            <a:srgbClr val="FFFFFF"/>
          </a:solidFill>
          <a:uFill>
            <a:solidFill>
              <a:srgbClr val="FFFFFF"/>
            </a:solidFill>
          </a:uFill>
          <a:latin typeface="+mn-lt"/>
          <a:ea typeface="+mn-ea"/>
          <a:cs typeface="+mn-cs"/>
          <a:sym typeface="American Typewriter"/>
        </a:defRPr>
      </a:lvl2pPr>
      <a:lvl3pPr indent="457200" algn="ctr" defTabSz="655174">
        <a:defRPr sz="9000">
          <a:solidFill>
            <a:srgbClr val="FFFFFF"/>
          </a:solidFill>
          <a:uFill>
            <a:solidFill>
              <a:srgbClr val="FFFFFF"/>
            </a:solidFill>
          </a:uFill>
          <a:latin typeface="+mn-lt"/>
          <a:ea typeface="+mn-ea"/>
          <a:cs typeface="+mn-cs"/>
          <a:sym typeface="American Typewriter"/>
        </a:defRPr>
      </a:lvl3pPr>
      <a:lvl4pPr indent="685800" algn="ctr" defTabSz="655174">
        <a:defRPr sz="9000">
          <a:solidFill>
            <a:srgbClr val="FFFFFF"/>
          </a:solidFill>
          <a:uFill>
            <a:solidFill>
              <a:srgbClr val="FFFFFF"/>
            </a:solidFill>
          </a:uFill>
          <a:latin typeface="+mn-lt"/>
          <a:ea typeface="+mn-ea"/>
          <a:cs typeface="+mn-cs"/>
          <a:sym typeface="American Typewriter"/>
        </a:defRPr>
      </a:lvl4pPr>
      <a:lvl5pPr indent="914400" algn="ctr" defTabSz="655174">
        <a:defRPr sz="9000">
          <a:solidFill>
            <a:srgbClr val="FFFFFF"/>
          </a:solidFill>
          <a:uFill>
            <a:solidFill>
              <a:srgbClr val="FFFFFF"/>
            </a:solidFill>
          </a:uFill>
          <a:latin typeface="+mn-lt"/>
          <a:ea typeface="+mn-ea"/>
          <a:cs typeface="+mn-cs"/>
          <a:sym typeface="American Typewriter"/>
        </a:defRPr>
      </a:lvl5pPr>
      <a:lvl6pPr indent="1143000" algn="ctr" defTabSz="655174">
        <a:defRPr sz="9000">
          <a:solidFill>
            <a:srgbClr val="FFFFFF"/>
          </a:solidFill>
          <a:uFill>
            <a:solidFill>
              <a:srgbClr val="FFFFFF"/>
            </a:solidFill>
          </a:uFill>
          <a:latin typeface="+mn-lt"/>
          <a:ea typeface="+mn-ea"/>
          <a:cs typeface="+mn-cs"/>
          <a:sym typeface="American Typewriter"/>
        </a:defRPr>
      </a:lvl6pPr>
      <a:lvl7pPr indent="1371600" algn="ctr" defTabSz="655174">
        <a:defRPr sz="9000">
          <a:solidFill>
            <a:srgbClr val="FFFFFF"/>
          </a:solidFill>
          <a:uFill>
            <a:solidFill>
              <a:srgbClr val="FFFFFF"/>
            </a:solidFill>
          </a:uFill>
          <a:latin typeface="+mn-lt"/>
          <a:ea typeface="+mn-ea"/>
          <a:cs typeface="+mn-cs"/>
          <a:sym typeface="American Typewriter"/>
        </a:defRPr>
      </a:lvl7pPr>
      <a:lvl8pPr indent="1600200" algn="ctr" defTabSz="655174">
        <a:defRPr sz="9000">
          <a:solidFill>
            <a:srgbClr val="FFFFFF"/>
          </a:solidFill>
          <a:uFill>
            <a:solidFill>
              <a:srgbClr val="FFFFFF"/>
            </a:solidFill>
          </a:uFill>
          <a:latin typeface="+mn-lt"/>
          <a:ea typeface="+mn-ea"/>
          <a:cs typeface="+mn-cs"/>
          <a:sym typeface="American Typewriter"/>
        </a:defRPr>
      </a:lvl8pPr>
      <a:lvl9pPr indent="1828800" algn="ctr" defTabSz="655174">
        <a:defRPr sz="9000">
          <a:solidFill>
            <a:srgbClr val="FFFFFF"/>
          </a:solidFill>
          <a:uFill>
            <a:solidFill>
              <a:srgbClr val="FFFFFF"/>
            </a:solidFill>
          </a:uFill>
          <a:latin typeface="+mn-lt"/>
          <a:ea typeface="+mn-ea"/>
          <a:cs typeface="+mn-cs"/>
          <a:sym typeface="American Typewriter"/>
        </a:defRPr>
      </a:lvl9pPr>
    </p:titleStyle>
    <p:bodyStyle>
      <a:lvl1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1pPr>
      <a:lvl2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2pPr>
      <a:lvl3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3pPr>
      <a:lvl4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4pPr>
      <a:lvl5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5pPr>
      <a:lvl6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6pPr>
      <a:lvl7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7pPr>
      <a:lvl8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8pPr>
      <a:lvl9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9pPr>
    </p:bodyStyle>
    <p:otherStyle>
      <a:lvl1pPr algn="ctr" defTabSz="850900">
        <a:defRPr sz="1600">
          <a:solidFill>
            <a:schemeClr val="tx1"/>
          </a:solidFill>
          <a:uFill>
            <a:solidFill>
              <a:srgbClr val="FFFFFF"/>
            </a:solidFill>
          </a:uFill>
          <a:latin typeface="+mn-lt"/>
          <a:ea typeface="+mn-ea"/>
          <a:cs typeface="+mn-cs"/>
          <a:sym typeface="American Typewriter"/>
        </a:defRPr>
      </a:lvl1pPr>
      <a:lvl2pPr indent="228600" algn="ctr" defTabSz="850900">
        <a:defRPr sz="1600">
          <a:solidFill>
            <a:schemeClr val="tx1"/>
          </a:solidFill>
          <a:uFill>
            <a:solidFill>
              <a:srgbClr val="FFFFFF"/>
            </a:solidFill>
          </a:uFill>
          <a:latin typeface="+mn-lt"/>
          <a:ea typeface="+mn-ea"/>
          <a:cs typeface="+mn-cs"/>
          <a:sym typeface="American Typewriter"/>
        </a:defRPr>
      </a:lvl2pPr>
      <a:lvl3pPr indent="457200" algn="ctr" defTabSz="850900">
        <a:defRPr sz="1600">
          <a:solidFill>
            <a:schemeClr val="tx1"/>
          </a:solidFill>
          <a:uFill>
            <a:solidFill>
              <a:srgbClr val="FFFFFF"/>
            </a:solidFill>
          </a:uFill>
          <a:latin typeface="+mn-lt"/>
          <a:ea typeface="+mn-ea"/>
          <a:cs typeface="+mn-cs"/>
          <a:sym typeface="American Typewriter"/>
        </a:defRPr>
      </a:lvl3pPr>
      <a:lvl4pPr indent="685800" algn="ctr" defTabSz="850900">
        <a:defRPr sz="1600">
          <a:solidFill>
            <a:schemeClr val="tx1"/>
          </a:solidFill>
          <a:uFill>
            <a:solidFill>
              <a:srgbClr val="FFFFFF"/>
            </a:solidFill>
          </a:uFill>
          <a:latin typeface="+mn-lt"/>
          <a:ea typeface="+mn-ea"/>
          <a:cs typeface="+mn-cs"/>
          <a:sym typeface="American Typewriter"/>
        </a:defRPr>
      </a:lvl4pPr>
      <a:lvl5pPr indent="914400" algn="ctr" defTabSz="850900">
        <a:defRPr sz="1600">
          <a:solidFill>
            <a:schemeClr val="tx1"/>
          </a:solidFill>
          <a:uFill>
            <a:solidFill>
              <a:srgbClr val="FFFFFF"/>
            </a:solidFill>
          </a:uFill>
          <a:latin typeface="+mn-lt"/>
          <a:ea typeface="+mn-ea"/>
          <a:cs typeface="+mn-cs"/>
          <a:sym typeface="American Typewriter"/>
        </a:defRPr>
      </a:lvl5pPr>
      <a:lvl6pPr indent="1143000" algn="ctr" defTabSz="850900">
        <a:defRPr sz="1600">
          <a:solidFill>
            <a:schemeClr val="tx1"/>
          </a:solidFill>
          <a:uFill>
            <a:solidFill>
              <a:srgbClr val="FFFFFF"/>
            </a:solidFill>
          </a:uFill>
          <a:latin typeface="+mn-lt"/>
          <a:ea typeface="+mn-ea"/>
          <a:cs typeface="+mn-cs"/>
          <a:sym typeface="American Typewriter"/>
        </a:defRPr>
      </a:lvl6pPr>
      <a:lvl7pPr indent="1371600" algn="ctr" defTabSz="850900">
        <a:defRPr sz="1600">
          <a:solidFill>
            <a:schemeClr val="tx1"/>
          </a:solidFill>
          <a:uFill>
            <a:solidFill>
              <a:srgbClr val="FFFFFF"/>
            </a:solidFill>
          </a:uFill>
          <a:latin typeface="+mn-lt"/>
          <a:ea typeface="+mn-ea"/>
          <a:cs typeface="+mn-cs"/>
          <a:sym typeface="American Typewriter"/>
        </a:defRPr>
      </a:lvl7pPr>
      <a:lvl8pPr indent="1600200" algn="ctr" defTabSz="850900">
        <a:defRPr sz="1600">
          <a:solidFill>
            <a:schemeClr val="tx1"/>
          </a:solidFill>
          <a:uFill>
            <a:solidFill>
              <a:srgbClr val="FFFFFF"/>
            </a:solidFill>
          </a:uFill>
          <a:latin typeface="+mn-lt"/>
          <a:ea typeface="+mn-ea"/>
          <a:cs typeface="+mn-cs"/>
          <a:sym typeface="American Typewriter"/>
        </a:defRPr>
      </a:lvl8pPr>
      <a:lvl9pPr indent="1828800" algn="ctr" defTabSz="850900">
        <a:defRPr sz="1600">
          <a:solidFill>
            <a:schemeClr val="tx1"/>
          </a:solidFill>
          <a:uFill>
            <a:solidFill>
              <a:srgbClr val="FFFFFF"/>
            </a:solidFill>
          </a:uFill>
          <a:latin typeface="+mn-lt"/>
          <a:ea typeface="+mn-ea"/>
          <a:cs typeface="+mn-cs"/>
          <a:sym typeface="American Typewri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jpeg"/><Relationship Id="rId6"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7.jpeg"/><Relationship Id="rId6"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2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1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 Id="rId3" Type="http://schemas.openxmlformats.org/officeDocument/2006/relationships/image" Target="../media/image4.png"/><Relationship Id="rId4" Type="http://schemas.openxmlformats.org/officeDocument/2006/relationships/image" Target="../media/image13.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4.png"/><Relationship Id="rId4" Type="http://schemas.openxmlformats.org/officeDocument/2006/relationships/image" Target="../media/image8.jpeg"/><Relationship Id="rId5" Type="http://schemas.openxmlformats.org/officeDocument/2006/relationships/image" Target="../media/image14.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 Id="rId3" Type="http://schemas.openxmlformats.org/officeDocument/2006/relationships/image" Target="../media/image16.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3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png"/><Relationship Id="rId4" Type="http://schemas.openxmlformats.org/officeDocument/2006/relationships/image" Target="../media/image1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tif"/><Relationship Id="rId4" Type="http://schemas.openxmlformats.org/officeDocument/2006/relationships/image" Target="../media/image42.png"/><Relationship Id="rId5" Type="http://schemas.openxmlformats.org/officeDocument/2006/relationships/image" Target="../media/image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17.jpeg"/><Relationship Id="rId5" Type="http://schemas.openxmlformats.org/officeDocument/2006/relationships/image" Target="../media/image45.png"/><Relationship Id="rId6" Type="http://schemas.openxmlformats.org/officeDocument/2006/relationships/image" Target="../media/image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6.jpeg"/><Relationship Id="rId6"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png"/><Relationship Id="rId5" Type="http://schemas.openxmlformats.org/officeDocument/2006/relationships/image" Target="../media/image5.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9.png"/><Relationship Id="rId4" Type="http://schemas.openxmlformats.org/officeDocument/2006/relationships/image" Target="../media/image4.png"/><Relationship Id="rId5" Type="http://schemas.openxmlformats.org/officeDocument/2006/relationships/image" Target="../media/image19.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50.png"/><Relationship Id="rId4" Type="http://schemas.openxmlformats.org/officeDocument/2006/relationships/image" Target="../media/image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4.png"/><Relationship Id="rId4" Type="http://schemas.openxmlformats.org/officeDocument/2006/relationships/image" Target="../media/image47.png"/><Relationship Id="rId5" Type="http://schemas.openxmlformats.org/officeDocument/2006/relationships/image" Target="../media/image20.jpe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21.jpeg"/><Relationship Id="rId10" Type="http://schemas.openxmlformats.org/officeDocument/2006/relationships/image" Target="../media/image22.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4.png"/><Relationship Id="rId4" Type="http://schemas.openxmlformats.org/officeDocument/2006/relationships/image" Target="../media/image47.png"/><Relationship Id="rId5" Type="http://schemas.openxmlformats.org/officeDocument/2006/relationships/image" Target="../media/image20.jpe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21.jpeg"/><Relationship Id="rId9" Type="http://schemas.openxmlformats.org/officeDocument/2006/relationships/image" Target="../media/image22.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59.png"/><Relationship Id="rId8" Type="http://schemas.openxmlformats.org/officeDocument/2006/relationships/image" Target="../media/image4.png"/><Relationship Id="rId9" Type="http://schemas.openxmlformats.org/officeDocument/2006/relationships/image" Target="../media/image25.jpeg"/><Relationship Id="rId10" Type="http://schemas.openxmlformats.org/officeDocument/2006/relationships/image" Target="../media/image26.jpeg"/><Relationship Id="rId11" Type="http://schemas.openxmlformats.org/officeDocument/2006/relationships/image" Target="../media/image27.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60.png"/><Relationship Id="rId4" Type="http://schemas.openxmlformats.org/officeDocument/2006/relationships/image" Target="../media/image4.png"/><Relationship Id="rId5" Type="http://schemas.openxmlformats.org/officeDocument/2006/relationships/image" Target="../media/image29.jpeg"/><Relationship Id="rId6" Type="http://schemas.openxmlformats.org/officeDocument/2006/relationships/image" Target="../media/image30.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61.png"/><Relationship Id="rId4" Type="http://schemas.openxmlformats.org/officeDocument/2006/relationships/image" Target="../media/image4.pn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6.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4.jpeg"/><Relationship Id="rId4" Type="http://schemas.openxmlformats.org/officeDocument/2006/relationships/image" Target="../media/image31.jpeg"/><Relationship Id="rId5" Type="http://schemas.openxmlformats.org/officeDocument/2006/relationships/image" Target="../media/image62.png"/><Relationship Id="rId6"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4.png"/><Relationship Id="rId4" Type="http://schemas.openxmlformats.org/officeDocument/2006/relationships/image" Target="../media/image64.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4.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66.png"/><Relationship Id="rId4" Type="http://schemas.openxmlformats.org/officeDocument/2006/relationships/image" Target="../media/image4.png"/><Relationship Id="rId5" Type="http://schemas.openxmlformats.org/officeDocument/2006/relationships/image" Target="../media/image67.png"/><Relationship Id="rId6" Type="http://schemas.openxmlformats.org/officeDocument/2006/relationships/image" Target="../media/image68.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70.png"/><Relationship Id="rId11" Type="http://schemas.openxmlformats.org/officeDocument/2006/relationships/image" Target="../media/image4.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4.pn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27.jpeg"/><Relationship Id="rId8" Type="http://schemas.openxmlformats.org/officeDocument/2006/relationships/image" Target="../media/image72.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73.png"/><Relationship Id="rId4" Type="http://schemas.openxmlformats.org/officeDocument/2006/relationships/image" Target="../media/image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11.pn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74.png"/><Relationship Id="rId7" Type="http://schemas.openxmlformats.org/officeDocument/2006/relationships/image" Target="../media/image4.png"/><Relationship Id="rId8" Type="http://schemas.openxmlformats.org/officeDocument/2006/relationships/image" Target="../media/image42.jpeg"/><Relationship Id="rId9" Type="http://schemas.openxmlformats.org/officeDocument/2006/relationships/image" Target="../media/image27.jpeg"/><Relationship Id="rId10" Type="http://schemas.openxmlformats.org/officeDocument/2006/relationships/image" Target="../media/image72.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4.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3.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4.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76.png"/><Relationship Id="rId9" Type="http://schemas.openxmlformats.org/officeDocument/2006/relationships/image" Target="../media/image78.png"/><Relationship Id="rId10" Type="http://schemas.openxmlformats.org/officeDocument/2006/relationships/image" Target="../media/image4.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4.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8.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5.png"/><Relationship Id="rId7"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51" name="cc_impacts.png"/>
          <p:cNvPicPr/>
          <p:nvPr/>
        </p:nvPicPr>
        <p:blipFill>
          <a:blip r:embed="rId2">
            <a:extLst/>
          </a:blip>
          <a:stretch>
            <a:fillRect/>
          </a:stretch>
        </p:blipFill>
        <p:spPr>
          <a:xfrm>
            <a:off x="-342900" y="1401326"/>
            <a:ext cx="14046200" cy="10913348"/>
          </a:xfrm>
          <a:prstGeom prst="rect">
            <a:avLst/>
          </a:prstGeom>
          <a:ln w="12700">
            <a:miter lim="400000"/>
          </a:ln>
        </p:spPr>
      </p:pic>
      <p:sp>
        <p:nvSpPr>
          <p:cNvPr id="52" name="Shape 52"/>
          <p:cNvSpPr/>
          <p:nvPr/>
        </p:nvSpPr>
        <p:spPr>
          <a:xfrm>
            <a:off x="8821036" y="11633200"/>
            <a:ext cx="237782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rgbClr val="175178"/>
                </a:solidFill>
                <a:latin typeface="+mj-lt"/>
                <a:ea typeface="+mj-ea"/>
                <a:cs typeface="+mj-cs"/>
                <a:sym typeface="Gill Sans"/>
              </a:defRPr>
            </a:lvl1pPr>
          </a:lstStyle>
          <a:p>
            <a:pPr lvl="0">
              <a:defRPr sz="1800">
                <a:solidFill>
                  <a:srgbClr val="000000"/>
                </a:solidFill>
              </a:defRPr>
            </a:pPr>
            <a:r>
              <a:rPr sz="2400">
                <a:solidFill>
                  <a:srgbClr val="175178"/>
                </a:solidFill>
              </a:rPr>
              <a:t>Oluwakemi Izomo</a:t>
            </a:r>
          </a:p>
        </p:txBody>
      </p:sp>
      <p:grpSp>
        <p:nvGrpSpPr>
          <p:cNvPr id="55" name="Group 55"/>
          <p:cNvGrpSpPr/>
          <p:nvPr/>
        </p:nvGrpSpPr>
        <p:grpSpPr>
          <a:xfrm>
            <a:off x="88900" y="63500"/>
            <a:ext cx="24193500" cy="1778000"/>
            <a:chOff x="-50800" y="-50800"/>
            <a:chExt cx="24193500" cy="1778000"/>
          </a:xfrm>
        </p:grpSpPr>
        <p:pic>
          <p:nvPicPr>
            <p:cNvPr id="53"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4"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56" name="stock-photo-2379803-girl-s-tongue-stuck-to-pole.jpg"/>
          <p:cNvPicPr/>
          <p:nvPr/>
        </p:nvPicPr>
        <p:blipFill>
          <a:blip r:embed="rId5">
            <a:extLst/>
          </a:blip>
          <a:stretch>
            <a:fillRect/>
          </a:stretch>
        </p:blipFill>
        <p:spPr>
          <a:xfrm>
            <a:off x="17119600" y="2159000"/>
            <a:ext cx="7061200" cy="4724400"/>
          </a:xfrm>
          <a:prstGeom prst="rect">
            <a:avLst/>
          </a:prstGeom>
          <a:ln w="12700">
            <a:miter lim="400000"/>
          </a:ln>
        </p:spPr>
      </p:pic>
      <p:pic>
        <p:nvPicPr>
          <p:cNvPr id="57" name="IMG_0009.jpeg"/>
          <p:cNvPicPr/>
          <p:nvPr/>
        </p:nvPicPr>
        <p:blipFill>
          <a:blip r:embed="rId6">
            <a:extLst/>
          </a:blip>
          <a:stretch>
            <a:fillRect/>
          </a:stretch>
        </p:blipFill>
        <p:spPr>
          <a:xfrm>
            <a:off x="13159912" y="6910833"/>
            <a:ext cx="7055776" cy="5291833"/>
          </a:xfrm>
          <a:prstGeom prst="rect">
            <a:avLst/>
          </a:prstGeom>
          <a:ln w="12700">
            <a:miter lim="400000"/>
          </a:ln>
        </p:spPr>
      </p:pic>
      <p:sp>
        <p:nvSpPr>
          <p:cNvPr id="58" name="Shape 58"/>
          <p:cNvSpPr/>
          <p:nvPr/>
        </p:nvSpPr>
        <p:spPr>
          <a:xfrm>
            <a:off x="17449800" y="12230099"/>
            <a:ext cx="6798668" cy="1447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600">
                <a:solidFill>
                  <a:srgbClr val="1A5078"/>
                </a:solidFill>
                <a:latin typeface="Trebuchet MS"/>
                <a:ea typeface="Trebuchet MS"/>
                <a:cs typeface="Trebuchet MS"/>
                <a:sym typeface="Trebuchet MS"/>
              </a:defRPr>
            </a:lvl1pPr>
          </a:lstStyle>
          <a:p>
            <a:pPr lvl="0">
              <a:defRPr sz="1800">
                <a:solidFill>
                  <a:srgbClr val="000000"/>
                </a:solidFill>
              </a:defRPr>
            </a:pPr>
            <a:r>
              <a:rPr sz="4600">
                <a:solidFill>
                  <a:srgbClr val="1A5078"/>
                </a:solidFill>
              </a:rPr>
              <a:t>Cherry tree flowering in October 2011, Bari, Italy </a:t>
            </a:r>
          </a:p>
        </p:txBody>
      </p:sp>
      <p:sp>
        <p:nvSpPr>
          <p:cNvPr id="59" name="Shape 59"/>
          <p:cNvSpPr/>
          <p:nvPr/>
        </p:nvSpPr>
        <p:spPr>
          <a:xfrm>
            <a:off x="13131800" y="2133599"/>
            <a:ext cx="6178848" cy="3403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500">
                <a:solidFill>
                  <a:srgbClr val="1A5078"/>
                </a:solidFill>
                <a:latin typeface="Trebuchet MS"/>
                <a:ea typeface="Trebuchet MS"/>
                <a:cs typeface="Trebuchet MS"/>
                <a:sym typeface="Trebuchet MS"/>
              </a:defRPr>
            </a:lvl1pPr>
          </a:lstStyle>
          <a:p>
            <a:pPr lvl="0">
              <a:defRPr sz="1800">
                <a:solidFill>
                  <a:srgbClr val="000000"/>
                </a:solidFill>
              </a:defRPr>
            </a:pPr>
            <a:r>
              <a:rPr sz="4500">
                <a:solidFill>
                  <a:srgbClr val="1A5078"/>
                </a:solidFill>
              </a:rPr>
              <a:t>Kids today can’t play this game anymore because the metal doesn’t get cold enough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8"/>
                                        </p:tgtEl>
                                        <p:attrNameLst>
                                          <p:attrName>style.visibility</p:attrName>
                                        </p:attrNameLst>
                                      </p:cBhvr>
                                      <p:to>
                                        <p:strVal val="visible"/>
                                      </p:to>
                                    </p:set>
                                    <p:animEffect filter="dissolve" transition="in">
                                      <p:cBhvr>
                                        <p:cTn id="7" dur="1000"/>
                                        <p:tgtEl>
                                          <p:spTgt spid="58"/>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59"/>
                                        </p:tgtEl>
                                        <p:attrNameLst>
                                          <p:attrName>style.visibility</p:attrName>
                                        </p:attrNameLst>
                                      </p:cBhvr>
                                      <p:to>
                                        <p:strVal val="visible"/>
                                      </p:to>
                                    </p:set>
                                    <p:animEffect filter="dissolve" transition="in">
                                      <p:cBhvr>
                                        <p:cTn id="11" dur="1000"/>
                                        <p:tgtEl>
                                          <p:spTgt spid="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2"/>
      <p:bldP build="whole" bldLvl="1" animBg="1" rev="0" advAuto="0" spid="58"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59" name="Post Glacial corrected.jpg"/>
          <p:cNvPicPr/>
          <p:nvPr/>
        </p:nvPicPr>
        <p:blipFill>
          <a:blip r:embed="rId2">
            <a:extLst/>
          </a:blip>
          <a:stretch>
            <a:fillRect/>
          </a:stretch>
        </p:blipFill>
        <p:spPr>
          <a:xfrm>
            <a:off x="13585825" y="3393828"/>
            <a:ext cx="10696577" cy="7315201"/>
          </a:xfrm>
          <a:prstGeom prst="rect">
            <a:avLst/>
          </a:prstGeom>
          <a:ln w="12700">
            <a:miter lim="400000"/>
          </a:ln>
        </p:spPr>
      </p:pic>
      <p:sp>
        <p:nvSpPr>
          <p:cNvPr id="160" name="Shape 160"/>
          <p:cNvSpPr/>
          <p:nvPr/>
        </p:nvSpPr>
        <p:spPr>
          <a:xfrm>
            <a:off x="13563600" y="10585450"/>
            <a:ext cx="10693400" cy="2984500"/>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1800"/>
            </a:pPr>
            <a:r>
              <a:rPr b="1" sz="4000">
                <a:solidFill>
                  <a:srgbClr val="144E6E"/>
                </a:solidFill>
                <a:uFill>
                  <a:solidFill>
                    <a:srgbClr val="144E6E"/>
                  </a:solidFill>
                </a:uFill>
                <a:latin typeface="Trebuchet MS"/>
                <a:ea typeface="Trebuchet MS"/>
                <a:cs typeface="Trebuchet MS"/>
                <a:sym typeface="Trebuchet MS"/>
              </a:rPr>
              <a:t>The Baseline for Civilization:</a:t>
            </a:r>
            <a:endParaRPr b="1" sz="4000">
              <a:solidFill>
                <a:srgbClr val="144E6E"/>
              </a:solidFill>
              <a:uFill>
                <a:solidFill>
                  <a:srgbClr val="144E6E"/>
                </a:solidFill>
              </a:uFill>
              <a:latin typeface="Trebuchet MS"/>
              <a:ea typeface="Trebuchet MS"/>
              <a:cs typeface="Trebuchet MS"/>
              <a:sym typeface="Trebuchet MS"/>
            </a:endParaRPr>
          </a:p>
          <a:p>
            <a:pPr lvl="0"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1800"/>
            </a:pPr>
            <a:r>
              <a:rPr sz="4000">
                <a:solidFill>
                  <a:srgbClr val="144E6E"/>
                </a:solidFill>
                <a:uFill>
                  <a:solidFill>
                    <a:srgbClr val="144E6E"/>
                  </a:solidFill>
                </a:uFill>
                <a:latin typeface="Trebuchet MS"/>
                <a:ea typeface="Trebuchet MS"/>
                <a:cs typeface="Trebuchet MS"/>
                <a:sym typeface="Trebuchet MS"/>
              </a:rPr>
              <a:t>During the Holocene, climate, global temperature, and sea level were exceptionally stable; a perfect condition for the development of civilization.</a:t>
            </a:r>
          </a:p>
        </p:txBody>
      </p:sp>
      <p:grpSp>
        <p:nvGrpSpPr>
          <p:cNvPr id="168" name="Group 168"/>
          <p:cNvGrpSpPr/>
          <p:nvPr/>
        </p:nvGrpSpPr>
        <p:grpSpPr>
          <a:xfrm>
            <a:off x="127000" y="3441603"/>
            <a:ext cx="13360410" cy="8944683"/>
            <a:chOff x="0" y="0"/>
            <a:chExt cx="13360409" cy="8944681"/>
          </a:xfrm>
        </p:grpSpPr>
        <p:grpSp>
          <p:nvGrpSpPr>
            <p:cNvPr id="166" name="Group 166"/>
            <p:cNvGrpSpPr/>
            <p:nvPr/>
          </p:nvGrpSpPr>
          <p:grpSpPr>
            <a:xfrm>
              <a:off x="0" y="0"/>
              <a:ext cx="13360410" cy="8944682"/>
              <a:chOff x="0" y="0"/>
              <a:chExt cx="13360409" cy="8944681"/>
            </a:xfrm>
          </p:grpSpPr>
          <p:pic>
            <p:nvPicPr>
              <p:cNvPr id="161" name="osu_science_pub.png"/>
              <p:cNvPicPr/>
              <p:nvPr/>
            </p:nvPicPr>
            <p:blipFill>
              <a:blip r:embed="rId3">
                <a:extLst/>
              </a:blip>
              <a:stretch>
                <a:fillRect/>
              </a:stretch>
            </p:blipFill>
            <p:spPr>
              <a:xfrm>
                <a:off x="0" y="0"/>
                <a:ext cx="13360410" cy="8944682"/>
              </a:xfrm>
              <a:prstGeom prst="rect">
                <a:avLst/>
              </a:prstGeom>
              <a:ln w="12700" cap="flat">
                <a:noFill/>
                <a:miter lim="400000"/>
              </a:ln>
              <a:effectLst/>
            </p:spPr>
          </p:pic>
          <p:sp>
            <p:nvSpPr>
              <p:cNvPr id="162" name="Shape 162"/>
              <p:cNvSpPr/>
              <p:nvPr/>
            </p:nvSpPr>
            <p:spPr>
              <a:xfrm>
                <a:off x="2913695" y="5428184"/>
                <a:ext cx="6035512" cy="1331976"/>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63" name="Shape 163"/>
              <p:cNvSpPr/>
              <p:nvPr/>
            </p:nvSpPr>
            <p:spPr>
              <a:xfrm>
                <a:off x="7669262" y="4907882"/>
                <a:ext cx="3610901" cy="1560909"/>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64" name="Shape 164"/>
              <p:cNvSpPr/>
              <p:nvPr/>
            </p:nvSpPr>
            <p:spPr>
              <a:xfrm>
                <a:off x="10010624" y="6114984"/>
                <a:ext cx="2247709" cy="1238322"/>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65" name="Shape 165"/>
              <p:cNvSpPr/>
              <p:nvPr/>
            </p:nvSpPr>
            <p:spPr>
              <a:xfrm>
                <a:off x="12351985" y="5979706"/>
                <a:ext cx="364213" cy="842891"/>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67" name="Shape 167"/>
            <p:cNvSpPr/>
            <p:nvPr/>
          </p:nvSpPr>
          <p:spPr>
            <a:xfrm>
              <a:off x="12154268" y="6062954"/>
              <a:ext cx="156092" cy="842891"/>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169" name="droppedImage.pdf"/>
          <p:cNvPicPr/>
          <p:nvPr/>
        </p:nvPicPr>
        <p:blipFill>
          <a:blip r:embed="rId4">
            <a:extLst/>
          </a:blip>
          <a:stretch>
            <a:fillRect/>
          </a:stretch>
        </p:blipFill>
        <p:spPr>
          <a:xfrm>
            <a:off x="22517100" y="698500"/>
            <a:ext cx="1460500" cy="1194955"/>
          </a:xfrm>
          <a:prstGeom prst="rect">
            <a:avLst/>
          </a:prstGeom>
          <a:ln w="12700">
            <a:miter lim="400000"/>
          </a:ln>
        </p:spPr>
      </p:pic>
      <p:sp>
        <p:nvSpPr>
          <p:cNvPr id="170" name="Shape 170"/>
          <p:cNvSpPr/>
          <p:nvPr/>
        </p:nvSpPr>
        <p:spPr>
          <a:xfrm>
            <a:off x="9055100" y="124206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171" name="Shape 171"/>
          <p:cNvSpPr/>
          <p:nvPr/>
        </p:nvSpPr>
        <p:spPr>
          <a:xfrm>
            <a:off x="12239647" y="5165233"/>
            <a:ext cx="863703" cy="397511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2" name="Shape 172"/>
          <p:cNvSpPr/>
          <p:nvPr/>
        </p:nvSpPr>
        <p:spPr>
          <a:xfrm>
            <a:off x="2918929" y="9418964"/>
            <a:ext cx="9817101" cy="1041401"/>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lstStyle>
            <a:lvl1pPr algn="r" defTabSz="825500">
              <a:spcBef>
                <a:spcPts val="1400"/>
              </a:spcBef>
              <a:defRPr sz="5400">
                <a:solidFill>
                  <a:srgbClr val="0E5074"/>
                </a:solidFill>
                <a:latin typeface="Trebuchet MS"/>
                <a:ea typeface="Trebuchet MS"/>
                <a:cs typeface="Trebuchet MS"/>
                <a:sym typeface="Trebuchet MS"/>
              </a:defRPr>
            </a:lvl1pPr>
          </a:lstStyle>
          <a:p>
            <a:pPr lvl="0">
              <a:defRPr sz="1800">
                <a:solidFill>
                  <a:srgbClr val="000000"/>
                </a:solidFill>
              </a:defRPr>
            </a:pPr>
            <a:r>
              <a:rPr sz="5400">
                <a:solidFill>
                  <a:srgbClr val="0E5074"/>
                </a:solidFill>
              </a:rPr>
              <a:t>&lt;------------Holocene------------&gt;</a:t>
            </a:r>
          </a:p>
        </p:txBody>
      </p:sp>
      <p:sp>
        <p:nvSpPr>
          <p:cNvPr id="173" name="Shape 173"/>
          <p:cNvSpPr/>
          <p:nvPr/>
        </p:nvSpPr>
        <p:spPr>
          <a:xfrm>
            <a:off x="13627100" y="2070100"/>
            <a:ext cx="106045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Global Sea Level Changes</a:t>
            </a:r>
          </a:p>
        </p:txBody>
      </p:sp>
      <p:sp>
        <p:nvSpPr>
          <p:cNvPr id="174" name="Shape 174"/>
          <p:cNvSpPr/>
          <p:nvPr/>
        </p:nvSpPr>
        <p:spPr>
          <a:xfrm>
            <a:off x="127000" y="2070100"/>
            <a:ext cx="13360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Global Temperature Changes</a:t>
            </a:r>
          </a:p>
        </p:txBody>
      </p:sp>
      <p:sp>
        <p:nvSpPr>
          <p:cNvPr id="175" name="Shape 175"/>
          <p:cNvSpPr/>
          <p:nvPr/>
        </p:nvSpPr>
        <p:spPr>
          <a:xfrm>
            <a:off x="18670215" y="4654550"/>
            <a:ext cx="4203701" cy="825500"/>
          </a:xfrm>
          <a:prstGeom prst="rect">
            <a:avLst/>
          </a:prstGeom>
          <a:solidFill>
            <a:srgbClr val="E0E5E3">
              <a:alpha val="47000"/>
            </a:srgbClr>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232A7D"/>
                </a:solidFill>
                <a:latin typeface="+mj-lt"/>
                <a:ea typeface="+mj-ea"/>
                <a:cs typeface="+mj-cs"/>
                <a:sym typeface="Gill Sans"/>
              </a:defRPr>
            </a:lvl1pPr>
          </a:lstStyle>
          <a:p>
            <a:pPr lvl="0">
              <a:defRPr sz="1800">
                <a:solidFill>
                  <a:srgbClr val="000000"/>
                </a:solidFill>
              </a:defRPr>
            </a:pPr>
            <a:r>
              <a:rPr sz="4800">
                <a:solidFill>
                  <a:srgbClr val="232A7D"/>
                </a:solidFill>
              </a:rPr>
              <a:t>&lt;--Holocene--&gt;</a:t>
            </a:r>
          </a:p>
        </p:txBody>
      </p:sp>
      <p:sp>
        <p:nvSpPr>
          <p:cNvPr id="176" name="Shape 176"/>
          <p:cNvSpPr/>
          <p:nvPr/>
        </p:nvSpPr>
        <p:spPr>
          <a:xfrm>
            <a:off x="18999200" y="3505200"/>
            <a:ext cx="4267200" cy="10287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7" name="Shape 177"/>
          <p:cNvSpPr/>
          <p:nvPr/>
        </p:nvSpPr>
        <p:spPr>
          <a:xfrm>
            <a:off x="13538200" y="11080750"/>
            <a:ext cx="10604500"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178" name="Shape 178"/>
          <p:cNvSpPr/>
          <p:nvPr/>
        </p:nvSpPr>
        <p:spPr>
          <a:xfrm>
            <a:off x="17843500" y="11061700"/>
            <a:ext cx="1625601" cy="9144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9" name="Shape 179"/>
          <p:cNvSpPr/>
          <p:nvPr/>
        </p:nvSpPr>
        <p:spPr>
          <a:xfrm>
            <a:off x="2971800" y="5435600"/>
            <a:ext cx="9499600" cy="3098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182" name="Group 182"/>
          <p:cNvGrpSpPr/>
          <p:nvPr/>
        </p:nvGrpSpPr>
        <p:grpSpPr>
          <a:xfrm>
            <a:off x="88900" y="63500"/>
            <a:ext cx="24193500" cy="1778000"/>
            <a:chOff x="-50800" y="-50800"/>
            <a:chExt cx="24193500" cy="1778000"/>
          </a:xfrm>
        </p:grpSpPr>
        <p:pic>
          <p:nvPicPr>
            <p:cNvPr id="180"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81"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74"/>
                                        </p:tgtEl>
                                        <p:attrNameLst>
                                          <p:attrName>style.visibility</p:attrName>
                                        </p:attrNameLst>
                                      </p:cBhvr>
                                      <p:to>
                                        <p:strVal val="visible"/>
                                      </p:to>
                                    </p:set>
                                    <p:animEffect filter="dissolve" transition="in">
                                      <p:cBhvr>
                                        <p:cTn id="7" dur="1000"/>
                                        <p:tgtEl>
                                          <p:spTgt spid="174"/>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168"/>
                                        </p:tgtEl>
                                        <p:attrNameLst>
                                          <p:attrName>style.visibility</p:attrName>
                                        </p:attrNameLst>
                                      </p:cBhvr>
                                      <p:to>
                                        <p:strVal val="visible"/>
                                      </p:to>
                                    </p:set>
                                    <p:animEffect filter="fade" transition="in">
                                      <p:cBhvr>
                                        <p:cTn id="11" dur="1000"/>
                                        <p:tgtEl>
                                          <p:spTgt spid="168"/>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170"/>
                                        </p:tgtEl>
                                        <p:attrNameLst>
                                          <p:attrName>style.visibility</p:attrName>
                                        </p:attrNameLst>
                                      </p:cBhvr>
                                      <p:to>
                                        <p:strVal val="visible"/>
                                      </p:to>
                                    </p:set>
                                    <p:animEffect filter="dissolve" transition="in">
                                      <p:cBhvr>
                                        <p:cTn id="15" dur="1000"/>
                                        <p:tgtEl>
                                          <p:spTgt spid="170"/>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173"/>
                                        </p:tgtEl>
                                        <p:attrNameLst>
                                          <p:attrName>style.visibility</p:attrName>
                                        </p:attrNameLst>
                                      </p:cBhvr>
                                      <p:to>
                                        <p:strVal val="visible"/>
                                      </p:to>
                                    </p:set>
                                    <p:animEffect filter="dissolve" transition="in">
                                      <p:cBhvr>
                                        <p:cTn id="19" dur="1000"/>
                                        <p:tgtEl>
                                          <p:spTgt spid="173"/>
                                        </p:tgtEl>
                                      </p:cBhvr>
                                    </p:animEffect>
                                  </p:childTnLst>
                                </p:cTn>
                              </p:par>
                            </p:childTnLst>
                          </p:cTn>
                        </p:par>
                        <p:par>
                          <p:cTn id="20" fill="hold">
                            <p:stCondLst>
                              <p:cond delay="4000"/>
                            </p:stCondLst>
                            <p:childTnLst>
                              <p:par>
                                <p:cTn id="21" nodeType="afterEffect" presetClass="entr" presetSubtype="0" presetID="10" grpId="5" fill="hold">
                                  <p:stCondLst>
                                    <p:cond delay="0"/>
                                  </p:stCondLst>
                                  <p:iterate type="el" backwards="0">
                                    <p:tmAbs val="0"/>
                                  </p:iterate>
                                  <p:childTnLst>
                                    <p:set>
                                      <p:cBhvr>
                                        <p:cTn id="22" fill="hold"/>
                                        <p:tgtEl>
                                          <p:spTgt spid="159"/>
                                        </p:tgtEl>
                                        <p:attrNameLst>
                                          <p:attrName>style.visibility</p:attrName>
                                        </p:attrNameLst>
                                      </p:cBhvr>
                                      <p:to>
                                        <p:strVal val="visible"/>
                                      </p:to>
                                    </p:set>
                                    <p:animEffect filter="fade" transition="in">
                                      <p:cBhvr>
                                        <p:cTn id="23" dur="1000"/>
                                        <p:tgtEl>
                                          <p:spTgt spid="159"/>
                                        </p:tgtEl>
                                      </p:cBhvr>
                                    </p:animEffect>
                                  </p:childTnLst>
                                </p:cTn>
                              </p:par>
                            </p:childTnLst>
                          </p:cTn>
                        </p:par>
                        <p:par>
                          <p:cTn id="24" fill="hold">
                            <p:stCondLst>
                              <p:cond delay="5000"/>
                            </p:stCondLst>
                            <p:childTnLst>
                              <p:par>
                                <p:cTn id="25" nodeType="afterEffect" presetClass="entr" presetSubtype="0" presetID="9" grpId="6" fill="hold">
                                  <p:stCondLst>
                                    <p:cond delay="0"/>
                                  </p:stCondLst>
                                  <p:iterate type="el" backwards="0">
                                    <p:tmAbs val="0"/>
                                  </p:iterate>
                                  <p:childTnLst>
                                    <p:set>
                                      <p:cBhvr>
                                        <p:cTn id="26" fill="hold"/>
                                        <p:tgtEl>
                                          <p:spTgt spid="172"/>
                                        </p:tgtEl>
                                        <p:attrNameLst>
                                          <p:attrName>style.visibility</p:attrName>
                                        </p:attrNameLst>
                                      </p:cBhvr>
                                      <p:to>
                                        <p:strVal val="visible"/>
                                      </p:to>
                                    </p:set>
                                    <p:animEffect filter="dissolve" transition="in">
                                      <p:cBhvr>
                                        <p:cTn id="27" dur="1000"/>
                                        <p:tgtEl>
                                          <p:spTgt spid="172"/>
                                        </p:tgtEl>
                                      </p:cBhvr>
                                    </p:animEffect>
                                  </p:childTnLst>
                                </p:cTn>
                              </p:par>
                            </p:childTnLst>
                          </p:cTn>
                        </p:par>
                        <p:par>
                          <p:cTn id="28" fill="hold">
                            <p:stCondLst>
                              <p:cond delay="6000"/>
                            </p:stCondLst>
                            <p:childTnLst>
                              <p:par>
                                <p:cTn id="29" nodeType="afterEffect" presetClass="entr" presetSubtype="0" presetID="9" grpId="7" fill="hold">
                                  <p:stCondLst>
                                    <p:cond delay="0"/>
                                  </p:stCondLst>
                                  <p:iterate type="el" backwards="0">
                                    <p:tmAbs val="0"/>
                                  </p:iterate>
                                  <p:childTnLst>
                                    <p:set>
                                      <p:cBhvr>
                                        <p:cTn id="30" fill="hold"/>
                                        <p:tgtEl>
                                          <p:spTgt spid="175"/>
                                        </p:tgtEl>
                                        <p:attrNameLst>
                                          <p:attrName>style.visibility</p:attrName>
                                        </p:attrNameLst>
                                      </p:cBhvr>
                                      <p:to>
                                        <p:strVal val="visible"/>
                                      </p:to>
                                    </p:set>
                                    <p:animEffect filter="dissolve" transition="in">
                                      <p:cBhvr>
                                        <p:cTn id="31" dur="1000"/>
                                        <p:tgtEl>
                                          <p:spTgt spid="175"/>
                                        </p:tgtEl>
                                      </p:cBhvr>
                                    </p:animEffect>
                                  </p:childTnLst>
                                </p:cTn>
                              </p:par>
                            </p:childTnLst>
                          </p:cTn>
                        </p:par>
                        <p:par>
                          <p:cTn id="32" fill="hold">
                            <p:stCondLst>
                              <p:cond delay="7000"/>
                            </p:stCondLst>
                            <p:childTnLst>
                              <p:par>
                                <p:cTn id="33" nodeType="afterEffect" presetClass="entr" presetSubtype="0" presetID="9" grpId="8" fill="hold">
                                  <p:stCondLst>
                                    <p:cond delay="0"/>
                                  </p:stCondLst>
                                  <p:iterate type="el" backwards="0">
                                    <p:tmAbs val="0"/>
                                  </p:iterate>
                                  <p:childTnLst>
                                    <p:set>
                                      <p:cBhvr>
                                        <p:cTn id="34" fill="hold"/>
                                        <p:tgtEl>
                                          <p:spTgt spid="176"/>
                                        </p:tgtEl>
                                        <p:attrNameLst>
                                          <p:attrName>style.visibility</p:attrName>
                                        </p:attrNameLst>
                                      </p:cBhvr>
                                      <p:to>
                                        <p:strVal val="visible"/>
                                      </p:to>
                                    </p:set>
                                    <p:animEffect filter="dissolve" transition="in">
                                      <p:cBhvr>
                                        <p:cTn id="35" dur="1000"/>
                                        <p:tgtEl>
                                          <p:spTgt spid="176"/>
                                        </p:tgtEl>
                                      </p:cBhvr>
                                    </p:animEffect>
                                  </p:childTnLst>
                                </p:cTn>
                              </p:par>
                            </p:childTnLst>
                          </p:cTn>
                        </p:par>
                        <p:par>
                          <p:cTn id="36" fill="hold">
                            <p:stCondLst>
                              <p:cond delay="8000"/>
                            </p:stCondLst>
                            <p:childTnLst>
                              <p:par>
                                <p:cTn id="37" nodeType="afterEffect" presetClass="entr" presetSubtype="0" presetID="9" grpId="9" fill="hold">
                                  <p:stCondLst>
                                    <p:cond delay="0"/>
                                  </p:stCondLst>
                                  <p:iterate type="el" backwards="0">
                                    <p:tmAbs val="0"/>
                                  </p:iterate>
                                  <p:childTnLst>
                                    <p:set>
                                      <p:cBhvr>
                                        <p:cTn id="38" fill="hold"/>
                                        <p:tgtEl>
                                          <p:spTgt spid="179"/>
                                        </p:tgtEl>
                                        <p:attrNameLst>
                                          <p:attrName>style.visibility</p:attrName>
                                        </p:attrNameLst>
                                      </p:cBhvr>
                                      <p:to>
                                        <p:strVal val="visible"/>
                                      </p:to>
                                    </p:set>
                                    <p:animEffect filter="dissolve" transition="in">
                                      <p:cBhvr>
                                        <p:cTn id="39" dur="1000"/>
                                        <p:tgtEl>
                                          <p:spTgt spid="179"/>
                                        </p:tgtEl>
                                      </p:cBhvr>
                                    </p:animEffec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9" grpId="10" fill="hold">
                                  <p:stCondLst>
                                    <p:cond delay="0"/>
                                  </p:stCondLst>
                                  <p:iterate type="el" backwards="0">
                                    <p:tmAbs val="0"/>
                                  </p:iterate>
                                  <p:childTnLst>
                                    <p:set>
                                      <p:cBhvr>
                                        <p:cTn id="43" fill="hold"/>
                                        <p:tgtEl>
                                          <p:spTgt spid="160"/>
                                        </p:tgtEl>
                                        <p:attrNameLst>
                                          <p:attrName>style.visibility</p:attrName>
                                        </p:attrNameLst>
                                      </p:cBhvr>
                                      <p:to>
                                        <p:strVal val="visible"/>
                                      </p:to>
                                    </p:set>
                                    <p:animEffect filter="dissolve" transition="in">
                                      <p:cBhvr>
                                        <p:cTn id="44" dur="1000"/>
                                        <p:tgtEl>
                                          <p:spTgt spid="160"/>
                                        </p:tgtEl>
                                      </p:cBhvr>
                                    </p:animEffect>
                                  </p:childTnLst>
                                </p:cTn>
                              </p:par>
                            </p:childTnLst>
                          </p:cTn>
                        </p:par>
                      </p:childTnLst>
                    </p:cTn>
                  </p:par>
                  <p:par>
                    <p:cTn id="45" fill="hold">
                      <p:stCondLst>
                        <p:cond delay="indefinite"/>
                      </p:stCondLst>
                      <p:childTnLst>
                        <p:par>
                          <p:cTn id="46" fill="hold">
                            <p:stCondLst>
                              <p:cond delay="0"/>
                            </p:stCondLst>
                            <p:childTnLst>
                              <p:par>
                                <p:cTn id="47" nodeType="clickEffect" presetClass="exit" presetSubtype="0" presetID="9" grpId="11" fill="hold">
                                  <p:stCondLst>
                                    <p:cond delay="0"/>
                                  </p:stCondLst>
                                  <p:iterate type="el" backwards="0">
                                    <p:tmAbs val="0"/>
                                  </p:iterate>
                                  <p:childTnLst>
                                    <p:animEffect filter="dissolve" transition="out">
                                      <p:cBhvr>
                                        <p:cTn id="48" dur="1000" fill="hold"/>
                                        <p:tgtEl>
                                          <p:spTgt spid="160"/>
                                        </p:tgtEl>
                                      </p:cBhvr>
                                    </p:animEffect>
                                    <p:set>
                                      <p:cBhvr>
                                        <p:cTn id="49" fill="hold">
                                          <p:stCondLst>
                                            <p:cond delay="999"/>
                                          </p:stCondLst>
                                        </p:cTn>
                                        <p:tgtEl>
                                          <p:spTgt spid="160"/>
                                        </p:tgtEl>
                                        <p:attrNameLst>
                                          <p:attrName>style.visibility</p:attrName>
                                        </p:attrNameLst>
                                      </p:cBhvr>
                                      <p:to>
                                        <p:strVal val="hidden"/>
                                      </p:to>
                                    </p:set>
                                  </p:childTnLst>
                                </p:cTn>
                              </p:par>
                            </p:childTnLst>
                          </p:cTn>
                        </p:par>
                        <p:par>
                          <p:cTn id="50" fill="hold">
                            <p:stCondLst>
                              <p:cond delay="1000"/>
                            </p:stCondLst>
                            <p:childTnLst>
                              <p:par>
                                <p:cTn id="51" nodeType="afterEffect" presetClass="entr" presetSubtype="0" presetID="9" grpId="12" fill="hold">
                                  <p:stCondLst>
                                    <p:cond delay="0"/>
                                  </p:stCondLst>
                                  <p:iterate type="el" backwards="0">
                                    <p:tmAbs val="0"/>
                                  </p:iterate>
                                  <p:childTnLst>
                                    <p:set>
                                      <p:cBhvr>
                                        <p:cTn id="52" fill="hold"/>
                                        <p:tgtEl>
                                          <p:spTgt spid="177"/>
                                        </p:tgtEl>
                                        <p:attrNameLst>
                                          <p:attrName>style.visibility</p:attrName>
                                        </p:attrNameLst>
                                      </p:cBhvr>
                                      <p:to>
                                        <p:strVal val="visible"/>
                                      </p:to>
                                    </p:set>
                                    <p:animEffect filter="dissolve" transition="in">
                                      <p:cBhvr>
                                        <p:cTn id="53" dur="1000"/>
                                        <p:tgtEl>
                                          <p:spTgt spid="177"/>
                                        </p:tgtEl>
                                      </p:cBhvr>
                                    </p:animEffect>
                                  </p:childTnLst>
                                </p:cTn>
                              </p:par>
                            </p:childTnLst>
                          </p:cTn>
                        </p:par>
                      </p:childTnLst>
                    </p:cTn>
                  </p:par>
                  <p:par>
                    <p:cTn id="54" fill="hold">
                      <p:stCondLst>
                        <p:cond delay="indefinite"/>
                      </p:stCondLst>
                      <p:childTnLst>
                        <p:par>
                          <p:cTn id="55" fill="hold">
                            <p:stCondLst>
                              <p:cond delay="0"/>
                            </p:stCondLst>
                            <p:childTnLst>
                              <p:par>
                                <p:cTn id="56" nodeType="clickEffect" presetClass="entr" presetSubtype="0" presetID="9" grpId="13" fill="hold">
                                  <p:stCondLst>
                                    <p:cond delay="0"/>
                                  </p:stCondLst>
                                  <p:iterate type="el" backwards="0">
                                    <p:tmAbs val="0"/>
                                  </p:iterate>
                                  <p:childTnLst>
                                    <p:set>
                                      <p:cBhvr>
                                        <p:cTn id="57" fill="hold"/>
                                        <p:tgtEl>
                                          <p:spTgt spid="178"/>
                                        </p:tgtEl>
                                        <p:attrNameLst>
                                          <p:attrName>style.visibility</p:attrName>
                                        </p:attrNameLst>
                                      </p:cBhvr>
                                      <p:to>
                                        <p:strVal val="visible"/>
                                      </p:to>
                                    </p:set>
                                    <p:animEffect filter="dissolve" transition="in">
                                      <p:cBhvr>
                                        <p:cTn id="58" dur="1000"/>
                                        <p:tgtEl>
                                          <p:spTgt spid="178"/>
                                        </p:tgtEl>
                                      </p:cBhvr>
                                    </p:animEffect>
                                  </p:childTnLst>
                                </p:cTn>
                              </p:par>
                            </p:childTnLst>
                          </p:cTn>
                        </p:par>
                      </p:childTnLst>
                    </p:cTn>
                  </p:par>
                  <p:par>
                    <p:cTn id="59" fill="hold">
                      <p:stCondLst>
                        <p:cond delay="indefinite"/>
                      </p:stCondLst>
                      <p:childTnLst>
                        <p:par>
                          <p:cTn id="60" fill="hold">
                            <p:stCondLst>
                              <p:cond delay="0"/>
                            </p:stCondLst>
                            <p:childTnLst>
                              <p:par>
                                <p:cTn id="61" nodeType="clickEffect" presetClass="entr" presetSubtype="0" presetID="9" grpId="14" fill="hold">
                                  <p:stCondLst>
                                    <p:cond delay="0"/>
                                  </p:stCondLst>
                                  <p:iterate type="el" backwards="0">
                                    <p:tmAbs val="0"/>
                                  </p:iterate>
                                  <p:childTnLst>
                                    <p:set>
                                      <p:cBhvr>
                                        <p:cTn id="62" fill="hold"/>
                                        <p:tgtEl>
                                          <p:spTgt spid="171"/>
                                        </p:tgtEl>
                                        <p:attrNameLst>
                                          <p:attrName>style.visibility</p:attrName>
                                        </p:attrNameLst>
                                      </p:cBhvr>
                                      <p:to>
                                        <p:strVal val="visible"/>
                                      </p:to>
                                    </p:set>
                                    <p:animEffect filter="dissolve" transition="in">
                                      <p:cBhvr>
                                        <p:cTn id="63"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1"/>
      <p:bldP build="whole" bldLvl="1" animBg="1" rev="0" advAuto="0" spid="179" grpId="9"/>
      <p:bldP build="whole" bldLvl="1" animBg="1" rev="0" advAuto="0" spid="175" grpId="7"/>
      <p:bldP build="whole" bldLvl="1" animBg="1" rev="0" advAuto="0" spid="168" grpId="2"/>
      <p:bldP build="whole" bldLvl="1" animBg="1" rev="0" advAuto="0" spid="160" grpId="10"/>
      <p:bldP build="whole" bldLvl="1" animBg="1" rev="0" advAuto="0" spid="160" grpId="11"/>
      <p:bldP build="whole" bldLvl="1" animBg="1" rev="0" advAuto="0" spid="176" grpId="8"/>
      <p:bldP build="whole" bldLvl="1" animBg="1" rev="0" advAuto="0" spid="159" grpId="5"/>
      <p:bldP build="whole" bldLvl="1" animBg="1" rev="0" advAuto="0" spid="177" grpId="12"/>
      <p:bldP build="whole" bldLvl="1" animBg="1" rev="0" advAuto="0" spid="178" grpId="13"/>
      <p:bldP build="whole" bldLvl="1" animBg="1" rev="0" advAuto="0" spid="170" grpId="3"/>
      <p:bldP build="whole" bldLvl="1" animBg="1" rev="0" advAuto="0" spid="171" grpId="14"/>
      <p:bldP build="whole" bldLvl="1" animBg="1" rev="0" advAuto="0" spid="173" grpId="4"/>
      <p:bldP build="whole" bldLvl="1" animBg="1" rev="0" advAuto="0" spid="172" grpId="6"/>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186" name="Group 186"/>
          <p:cNvGrpSpPr/>
          <p:nvPr/>
        </p:nvGrpSpPr>
        <p:grpSpPr>
          <a:xfrm>
            <a:off x="88900" y="63500"/>
            <a:ext cx="24193500" cy="1778000"/>
            <a:chOff x="-50800" y="-50800"/>
            <a:chExt cx="24193500" cy="1778000"/>
          </a:xfrm>
        </p:grpSpPr>
        <p:pic>
          <p:nvPicPr>
            <p:cNvPr id="184"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85"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187" name="Shape 187"/>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188" name="Shape 188"/>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87"/>
                                        </p:tgtEl>
                                        <p:attrNameLst>
                                          <p:attrName>style.visibility</p:attrName>
                                        </p:attrNameLst>
                                      </p:cBhvr>
                                      <p:to>
                                        <p:strVal val="visible"/>
                                      </p:to>
                                    </p:set>
                                    <p:animEffect filter="dissolve" transition="in">
                                      <p:cBhvr>
                                        <p:cTn id="7" dur="1000"/>
                                        <p:tgtEl>
                                          <p:spTgt spid="187"/>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88"/>
                                        </p:tgtEl>
                                        <p:attrNameLst>
                                          <p:attrName>style.visibility</p:attrName>
                                        </p:attrNameLst>
                                      </p:cBhvr>
                                      <p:to>
                                        <p:strVal val="visible"/>
                                      </p:to>
                                    </p:set>
                                    <p:animEffect filter="dissolve" transition="in">
                                      <p:cBhvr>
                                        <p:cTn id="11"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2"/>
      <p:bldP build="whole" bldLvl="1" animBg="1" rev="0" advAuto="0" spid="18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90" name="droppedImage.pdf"/>
          <p:cNvPicPr/>
          <p:nvPr/>
        </p:nvPicPr>
        <p:blipFill>
          <a:blip r:embed="rId2">
            <a:extLst/>
          </a:blip>
          <a:stretch>
            <a:fillRect/>
          </a:stretch>
        </p:blipFill>
        <p:spPr>
          <a:xfrm>
            <a:off x="22517100" y="698500"/>
            <a:ext cx="1460500" cy="1194955"/>
          </a:xfrm>
          <a:prstGeom prst="rect">
            <a:avLst/>
          </a:prstGeom>
          <a:ln w="12700">
            <a:miter lim="400000"/>
          </a:ln>
        </p:spPr>
      </p:pic>
      <p:sp>
        <p:nvSpPr>
          <p:cNvPr id="191" name="Shape 191"/>
          <p:cNvSpPr/>
          <p:nvPr/>
        </p:nvSpPr>
        <p:spPr>
          <a:xfrm>
            <a:off x="1981200" y="6832600"/>
            <a:ext cx="204216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400">
                <a:solidFill>
                  <a:srgbClr val="1A5078"/>
                </a:solidFill>
                <a:latin typeface="Trebuchet MS"/>
                <a:ea typeface="Trebuchet MS"/>
                <a:cs typeface="Trebuchet MS"/>
                <a:sym typeface="Trebuchet MS"/>
              </a:defRPr>
            </a:lvl1pPr>
          </a:lstStyle>
          <a:p>
            <a:pPr lvl="0">
              <a:defRPr sz="1800">
                <a:solidFill>
                  <a:srgbClr val="000000"/>
                </a:solidFill>
              </a:defRPr>
            </a:pPr>
            <a:r>
              <a:rPr sz="6400">
                <a:solidFill>
                  <a:srgbClr val="1A5078"/>
                </a:solidFill>
              </a:rPr>
              <a:t>The Syndrome: Recent Climate (and Global) Changes</a:t>
            </a:r>
          </a:p>
        </p:txBody>
      </p:sp>
      <p:grpSp>
        <p:nvGrpSpPr>
          <p:cNvPr id="194" name="Group 194"/>
          <p:cNvGrpSpPr/>
          <p:nvPr/>
        </p:nvGrpSpPr>
        <p:grpSpPr>
          <a:xfrm>
            <a:off x="88900" y="63500"/>
            <a:ext cx="24193500" cy="1778000"/>
            <a:chOff x="-50800" y="-50800"/>
            <a:chExt cx="24193500" cy="1778000"/>
          </a:xfrm>
        </p:grpSpPr>
        <p:pic>
          <p:nvPicPr>
            <p:cNvPr id="192"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93"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grpSp>
        <p:nvGrpSpPr>
          <p:cNvPr id="198" name="Group 198"/>
          <p:cNvGrpSpPr/>
          <p:nvPr/>
        </p:nvGrpSpPr>
        <p:grpSpPr>
          <a:xfrm>
            <a:off x="1834445" y="1921888"/>
            <a:ext cx="20715110" cy="11624824"/>
            <a:chOff x="0" y="0"/>
            <a:chExt cx="20715109" cy="11624823"/>
          </a:xfrm>
        </p:grpSpPr>
        <p:pic>
          <p:nvPicPr>
            <p:cNvPr id="195" name="temp_anomaly.jpg"/>
            <p:cNvPicPr/>
            <p:nvPr/>
          </p:nvPicPr>
          <p:blipFill>
            <a:blip r:embed="rId5">
              <a:extLst/>
            </a:blip>
            <a:stretch>
              <a:fillRect/>
            </a:stretch>
          </p:blipFill>
          <p:spPr>
            <a:xfrm>
              <a:off x="0" y="0"/>
              <a:ext cx="20666355" cy="11624824"/>
            </a:xfrm>
            <a:prstGeom prst="rect">
              <a:avLst/>
            </a:prstGeom>
            <a:ln w="12700" cap="flat">
              <a:noFill/>
              <a:miter lim="400000"/>
            </a:ln>
            <a:effectLst/>
          </p:spPr>
        </p:pic>
        <p:pic>
          <p:nvPicPr>
            <p:cNvPr id="196" name="temp_scale.png"/>
            <p:cNvPicPr/>
            <p:nvPr/>
          </p:nvPicPr>
          <p:blipFill>
            <a:blip r:embed="rId6">
              <a:extLst/>
            </a:blip>
            <a:stretch>
              <a:fillRect/>
            </a:stretch>
          </p:blipFill>
          <p:spPr>
            <a:xfrm>
              <a:off x="14447395" y="8165537"/>
              <a:ext cx="6267715" cy="1762795"/>
            </a:xfrm>
            <a:prstGeom prst="rect">
              <a:avLst/>
            </a:prstGeom>
            <a:ln w="12700" cap="flat">
              <a:noFill/>
              <a:miter lim="400000"/>
            </a:ln>
            <a:effectLst/>
          </p:spPr>
        </p:pic>
        <p:sp>
          <p:nvSpPr>
            <p:cNvPr id="197" name="Shape 197"/>
            <p:cNvSpPr/>
            <p:nvPr/>
          </p:nvSpPr>
          <p:spPr>
            <a:xfrm>
              <a:off x="12942481" y="10775949"/>
              <a:ext cx="750282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900"/>
              </a:lvl1pPr>
            </a:lstStyle>
            <a:p>
              <a:pPr lvl="0">
                <a:defRPr sz="1800"/>
              </a:pPr>
              <a:r>
                <a:rPr sz="2900"/>
                <a:t>Temperature 2008-2012 compared to 1900</a:t>
              </a:r>
            </a:p>
          </p:txBody>
        </p:sp>
      </p:gr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91"/>
                                        </p:tgtEl>
                                        <p:attrNameLst>
                                          <p:attrName>style.visibility</p:attrName>
                                        </p:attrNameLst>
                                      </p:cBhvr>
                                      <p:to>
                                        <p:strVal val="visible"/>
                                      </p:to>
                                    </p:set>
                                    <p:animEffect filter="dissolve" transition="in">
                                      <p:cBhvr>
                                        <p:cTn id="7" dur="1000"/>
                                        <p:tgtEl>
                                          <p:spTgt spid="191"/>
                                        </p:tgtEl>
                                      </p:cBhvr>
                                    </p:animEffect>
                                  </p:childTnLst>
                                </p:cTn>
                              </p:par>
                            </p:childTnLst>
                          </p:cTn>
                        </p:par>
                        <p:par>
                          <p:cTn id="8" fill="hold">
                            <p:stCondLst>
                              <p:cond delay="1000"/>
                            </p:stCondLst>
                            <p:childTnLst>
                              <p:par>
                                <p:cTn id="9" nodeType="afterEffect" presetClass="exit" presetSubtype="0" presetID="10" grpId="2" fill="hold">
                                  <p:stCondLst>
                                    <p:cond delay="500"/>
                                  </p:stCondLst>
                                  <p:iterate type="el" backwards="0">
                                    <p:tmAbs val="0"/>
                                  </p:iterate>
                                  <p:childTnLst>
                                    <p:animEffect filter="fade" transition="out">
                                      <p:cBhvr>
                                        <p:cTn id="10" dur="1000" fill="hold"/>
                                        <p:tgtEl>
                                          <p:spTgt spid="191"/>
                                        </p:tgtEl>
                                      </p:cBhvr>
                                    </p:animEffect>
                                    <p:set>
                                      <p:cBhvr>
                                        <p:cTn id="11" fill="hold">
                                          <p:stCondLst>
                                            <p:cond delay="999"/>
                                          </p:stCondLst>
                                        </p:cTn>
                                        <p:tgtEl>
                                          <p:spTgt spid="191"/>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10" grpId="3" fill="hold">
                                  <p:stCondLst>
                                    <p:cond delay="0"/>
                                  </p:stCondLst>
                                  <p:iterate type="el" backwards="0">
                                    <p:tmAbs val="0"/>
                                  </p:iterate>
                                  <p:childTnLst>
                                    <p:set>
                                      <p:cBhvr>
                                        <p:cTn id="14" fill="hold"/>
                                        <p:tgtEl>
                                          <p:spTgt spid="198"/>
                                        </p:tgtEl>
                                        <p:attrNameLst>
                                          <p:attrName>style.visibility</p:attrName>
                                        </p:attrNameLst>
                                      </p:cBhvr>
                                      <p:to>
                                        <p:strVal val="visible"/>
                                      </p:to>
                                    </p:set>
                                    <p:animEffect filter="fade" transition="in">
                                      <p:cBhvr>
                                        <p:cTn id="15"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2"/>
      <p:bldP build="whole" bldLvl="1" animBg="1" rev="0" advAuto="0" spid="198" grpId="3"/>
      <p:bldP build="whole" bldLvl="1" animBg="1" rev="0" advAuto="0" spid="191"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00" name="Shape 200"/>
          <p:cNvSpPr/>
          <p:nvPr/>
        </p:nvSpPr>
        <p:spPr>
          <a:xfrm>
            <a:off x="116650" y="1962150"/>
            <a:ext cx="8775701"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400">
                <a:solidFill>
                  <a:srgbClr val="1D5F7B"/>
                </a:solidFill>
                <a:latin typeface="Trebuchet MS"/>
                <a:ea typeface="Trebuchet MS"/>
                <a:cs typeface="Trebuchet MS"/>
                <a:sym typeface="Trebuchet MS"/>
              </a:defRPr>
            </a:lvl1pPr>
          </a:lstStyle>
          <a:p>
            <a:pPr lvl="0">
              <a:defRPr sz="1800">
                <a:solidFill>
                  <a:srgbClr val="000000"/>
                </a:solidFill>
              </a:defRPr>
            </a:pPr>
            <a:r>
              <a:rPr sz="5400">
                <a:solidFill>
                  <a:srgbClr val="1D5F7B"/>
                </a:solidFill>
              </a:rPr>
              <a:t>Heat storage:</a:t>
            </a:r>
          </a:p>
        </p:txBody>
      </p:sp>
      <p:pic>
        <p:nvPicPr>
          <p:cNvPr id="201" name="heat_storage_cut.png"/>
          <p:cNvPicPr/>
          <p:nvPr/>
        </p:nvPicPr>
        <p:blipFill>
          <a:blip r:embed="rId2">
            <a:extLst/>
          </a:blip>
          <a:stretch>
            <a:fillRect/>
          </a:stretch>
        </p:blipFill>
        <p:spPr>
          <a:xfrm>
            <a:off x="10274300" y="2157322"/>
            <a:ext cx="12458145" cy="11509556"/>
          </a:xfrm>
          <a:prstGeom prst="rect">
            <a:avLst/>
          </a:prstGeom>
          <a:ln w="12700">
            <a:miter lim="400000"/>
          </a:ln>
        </p:spPr>
      </p:pic>
      <p:grpSp>
        <p:nvGrpSpPr>
          <p:cNvPr id="204" name="Group 204"/>
          <p:cNvGrpSpPr/>
          <p:nvPr/>
        </p:nvGrpSpPr>
        <p:grpSpPr>
          <a:xfrm>
            <a:off x="88900" y="63500"/>
            <a:ext cx="24193500" cy="1778000"/>
            <a:chOff x="-50800" y="-50800"/>
            <a:chExt cx="24193500" cy="1778000"/>
          </a:xfrm>
        </p:grpSpPr>
        <p:pic>
          <p:nvPicPr>
            <p:cNvPr id="202"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03"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205" name="Shape 205"/>
          <p:cNvSpPr/>
          <p:nvPr/>
        </p:nvSpPr>
        <p:spPr>
          <a:xfrm>
            <a:off x="22255559" y="9101706"/>
            <a:ext cx="2118222" cy="1259087"/>
          </a:xfrm>
          <a:prstGeom prst="wedgeEllipseCallout">
            <a:avLst>
              <a:gd name="adj1" fmla="val -58116"/>
              <a:gd name="adj2" fmla="val 232107"/>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7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700">
                <a:solidFill>
                  <a:srgbClr val="FFFFFF"/>
                </a:solidFill>
                <a:effectLst>
                  <a:outerShdw sx="100000" sy="100000" kx="0" ky="0" algn="b" rotWithShape="0" blurRad="25400" dist="23998" dir="2700000">
                    <a:srgbClr val="000000">
                      <a:alpha val="31034"/>
                    </a:srgbClr>
                  </a:outerShdw>
                </a:effectLst>
              </a:rPr>
              <a:t>Air</a:t>
            </a:r>
          </a:p>
        </p:txBody>
      </p:sp>
      <p:pic>
        <p:nvPicPr>
          <p:cNvPr id="206" name="ocean_heat.png"/>
          <p:cNvPicPr/>
          <p:nvPr/>
        </p:nvPicPr>
        <p:blipFill>
          <a:blip r:embed="rId5">
            <a:extLst/>
          </a:blip>
          <a:stretch>
            <a:fillRect/>
          </a:stretch>
        </p:blipFill>
        <p:spPr>
          <a:xfrm>
            <a:off x="2693258" y="2807665"/>
            <a:ext cx="21689882" cy="10871201"/>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00"/>
                                        </p:tgtEl>
                                        <p:attrNameLst>
                                          <p:attrName>style.visibility</p:attrName>
                                        </p:attrNameLst>
                                      </p:cBhvr>
                                      <p:to>
                                        <p:strVal val="visible"/>
                                      </p:to>
                                    </p:set>
                                    <p:animEffect filter="dissolve" transition="in">
                                      <p:cBhvr>
                                        <p:cTn id="7" dur="1000"/>
                                        <p:tgtEl>
                                          <p:spTgt spid="200"/>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201"/>
                                        </p:tgtEl>
                                        <p:attrNameLst>
                                          <p:attrName>style.visibility</p:attrName>
                                        </p:attrNameLst>
                                      </p:cBhvr>
                                      <p:to>
                                        <p:strVal val="visible"/>
                                      </p:to>
                                    </p:set>
                                    <p:animEffect filter="fade" transition="in">
                                      <p:cBhvr>
                                        <p:cTn id="11" dur="1000"/>
                                        <p:tgtEl>
                                          <p:spTgt spid="201"/>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16" presetID="23" grpId="3" fill="hold">
                                  <p:stCondLst>
                                    <p:cond delay="0"/>
                                  </p:stCondLst>
                                  <p:iterate type="el" backwards="0">
                                    <p:tmAbs val="0"/>
                                  </p:iterate>
                                  <p:childTnLst>
                                    <p:set>
                                      <p:cBhvr>
                                        <p:cTn id="15" fill="hold"/>
                                        <p:tgtEl>
                                          <p:spTgt spid="205"/>
                                        </p:tgtEl>
                                        <p:attrNameLst>
                                          <p:attrName>style.visibility</p:attrName>
                                        </p:attrNameLst>
                                      </p:cBhvr>
                                      <p:to>
                                        <p:strVal val="visible"/>
                                      </p:to>
                                    </p:set>
                                    <p:anim calcmode="lin" valueType="num">
                                      <p:cBhvr>
                                        <p:cTn id="16" dur="1125" fill="hold"/>
                                        <p:tgtEl>
                                          <p:spTgt spid="205"/>
                                        </p:tgtEl>
                                        <p:attrNameLst>
                                          <p:attrName>ppt_w</p:attrName>
                                        </p:attrNameLst>
                                      </p:cBhvr>
                                      <p:tavLst>
                                        <p:tav tm="0">
                                          <p:val>
                                            <p:fltVal val="0"/>
                                          </p:val>
                                        </p:tav>
                                        <p:tav tm="100000">
                                          <p:val>
                                            <p:strVal val="#ppt_w"/>
                                          </p:val>
                                        </p:tav>
                                      </p:tavLst>
                                    </p:anim>
                                    <p:anim calcmode="lin" valueType="num">
                                      <p:cBhvr>
                                        <p:cTn id="17" dur="1125" fill="hold"/>
                                        <p:tgtEl>
                                          <p:spTgt spid="205"/>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nodeType="clickEffect" presetClass="exit" presetSubtype="0" presetID="10" grpId="4" fill="hold">
                                  <p:stCondLst>
                                    <p:cond delay="0"/>
                                  </p:stCondLst>
                                  <p:iterate type="el" backwards="0">
                                    <p:tmAbs val="0"/>
                                  </p:iterate>
                                  <p:childTnLst>
                                    <p:animEffect filter="fade" transition="out">
                                      <p:cBhvr>
                                        <p:cTn id="21" dur="1000" fill="hold"/>
                                        <p:tgtEl>
                                          <p:spTgt spid="201"/>
                                        </p:tgtEl>
                                      </p:cBhvr>
                                    </p:animEffect>
                                    <p:set>
                                      <p:cBhvr>
                                        <p:cTn id="22" fill="hold">
                                          <p:stCondLst>
                                            <p:cond delay="999"/>
                                          </p:stCondLst>
                                        </p:cTn>
                                        <p:tgtEl>
                                          <p:spTgt spid="201"/>
                                        </p:tgtEl>
                                        <p:attrNameLst>
                                          <p:attrName>style.visibility</p:attrName>
                                        </p:attrNameLst>
                                      </p:cBhvr>
                                      <p:to>
                                        <p:strVal val="hidden"/>
                                      </p:to>
                                    </p:set>
                                  </p:childTnLst>
                                </p:cTn>
                              </p:par>
                            </p:childTnLst>
                          </p:cTn>
                        </p:par>
                        <p:par>
                          <p:cTn id="23" fill="hold">
                            <p:stCondLst>
                              <p:cond delay="1000"/>
                            </p:stCondLst>
                            <p:childTnLst>
                              <p:par>
                                <p:cTn id="24" nodeType="afterEffect" presetClass="entr" presetSubtype="0" presetID="10" grpId="5" fill="hold">
                                  <p:stCondLst>
                                    <p:cond delay="0"/>
                                  </p:stCondLst>
                                  <p:iterate type="el" backwards="0">
                                    <p:tmAbs val="0"/>
                                  </p:iterate>
                                  <p:childTnLst>
                                    <p:set>
                                      <p:cBhvr>
                                        <p:cTn id="25" fill="hold"/>
                                        <p:tgtEl>
                                          <p:spTgt spid="206"/>
                                        </p:tgtEl>
                                        <p:attrNameLst>
                                          <p:attrName>style.visibility</p:attrName>
                                        </p:attrNameLst>
                                      </p:cBhvr>
                                      <p:to>
                                        <p:strVal val="visible"/>
                                      </p:to>
                                    </p:set>
                                    <p:animEffect filter="fade" transition="in">
                                      <p:cBhvr>
                                        <p:cTn id="26"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5"/>
      <p:bldP build="whole" bldLvl="1" animBg="1" rev="0" advAuto="0" spid="205" grpId="3"/>
      <p:bldP build="whole" bldLvl="1" animBg="1" rev="0" advAuto="0" spid="201" grpId="2"/>
      <p:bldP build="whole" bldLvl="1" animBg="1" rev="0" advAuto="0" spid="201" grpId="4"/>
      <p:bldP build="whole" bldLvl="1" animBg="1" rev="0" advAuto="0" spid="20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08" name="global_temp_1850_2012.png"/>
          <p:cNvPicPr/>
          <p:nvPr/>
        </p:nvPicPr>
        <p:blipFill>
          <a:blip r:embed="rId2">
            <a:extLst/>
          </a:blip>
          <a:stretch>
            <a:fillRect/>
          </a:stretch>
        </p:blipFill>
        <p:spPr>
          <a:xfrm>
            <a:off x="114300" y="2236199"/>
            <a:ext cx="9172619" cy="9677401"/>
          </a:xfrm>
          <a:prstGeom prst="rect">
            <a:avLst/>
          </a:prstGeom>
          <a:ln>
            <a:round/>
          </a:ln>
        </p:spPr>
      </p:pic>
      <p:sp>
        <p:nvSpPr>
          <p:cNvPr id="209" name="Shape 209"/>
          <p:cNvSpPr/>
          <p:nvPr/>
        </p:nvSpPr>
        <p:spPr>
          <a:xfrm>
            <a:off x="21844009" y="130937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lvl="0">
              <a:defRPr sz="1800">
                <a:solidFill>
                  <a:srgbClr val="000000"/>
                </a:solidFill>
              </a:defRPr>
            </a:pPr>
            <a:r>
              <a:rPr sz="3600">
                <a:solidFill>
                  <a:srgbClr val="1E5E7B"/>
                </a:solidFill>
              </a:rPr>
              <a:t>IPCC, 2013</a:t>
            </a:r>
          </a:p>
        </p:txBody>
      </p:sp>
      <p:pic>
        <p:nvPicPr>
          <p:cNvPr id="210" name="climate_params_p1.png"/>
          <p:cNvPicPr/>
          <p:nvPr/>
        </p:nvPicPr>
        <p:blipFill>
          <a:blip r:embed="rId3">
            <a:extLst/>
          </a:blip>
          <a:stretch>
            <a:fillRect/>
          </a:stretch>
        </p:blipFill>
        <p:spPr>
          <a:xfrm>
            <a:off x="9732768" y="2228850"/>
            <a:ext cx="5562601" cy="5772150"/>
          </a:xfrm>
          <a:prstGeom prst="rect">
            <a:avLst/>
          </a:prstGeom>
          <a:ln>
            <a:round/>
          </a:ln>
        </p:spPr>
      </p:pic>
      <p:pic>
        <p:nvPicPr>
          <p:cNvPr id="211" name="climate_params_p2.png"/>
          <p:cNvPicPr/>
          <p:nvPr/>
        </p:nvPicPr>
        <p:blipFill>
          <a:blip r:embed="rId4">
            <a:extLst/>
          </a:blip>
          <a:stretch>
            <a:fillRect/>
          </a:stretch>
        </p:blipFill>
        <p:spPr>
          <a:xfrm>
            <a:off x="9723214" y="7919603"/>
            <a:ext cx="5563860" cy="5715001"/>
          </a:xfrm>
          <a:prstGeom prst="rect">
            <a:avLst/>
          </a:prstGeom>
          <a:ln>
            <a:round/>
          </a:ln>
        </p:spPr>
      </p:pic>
      <p:pic>
        <p:nvPicPr>
          <p:cNvPr id="212" name="chemical_params.png"/>
          <p:cNvPicPr/>
          <p:nvPr/>
        </p:nvPicPr>
        <p:blipFill>
          <a:blip r:embed="rId5">
            <a:extLst/>
          </a:blip>
          <a:stretch>
            <a:fillRect/>
          </a:stretch>
        </p:blipFill>
        <p:spPr>
          <a:xfrm>
            <a:off x="15724477" y="2281177"/>
            <a:ext cx="8534402" cy="9682223"/>
          </a:xfrm>
          <a:prstGeom prst="rect">
            <a:avLst/>
          </a:prstGeom>
          <a:ln>
            <a:round/>
          </a:ln>
        </p:spPr>
      </p:pic>
      <p:grpSp>
        <p:nvGrpSpPr>
          <p:cNvPr id="215" name="Group 215"/>
          <p:cNvGrpSpPr/>
          <p:nvPr/>
        </p:nvGrpSpPr>
        <p:grpSpPr>
          <a:xfrm>
            <a:off x="88900" y="63500"/>
            <a:ext cx="24193500" cy="1778000"/>
            <a:chOff x="-50800" y="-50800"/>
            <a:chExt cx="24193500" cy="1778000"/>
          </a:xfrm>
        </p:grpSpPr>
        <p:pic>
          <p:nvPicPr>
            <p:cNvPr id="213" name=""/>
            <p:cNvPicPr/>
            <p:nvPr/>
          </p:nvPicPr>
          <p:blipFill>
            <a:blip r:embed="rId6">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14" name="droppedImage.pdf"/>
            <p:cNvPicPr/>
            <p:nvPr/>
          </p:nvPicPr>
          <p:blipFill>
            <a:blip r:embed="rId7">
              <a:extLst/>
            </a:blip>
            <a:stretch>
              <a:fillRect/>
            </a:stretch>
          </p:blipFill>
          <p:spPr>
            <a:xfrm>
              <a:off x="22128503" y="63500"/>
              <a:ext cx="1887198" cy="1549400"/>
            </a:xfrm>
            <a:prstGeom prst="rect">
              <a:avLst/>
            </a:prstGeom>
            <a:ln w="12700" cap="flat">
              <a:noFill/>
              <a:miter lim="400000"/>
            </a:ln>
            <a:effectLst/>
          </p:spPr>
        </p:pic>
      </p:grpSp>
      <p:sp>
        <p:nvSpPr>
          <p:cNvPr id="216" name="Shape 216"/>
          <p:cNvSpPr/>
          <p:nvPr/>
        </p:nvSpPr>
        <p:spPr>
          <a:xfrm>
            <a:off x="809647" y="6892433"/>
            <a:ext cx="8931874" cy="470506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17" name="Shape 217"/>
          <p:cNvSpPr/>
          <p:nvPr/>
        </p:nvSpPr>
        <p:spPr>
          <a:xfrm>
            <a:off x="10260630" y="4829477"/>
            <a:ext cx="4732242" cy="313582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18" name="Shape 218"/>
          <p:cNvSpPr/>
          <p:nvPr/>
        </p:nvSpPr>
        <p:spPr>
          <a:xfrm>
            <a:off x="10890200" y="2705100"/>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Snow Cover</a:t>
            </a:r>
          </a:p>
        </p:txBody>
      </p:sp>
      <p:sp>
        <p:nvSpPr>
          <p:cNvPr id="219" name="Shape 219"/>
          <p:cNvSpPr/>
          <p:nvPr/>
        </p:nvSpPr>
        <p:spPr>
          <a:xfrm>
            <a:off x="1771600" y="3677107"/>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Temperature</a:t>
            </a:r>
          </a:p>
        </p:txBody>
      </p:sp>
      <p:sp>
        <p:nvSpPr>
          <p:cNvPr id="220" name="Shape 220"/>
          <p:cNvSpPr/>
          <p:nvPr/>
        </p:nvSpPr>
        <p:spPr>
          <a:xfrm>
            <a:off x="10890200" y="6808199"/>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Sea Ice</a:t>
            </a:r>
          </a:p>
        </p:txBody>
      </p:sp>
      <p:sp>
        <p:nvSpPr>
          <p:cNvPr id="221" name="Shape 221"/>
          <p:cNvSpPr/>
          <p:nvPr/>
        </p:nvSpPr>
        <p:spPr>
          <a:xfrm>
            <a:off x="10890200" y="9779999"/>
            <a:ext cx="362337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Upper Ocean Heat</a:t>
            </a:r>
          </a:p>
        </p:txBody>
      </p:sp>
      <p:sp>
        <p:nvSpPr>
          <p:cNvPr id="222" name="Shape 222"/>
          <p:cNvSpPr/>
          <p:nvPr/>
        </p:nvSpPr>
        <p:spPr>
          <a:xfrm>
            <a:off x="12592000" y="12573999"/>
            <a:ext cx="206259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Sea Level</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08"/>
                                        </p:tgtEl>
                                        <p:attrNameLst>
                                          <p:attrName>style.visibility</p:attrName>
                                        </p:attrNameLst>
                                      </p:cBhvr>
                                      <p:to>
                                        <p:strVal val="visible"/>
                                      </p:to>
                                    </p:set>
                                    <p:animEffect filter="fade" transition="in">
                                      <p:cBhvr>
                                        <p:cTn id="7" dur="1000"/>
                                        <p:tgtEl>
                                          <p:spTgt spid="208"/>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19"/>
                                        </p:tgtEl>
                                        <p:attrNameLst>
                                          <p:attrName>style.visibility</p:attrName>
                                        </p:attrNameLst>
                                      </p:cBhvr>
                                      <p:to>
                                        <p:strVal val="visible"/>
                                      </p:to>
                                    </p:set>
                                    <p:animEffect filter="dissolve" transition="in">
                                      <p:cBhvr>
                                        <p:cTn id="11" dur="1000"/>
                                        <p:tgtEl>
                                          <p:spTgt spid="219"/>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209"/>
                                        </p:tgtEl>
                                        <p:attrNameLst>
                                          <p:attrName>style.visibility</p:attrName>
                                        </p:attrNameLst>
                                      </p:cBhvr>
                                      <p:to>
                                        <p:strVal val="visible"/>
                                      </p:to>
                                    </p:set>
                                    <p:animEffect filter="dissolve" transition="in">
                                      <p:cBhvr>
                                        <p:cTn id="15" dur="1000"/>
                                        <p:tgtEl>
                                          <p:spTgt spid="209"/>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4" fill="hold">
                                  <p:stCondLst>
                                    <p:cond delay="0"/>
                                  </p:stCondLst>
                                  <p:iterate type="el" backwards="0">
                                    <p:tmAbs val="0"/>
                                  </p:iterate>
                                  <p:childTnLst>
                                    <p:set>
                                      <p:cBhvr>
                                        <p:cTn id="19" fill="hold"/>
                                        <p:tgtEl>
                                          <p:spTgt spid="210"/>
                                        </p:tgtEl>
                                        <p:attrNameLst>
                                          <p:attrName>style.visibility</p:attrName>
                                        </p:attrNameLst>
                                      </p:cBhvr>
                                      <p:to>
                                        <p:strVal val="visible"/>
                                      </p:to>
                                    </p:set>
                                    <p:animEffect filter="fade" transition="in">
                                      <p:cBhvr>
                                        <p:cTn id="20" dur="1000"/>
                                        <p:tgtEl>
                                          <p:spTgt spid="210"/>
                                        </p:tgtEl>
                                      </p:cBhvr>
                                    </p:animEffect>
                                  </p:childTnLst>
                                </p:cTn>
                              </p:par>
                            </p:childTnLst>
                          </p:cTn>
                        </p:par>
                        <p:par>
                          <p:cTn id="21" fill="hold">
                            <p:stCondLst>
                              <p:cond delay="1000"/>
                            </p:stCondLst>
                            <p:childTnLst>
                              <p:par>
                                <p:cTn id="22" nodeType="afterEffect" presetClass="entr" presetSubtype="0" presetID="9" grpId="5" fill="hold">
                                  <p:stCondLst>
                                    <p:cond delay="0"/>
                                  </p:stCondLst>
                                  <p:iterate type="el" backwards="0">
                                    <p:tmAbs val="0"/>
                                  </p:iterate>
                                  <p:childTnLst>
                                    <p:set>
                                      <p:cBhvr>
                                        <p:cTn id="23" fill="hold"/>
                                        <p:tgtEl>
                                          <p:spTgt spid="218"/>
                                        </p:tgtEl>
                                        <p:attrNameLst>
                                          <p:attrName>style.visibility</p:attrName>
                                        </p:attrNameLst>
                                      </p:cBhvr>
                                      <p:to>
                                        <p:strVal val="visible"/>
                                      </p:to>
                                    </p:set>
                                    <p:animEffect filter="dissolve" transition="in">
                                      <p:cBhvr>
                                        <p:cTn id="24" dur="1000"/>
                                        <p:tgtEl>
                                          <p:spTgt spid="218"/>
                                        </p:tgtEl>
                                      </p:cBhvr>
                                    </p:animEffect>
                                  </p:childTnLst>
                                </p:cTn>
                              </p:par>
                            </p:childTnLst>
                          </p:cTn>
                        </p:par>
                        <p:par>
                          <p:cTn id="25" fill="hold">
                            <p:stCondLst>
                              <p:cond delay="2000"/>
                            </p:stCondLst>
                            <p:childTnLst>
                              <p:par>
                                <p:cTn id="26" nodeType="afterEffect" presetClass="entr" presetSubtype="0" presetID="9" grpId="6" fill="hold">
                                  <p:stCondLst>
                                    <p:cond delay="0"/>
                                  </p:stCondLst>
                                  <p:iterate type="el" backwards="0">
                                    <p:tmAbs val="0"/>
                                  </p:iterate>
                                  <p:childTnLst>
                                    <p:set>
                                      <p:cBhvr>
                                        <p:cTn id="27" fill="hold"/>
                                        <p:tgtEl>
                                          <p:spTgt spid="220"/>
                                        </p:tgtEl>
                                        <p:attrNameLst>
                                          <p:attrName>style.visibility</p:attrName>
                                        </p:attrNameLst>
                                      </p:cBhvr>
                                      <p:to>
                                        <p:strVal val="visible"/>
                                      </p:to>
                                    </p:set>
                                    <p:animEffect filter="dissolve" transition="in">
                                      <p:cBhvr>
                                        <p:cTn id="28" dur="1000"/>
                                        <p:tgtEl>
                                          <p:spTgt spid="220"/>
                                        </p:tgtEl>
                                      </p:cBhvr>
                                    </p:animEffect>
                                  </p:childTnLst>
                                </p:cTn>
                              </p:par>
                            </p:childTnLst>
                          </p:cTn>
                        </p:par>
                        <p:par>
                          <p:cTn id="29" fill="hold">
                            <p:stCondLst>
                              <p:cond delay="3000"/>
                            </p:stCondLst>
                            <p:childTnLst>
                              <p:par>
                                <p:cTn id="30" nodeType="afterEffect" presetClass="entr" presetSubtype="0" presetID="10" grpId="7" fill="hold">
                                  <p:stCondLst>
                                    <p:cond delay="0"/>
                                  </p:stCondLst>
                                  <p:iterate type="el" backwards="0">
                                    <p:tmAbs val="0"/>
                                  </p:iterate>
                                  <p:childTnLst>
                                    <p:set>
                                      <p:cBhvr>
                                        <p:cTn id="31" fill="hold"/>
                                        <p:tgtEl>
                                          <p:spTgt spid="211"/>
                                        </p:tgtEl>
                                        <p:attrNameLst>
                                          <p:attrName>style.visibility</p:attrName>
                                        </p:attrNameLst>
                                      </p:cBhvr>
                                      <p:to>
                                        <p:strVal val="visible"/>
                                      </p:to>
                                    </p:set>
                                    <p:animEffect filter="fade" transition="in">
                                      <p:cBhvr>
                                        <p:cTn id="32" dur="1000"/>
                                        <p:tgtEl>
                                          <p:spTgt spid="211"/>
                                        </p:tgtEl>
                                      </p:cBhvr>
                                    </p:animEffect>
                                  </p:childTnLst>
                                </p:cTn>
                              </p:par>
                            </p:childTnLst>
                          </p:cTn>
                        </p:par>
                        <p:par>
                          <p:cTn id="33" fill="hold">
                            <p:stCondLst>
                              <p:cond delay="4000"/>
                            </p:stCondLst>
                            <p:childTnLst>
                              <p:par>
                                <p:cTn id="34" nodeType="afterEffect" presetClass="entr" presetSubtype="0" presetID="9" grpId="8" fill="hold">
                                  <p:stCondLst>
                                    <p:cond delay="0"/>
                                  </p:stCondLst>
                                  <p:iterate type="el" backwards="0">
                                    <p:tmAbs val="0"/>
                                  </p:iterate>
                                  <p:childTnLst>
                                    <p:set>
                                      <p:cBhvr>
                                        <p:cTn id="35" fill="hold"/>
                                        <p:tgtEl>
                                          <p:spTgt spid="221"/>
                                        </p:tgtEl>
                                        <p:attrNameLst>
                                          <p:attrName>style.visibility</p:attrName>
                                        </p:attrNameLst>
                                      </p:cBhvr>
                                      <p:to>
                                        <p:strVal val="visible"/>
                                      </p:to>
                                    </p:set>
                                    <p:animEffect filter="dissolve" transition="in">
                                      <p:cBhvr>
                                        <p:cTn id="36" dur="1000"/>
                                        <p:tgtEl>
                                          <p:spTgt spid="221"/>
                                        </p:tgtEl>
                                      </p:cBhvr>
                                    </p:animEffect>
                                  </p:childTnLst>
                                </p:cTn>
                              </p:par>
                            </p:childTnLst>
                          </p:cTn>
                        </p:par>
                        <p:par>
                          <p:cTn id="37" fill="hold">
                            <p:stCondLst>
                              <p:cond delay="5000"/>
                            </p:stCondLst>
                            <p:childTnLst>
                              <p:par>
                                <p:cTn id="38" nodeType="afterEffect" presetClass="entr" presetSubtype="0" presetID="9" grpId="9" fill="hold">
                                  <p:stCondLst>
                                    <p:cond delay="0"/>
                                  </p:stCondLst>
                                  <p:iterate type="el" backwards="0">
                                    <p:tmAbs val="0"/>
                                  </p:iterate>
                                  <p:childTnLst>
                                    <p:set>
                                      <p:cBhvr>
                                        <p:cTn id="39" fill="hold"/>
                                        <p:tgtEl>
                                          <p:spTgt spid="222"/>
                                        </p:tgtEl>
                                        <p:attrNameLst>
                                          <p:attrName>style.visibility</p:attrName>
                                        </p:attrNameLst>
                                      </p:cBhvr>
                                      <p:to>
                                        <p:strVal val="visible"/>
                                      </p:to>
                                    </p:set>
                                    <p:animEffect filter="dissolve" transition="in">
                                      <p:cBhvr>
                                        <p:cTn id="40" dur="1000"/>
                                        <p:tgtEl>
                                          <p:spTgt spid="222"/>
                                        </p:tgtEl>
                                      </p:cBhvr>
                                    </p:animEffec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10" grpId="10" fill="hold">
                                  <p:stCondLst>
                                    <p:cond delay="0"/>
                                  </p:stCondLst>
                                  <p:iterate type="el" backwards="0">
                                    <p:tmAbs val="0"/>
                                  </p:iterate>
                                  <p:childTnLst>
                                    <p:set>
                                      <p:cBhvr>
                                        <p:cTn id="44" fill="hold"/>
                                        <p:tgtEl>
                                          <p:spTgt spid="212"/>
                                        </p:tgtEl>
                                        <p:attrNameLst>
                                          <p:attrName>style.visibility</p:attrName>
                                        </p:attrNameLst>
                                      </p:cBhvr>
                                      <p:to>
                                        <p:strVal val="visible"/>
                                      </p:to>
                                    </p:set>
                                    <p:animEffect filter="fade" transition="in">
                                      <p:cBhvr>
                                        <p:cTn id="45" dur="1000"/>
                                        <p:tgtEl>
                                          <p:spTgt spid="212"/>
                                        </p:tgtEl>
                                      </p:cBhvr>
                                    </p:animEffect>
                                  </p:childTnLst>
                                </p:cTn>
                              </p:par>
                            </p:childTnLst>
                          </p:cTn>
                        </p:par>
                      </p:childTnLst>
                    </p:cTn>
                  </p:par>
                  <p:par>
                    <p:cTn id="46" fill="hold">
                      <p:stCondLst>
                        <p:cond delay="indefinite"/>
                      </p:stCondLst>
                      <p:childTnLst>
                        <p:par>
                          <p:cTn id="47" fill="hold">
                            <p:stCondLst>
                              <p:cond delay="0"/>
                            </p:stCondLst>
                            <p:childTnLst>
                              <p:par>
                                <p:cTn id="48" nodeType="clickEffect" presetClass="entr" presetSubtype="0" presetID="9" grpId="11" fill="hold">
                                  <p:stCondLst>
                                    <p:cond delay="0"/>
                                  </p:stCondLst>
                                  <p:iterate type="el" backwards="0">
                                    <p:tmAbs val="0"/>
                                  </p:iterate>
                                  <p:childTnLst>
                                    <p:set>
                                      <p:cBhvr>
                                        <p:cTn id="49" fill="hold"/>
                                        <p:tgtEl>
                                          <p:spTgt spid="216"/>
                                        </p:tgtEl>
                                        <p:attrNameLst>
                                          <p:attrName>style.visibility</p:attrName>
                                        </p:attrNameLst>
                                      </p:cBhvr>
                                      <p:to>
                                        <p:strVal val="visible"/>
                                      </p:to>
                                    </p:set>
                                    <p:animEffect filter="dissolve" transition="in">
                                      <p:cBhvr>
                                        <p:cTn id="50" dur="1000"/>
                                        <p:tgtEl>
                                          <p:spTgt spid="216"/>
                                        </p:tgtEl>
                                      </p:cBhvr>
                                    </p:animEffect>
                                  </p:childTnLst>
                                </p:cTn>
                              </p:par>
                            </p:childTnLst>
                          </p:cTn>
                        </p:par>
                        <p:par>
                          <p:cTn id="51" fill="hold">
                            <p:stCondLst>
                              <p:cond delay="1000"/>
                            </p:stCondLst>
                            <p:childTnLst>
                              <p:par>
                                <p:cTn id="52" nodeType="afterEffect" presetClass="entr" presetSubtype="0" presetID="9" grpId="12" fill="hold">
                                  <p:stCondLst>
                                    <p:cond delay="0"/>
                                  </p:stCondLst>
                                  <p:iterate type="el" backwards="0">
                                    <p:tmAbs val="0"/>
                                  </p:iterate>
                                  <p:childTnLst>
                                    <p:set>
                                      <p:cBhvr>
                                        <p:cTn id="53" fill="hold"/>
                                        <p:tgtEl>
                                          <p:spTgt spid="217"/>
                                        </p:tgtEl>
                                        <p:attrNameLst>
                                          <p:attrName>style.visibility</p:attrName>
                                        </p:attrNameLst>
                                      </p:cBhvr>
                                      <p:to>
                                        <p:strVal val="visible"/>
                                      </p:to>
                                    </p:set>
                                    <p:animEffect filter="dissolve" transition="in">
                                      <p:cBhvr>
                                        <p:cTn id="54"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7"/>
      <p:bldP build="whole" bldLvl="1" animBg="1" rev="0" advAuto="0" spid="208" grpId="1"/>
      <p:bldP build="whole" bldLvl="1" animBg="1" rev="0" advAuto="0" spid="217" grpId="12"/>
      <p:bldP build="whole" bldLvl="1" animBg="1" rev="0" advAuto="0" spid="219" grpId="2"/>
      <p:bldP build="whole" bldLvl="1" animBg="1" rev="0" advAuto="0" spid="220" grpId="6"/>
      <p:bldP build="whole" bldLvl="1" animBg="1" rev="0" advAuto="0" spid="209" grpId="3"/>
      <p:bldP build="whole" bldLvl="1" animBg="1" rev="0" advAuto="0" spid="221" grpId="8"/>
      <p:bldP build="whole" bldLvl="1" animBg="1" rev="0" advAuto="0" spid="212" grpId="10"/>
      <p:bldP build="whole" bldLvl="1" animBg="1" rev="0" advAuto="0" spid="218" grpId="5"/>
      <p:bldP build="whole" bldLvl="1" animBg="1" rev="0" advAuto="0" spid="216" grpId="11"/>
      <p:bldP build="whole" bldLvl="1" animBg="1" rev="0" advAuto="0" spid="222" grpId="9"/>
      <p:bldP build="whole" bldLvl="1" animBg="1" rev="0" advAuto="0" spid="210" grpId="4"/>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24" name="Shape 224"/>
          <p:cNvSpPr/>
          <p:nvPr/>
        </p:nvSpPr>
        <p:spPr>
          <a:xfrm>
            <a:off x="6883400" y="116205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pic>
        <p:nvPicPr>
          <p:cNvPr id="225" name="05b16705-108b-4813-8054-84dc979f1be8-620x465.jpg"/>
          <p:cNvPicPr/>
          <p:nvPr/>
        </p:nvPicPr>
        <p:blipFill>
          <a:blip r:embed="rId2">
            <a:extLst/>
          </a:blip>
          <a:stretch>
            <a:fillRect/>
          </a:stretch>
        </p:blipFill>
        <p:spPr>
          <a:xfrm>
            <a:off x="13048786" y="3473536"/>
            <a:ext cx="10962844" cy="8222134"/>
          </a:xfrm>
          <a:prstGeom prst="rect">
            <a:avLst/>
          </a:prstGeom>
          <a:ln w="12700">
            <a:miter lim="400000"/>
          </a:ln>
        </p:spPr>
      </p:pic>
      <p:sp>
        <p:nvSpPr>
          <p:cNvPr id="226" name="Shape 226"/>
          <p:cNvSpPr/>
          <p:nvPr/>
        </p:nvSpPr>
        <p:spPr>
          <a:xfrm>
            <a:off x="18694400" y="116205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Kinnart et al., 2011</a:t>
            </a:r>
          </a:p>
        </p:txBody>
      </p:sp>
      <p:sp>
        <p:nvSpPr>
          <p:cNvPr id="227" name="Shape 227"/>
          <p:cNvSpPr/>
          <p:nvPr/>
        </p:nvSpPr>
        <p:spPr>
          <a:xfrm>
            <a:off x="23126699" y="5473699"/>
            <a:ext cx="863602" cy="57023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230" name="Group 230"/>
          <p:cNvGrpSpPr/>
          <p:nvPr/>
        </p:nvGrpSpPr>
        <p:grpSpPr>
          <a:xfrm>
            <a:off x="88900" y="63500"/>
            <a:ext cx="24193500" cy="1778000"/>
            <a:chOff x="-50800" y="-50800"/>
            <a:chExt cx="24193500" cy="1778000"/>
          </a:xfrm>
        </p:grpSpPr>
        <p:pic>
          <p:nvPicPr>
            <p:cNvPr id="228"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29"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grpSp>
        <p:nvGrpSpPr>
          <p:cNvPr id="235" name="Group 235"/>
          <p:cNvGrpSpPr/>
          <p:nvPr/>
        </p:nvGrpSpPr>
        <p:grpSpPr>
          <a:xfrm>
            <a:off x="-319996" y="2582989"/>
            <a:ext cx="13150311" cy="8804022"/>
            <a:chOff x="0" y="0"/>
            <a:chExt cx="13150310" cy="8804020"/>
          </a:xfrm>
        </p:grpSpPr>
        <p:pic>
          <p:nvPicPr>
            <p:cNvPr id="231" name="osu_science_pub.png"/>
            <p:cNvPicPr/>
            <p:nvPr/>
          </p:nvPicPr>
          <p:blipFill>
            <a:blip r:embed="rId5">
              <a:extLst/>
            </a:blip>
            <a:stretch>
              <a:fillRect/>
            </a:stretch>
          </p:blipFill>
          <p:spPr>
            <a:xfrm>
              <a:off x="0" y="0"/>
              <a:ext cx="13150311" cy="8804021"/>
            </a:xfrm>
            <a:prstGeom prst="rect">
              <a:avLst/>
            </a:prstGeom>
            <a:ln w="12700" cap="flat">
              <a:noFill/>
              <a:miter lim="400000"/>
            </a:ln>
            <a:effectLst/>
          </p:spPr>
        </p:pic>
        <p:sp>
          <p:nvSpPr>
            <p:cNvPr id="232" name="Shape 232"/>
            <p:cNvSpPr/>
            <p:nvPr/>
          </p:nvSpPr>
          <p:spPr>
            <a:xfrm>
              <a:off x="2861069" y="5365712"/>
              <a:ext cx="5303372" cy="1035768"/>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33" name="Shape 233"/>
            <p:cNvSpPr/>
            <p:nvPr/>
          </p:nvSpPr>
          <p:spPr>
            <a:xfrm>
              <a:off x="9346277" y="5854142"/>
              <a:ext cx="2655814" cy="1566931"/>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34" name="Shape 234"/>
            <p:cNvSpPr/>
            <p:nvPr/>
          </p:nvSpPr>
          <p:spPr>
            <a:xfrm>
              <a:off x="7212677" y="4869495"/>
              <a:ext cx="3891286" cy="1566931"/>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236" name="Shape 236"/>
          <p:cNvSpPr/>
          <p:nvPr/>
        </p:nvSpPr>
        <p:spPr>
          <a:xfrm>
            <a:off x="11658599" y="4152900"/>
            <a:ext cx="694334" cy="46102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35"/>
                                        </p:tgtEl>
                                        <p:attrNameLst>
                                          <p:attrName>style.visibility</p:attrName>
                                        </p:attrNameLst>
                                      </p:cBhvr>
                                      <p:to>
                                        <p:strVal val="visible"/>
                                      </p:to>
                                    </p:set>
                                    <p:animEffect filter="fade" transition="in">
                                      <p:cBhvr>
                                        <p:cTn id="7" dur="1000"/>
                                        <p:tgtEl>
                                          <p:spTgt spid="235"/>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225"/>
                                        </p:tgtEl>
                                        <p:attrNameLst>
                                          <p:attrName>style.visibility</p:attrName>
                                        </p:attrNameLst>
                                      </p:cBhvr>
                                      <p:to>
                                        <p:strVal val="visible"/>
                                      </p:to>
                                    </p:set>
                                    <p:animEffect filter="fade" transition="in">
                                      <p:cBhvr>
                                        <p:cTn id="11" dur="1000"/>
                                        <p:tgtEl>
                                          <p:spTgt spid="225"/>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236"/>
                                        </p:tgtEl>
                                        <p:attrNameLst>
                                          <p:attrName>style.visibility</p:attrName>
                                        </p:attrNameLst>
                                      </p:cBhvr>
                                      <p:to>
                                        <p:strVal val="visible"/>
                                      </p:to>
                                    </p:set>
                                    <p:animEffect filter="dissolve" transition="in">
                                      <p:cBhvr>
                                        <p:cTn id="15" dur="1000"/>
                                        <p:tgtEl>
                                          <p:spTgt spid="236"/>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227"/>
                                        </p:tgtEl>
                                        <p:attrNameLst>
                                          <p:attrName>style.visibility</p:attrName>
                                        </p:attrNameLst>
                                      </p:cBhvr>
                                      <p:to>
                                        <p:strVal val="visible"/>
                                      </p:to>
                                    </p:set>
                                    <p:animEffect filter="dissolve" transition="in">
                                      <p:cBhvr>
                                        <p:cTn id="19"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 grpId="2"/>
      <p:bldP build="whole" bldLvl="1" animBg="1" rev="0" advAuto="0" spid="235" grpId="1"/>
      <p:bldP build="whole" bldLvl="1" animBg="1" rev="0" advAuto="0" spid="236" grpId="3"/>
      <p:bldP build="whole" bldLvl="1" animBg="1" rev="0" advAuto="0" spid="227" grpId="4"/>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240" name="Group 240"/>
          <p:cNvGrpSpPr/>
          <p:nvPr/>
        </p:nvGrpSpPr>
        <p:grpSpPr>
          <a:xfrm>
            <a:off x="88900" y="63500"/>
            <a:ext cx="24193500" cy="1778000"/>
            <a:chOff x="-50800" y="-50800"/>
            <a:chExt cx="24193500" cy="1778000"/>
          </a:xfrm>
        </p:grpSpPr>
        <p:pic>
          <p:nvPicPr>
            <p:cNvPr id="238"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39"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241" name="reengineered 062412.jpg"/>
          <p:cNvPicPr/>
          <p:nvPr/>
        </p:nvPicPr>
        <p:blipFill>
          <a:blip r:embed="rId4">
            <a:extLst/>
          </a:blip>
          <a:stretch>
            <a:fillRect/>
          </a:stretch>
        </p:blipFill>
        <p:spPr>
          <a:xfrm>
            <a:off x="478518" y="1491457"/>
            <a:ext cx="23411859" cy="12357102"/>
          </a:xfrm>
          <a:prstGeom prst="rect">
            <a:avLst/>
          </a:prstGeom>
          <a:ln w="12700">
            <a:miter lim="400000"/>
          </a:ln>
        </p:spPr>
      </p:pic>
      <p:sp>
        <p:nvSpPr>
          <p:cNvPr id="242" name="Shape 242"/>
          <p:cNvSpPr/>
          <p:nvPr/>
        </p:nvSpPr>
        <p:spPr>
          <a:xfrm>
            <a:off x="749299" y="4089400"/>
            <a:ext cx="1536701"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1750</a:t>
            </a:r>
          </a:p>
        </p:txBody>
      </p:sp>
      <p:sp>
        <p:nvSpPr>
          <p:cNvPr id="243" name="Shape 243"/>
          <p:cNvSpPr/>
          <p:nvPr/>
        </p:nvSpPr>
        <p:spPr>
          <a:xfrm>
            <a:off x="3168029" y="4089400"/>
            <a:ext cx="1536701"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2000</a:t>
            </a:r>
          </a:p>
        </p:txBody>
      </p:sp>
      <p:sp>
        <p:nvSpPr>
          <p:cNvPr id="244" name="Shape 244"/>
          <p:cNvSpPr/>
          <p:nvPr/>
        </p:nvSpPr>
        <p:spPr>
          <a:xfrm>
            <a:off x="4432300" y="5715000"/>
            <a:ext cx="15506700" cy="1104900"/>
          </a:xfrm>
          <a:prstGeom prst="rect">
            <a:avLst/>
          </a:prstGeom>
          <a:solidFill>
            <a:srgbClr val="949494">
              <a:alpha val="61000"/>
            </a:srgbClr>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algn="ctr" defTabSz="655174">
              <a:defRPr b="1" sz="6400">
                <a:solidFill>
                  <a:srgbClr val="941400"/>
                </a:solidFill>
                <a:uFill>
                  <a:solidFill>
                    <a:srgbClr val="941400"/>
                  </a:solidFill>
                </a:uFill>
                <a:latin typeface="+mn-lt"/>
                <a:ea typeface="+mn-ea"/>
                <a:cs typeface="+mn-cs"/>
                <a:sym typeface="American Typewriter"/>
              </a:defRPr>
            </a:lvl1pPr>
          </a:lstStyle>
          <a:p>
            <a:pPr lvl="0">
              <a:defRPr b="0" sz="1800">
                <a:solidFill>
                  <a:srgbClr val="000000"/>
                </a:solidFill>
                <a:uFillTx/>
              </a:defRPr>
            </a:pPr>
            <a:r>
              <a:rPr b="1" sz="6400">
                <a:solidFill>
                  <a:srgbClr val="941400"/>
                </a:solidFill>
                <a:uFill>
                  <a:solidFill>
                    <a:srgbClr val="941400"/>
                  </a:solidFill>
                </a:uFill>
              </a:rPr>
              <a:t>We are Reengineering the Planet ...</a:t>
            </a:r>
          </a:p>
        </p:txBody>
      </p:sp>
      <p:sp>
        <p:nvSpPr>
          <p:cNvPr id="245" name="Shape 245"/>
          <p:cNvSpPr/>
          <p:nvPr/>
        </p:nvSpPr>
        <p:spPr>
          <a:xfrm>
            <a:off x="977577" y="1574800"/>
            <a:ext cx="316294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Population</a:t>
            </a:r>
          </a:p>
        </p:txBody>
      </p:sp>
      <p:sp>
        <p:nvSpPr>
          <p:cNvPr id="246" name="Shape 246"/>
          <p:cNvSpPr/>
          <p:nvPr/>
        </p:nvSpPr>
        <p:spPr>
          <a:xfrm>
            <a:off x="5905500" y="1574800"/>
            <a:ext cx="15367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GDP</a:t>
            </a:r>
          </a:p>
        </p:txBody>
      </p:sp>
      <p:sp>
        <p:nvSpPr>
          <p:cNvPr id="247" name="Shape 247"/>
          <p:cNvSpPr/>
          <p:nvPr/>
        </p:nvSpPr>
        <p:spPr>
          <a:xfrm>
            <a:off x="13565187" y="1574800"/>
            <a:ext cx="155892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CO2</a:t>
            </a:r>
          </a:p>
        </p:txBody>
      </p:sp>
      <p:sp>
        <p:nvSpPr>
          <p:cNvPr id="248" name="Shape 248"/>
          <p:cNvSpPr/>
          <p:nvPr/>
        </p:nvSpPr>
        <p:spPr>
          <a:xfrm>
            <a:off x="21523498" y="1574800"/>
            <a:ext cx="1491904"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CH4</a:t>
            </a:r>
          </a:p>
        </p:txBody>
      </p:sp>
      <p:sp>
        <p:nvSpPr>
          <p:cNvPr id="249" name="Shape 249"/>
          <p:cNvSpPr/>
          <p:nvPr/>
        </p:nvSpPr>
        <p:spPr>
          <a:xfrm>
            <a:off x="20756388" y="9804400"/>
            <a:ext cx="3026124"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Extinction</a:t>
            </a:r>
          </a:p>
        </p:txBody>
      </p:sp>
      <p:sp>
        <p:nvSpPr>
          <p:cNvPr id="250" name="Shape 250"/>
          <p:cNvSpPr/>
          <p:nvPr/>
        </p:nvSpPr>
        <p:spPr>
          <a:xfrm>
            <a:off x="1820738" y="9804400"/>
            <a:ext cx="1476624"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Cars</a:t>
            </a:r>
          </a:p>
        </p:txBody>
      </p:sp>
      <p:sp>
        <p:nvSpPr>
          <p:cNvPr id="251" name="Shape 251"/>
          <p:cNvSpPr/>
          <p:nvPr/>
        </p:nvSpPr>
        <p:spPr>
          <a:xfrm>
            <a:off x="12287423" y="9804400"/>
            <a:ext cx="4114454"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Deforestation</a:t>
            </a:r>
          </a:p>
        </p:txBody>
      </p:sp>
      <p:sp>
        <p:nvSpPr>
          <p:cNvPr id="252" name="Shape 252"/>
          <p:cNvSpPr/>
          <p:nvPr/>
        </p:nvSpPr>
        <p:spPr>
          <a:xfrm>
            <a:off x="16428367" y="4267200"/>
            <a:ext cx="380816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Temperature</a:t>
            </a:r>
          </a:p>
        </p:txBody>
      </p:sp>
      <p:sp>
        <p:nvSpPr>
          <p:cNvPr id="253" name="Shape 253"/>
          <p:cNvSpPr/>
          <p:nvPr/>
        </p:nvSpPr>
        <p:spPr>
          <a:xfrm>
            <a:off x="21155372" y="4203700"/>
            <a:ext cx="202495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Floods</a:t>
            </a:r>
          </a:p>
        </p:txBody>
      </p:sp>
      <p:sp>
        <p:nvSpPr>
          <p:cNvPr id="254" name="Shape 254"/>
          <p:cNvSpPr/>
          <p:nvPr/>
        </p:nvSpPr>
        <p:spPr>
          <a:xfrm>
            <a:off x="8836942" y="6959600"/>
            <a:ext cx="345708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McDonald’s</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41"/>
                                        </p:tgtEl>
                                        <p:attrNameLst>
                                          <p:attrName>style.visibility</p:attrName>
                                        </p:attrNameLst>
                                      </p:cBhvr>
                                      <p:to>
                                        <p:strVal val="visible"/>
                                      </p:to>
                                    </p:set>
                                    <p:animEffect filter="fade" transition="in">
                                      <p:cBhvr>
                                        <p:cTn id="7" dur="1000"/>
                                        <p:tgtEl>
                                          <p:spTgt spid="241"/>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42"/>
                                        </p:tgtEl>
                                        <p:attrNameLst>
                                          <p:attrName>style.visibility</p:attrName>
                                        </p:attrNameLst>
                                      </p:cBhvr>
                                      <p:to>
                                        <p:strVal val="visible"/>
                                      </p:to>
                                    </p:set>
                                    <p:animEffect filter="dissolve" transition="in">
                                      <p:cBhvr>
                                        <p:cTn id="11" dur="1000"/>
                                        <p:tgtEl>
                                          <p:spTgt spid="242"/>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243"/>
                                        </p:tgtEl>
                                        <p:attrNameLst>
                                          <p:attrName>style.visibility</p:attrName>
                                        </p:attrNameLst>
                                      </p:cBhvr>
                                      <p:to>
                                        <p:strVal val="visible"/>
                                      </p:to>
                                    </p:set>
                                    <p:animEffect filter="dissolve" transition="in">
                                      <p:cBhvr>
                                        <p:cTn id="15" dur="1000"/>
                                        <p:tgtEl>
                                          <p:spTgt spid="243"/>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245"/>
                                        </p:tgtEl>
                                        <p:attrNameLst>
                                          <p:attrName>style.visibility</p:attrName>
                                        </p:attrNameLst>
                                      </p:cBhvr>
                                      <p:to>
                                        <p:strVal val="visible"/>
                                      </p:to>
                                    </p:set>
                                    <p:animEffect filter="dissolve" transition="in">
                                      <p:cBhvr>
                                        <p:cTn id="19" dur="1000"/>
                                        <p:tgtEl>
                                          <p:spTgt spid="245"/>
                                        </p:tgtEl>
                                      </p:cBhvr>
                                    </p:animEffect>
                                  </p:childTnLst>
                                </p:cTn>
                              </p:par>
                            </p:childTnLst>
                          </p:cTn>
                        </p:par>
                        <p:par>
                          <p:cTn id="20" fill="hold">
                            <p:stCondLst>
                              <p:cond delay="4000"/>
                            </p:stCondLst>
                            <p:childTnLst>
                              <p:par>
                                <p:cTn id="21" nodeType="afterEffect" presetClass="entr" presetSubtype="0" presetID="9" grpId="5" fill="hold">
                                  <p:stCondLst>
                                    <p:cond delay="0"/>
                                  </p:stCondLst>
                                  <p:iterate type="el" backwards="0">
                                    <p:tmAbs val="0"/>
                                  </p:iterate>
                                  <p:childTnLst>
                                    <p:set>
                                      <p:cBhvr>
                                        <p:cTn id="22" fill="hold"/>
                                        <p:tgtEl>
                                          <p:spTgt spid="246"/>
                                        </p:tgtEl>
                                        <p:attrNameLst>
                                          <p:attrName>style.visibility</p:attrName>
                                        </p:attrNameLst>
                                      </p:cBhvr>
                                      <p:to>
                                        <p:strVal val="visible"/>
                                      </p:to>
                                    </p:set>
                                    <p:animEffect filter="dissolve" transition="in">
                                      <p:cBhvr>
                                        <p:cTn id="23" dur="1000"/>
                                        <p:tgtEl>
                                          <p:spTgt spid="246"/>
                                        </p:tgtEl>
                                      </p:cBhvr>
                                    </p:animEffect>
                                  </p:childTnLst>
                                </p:cTn>
                              </p:par>
                            </p:childTnLst>
                          </p:cTn>
                        </p:par>
                        <p:par>
                          <p:cTn id="24" fill="hold">
                            <p:stCondLst>
                              <p:cond delay="5000"/>
                            </p:stCondLst>
                            <p:childTnLst>
                              <p:par>
                                <p:cTn id="25" nodeType="afterEffect" presetClass="entr" presetSubtype="0" presetID="9" grpId="6" fill="hold">
                                  <p:stCondLst>
                                    <p:cond delay="0"/>
                                  </p:stCondLst>
                                  <p:iterate type="el" backwards="0">
                                    <p:tmAbs val="0"/>
                                  </p:iterate>
                                  <p:childTnLst>
                                    <p:set>
                                      <p:cBhvr>
                                        <p:cTn id="26" fill="hold"/>
                                        <p:tgtEl>
                                          <p:spTgt spid="247"/>
                                        </p:tgtEl>
                                        <p:attrNameLst>
                                          <p:attrName>style.visibility</p:attrName>
                                        </p:attrNameLst>
                                      </p:cBhvr>
                                      <p:to>
                                        <p:strVal val="visible"/>
                                      </p:to>
                                    </p:set>
                                    <p:animEffect filter="dissolve" transition="in">
                                      <p:cBhvr>
                                        <p:cTn id="27" dur="1000"/>
                                        <p:tgtEl>
                                          <p:spTgt spid="247"/>
                                        </p:tgtEl>
                                      </p:cBhvr>
                                    </p:animEffect>
                                  </p:childTnLst>
                                </p:cTn>
                              </p:par>
                            </p:childTnLst>
                          </p:cTn>
                        </p:par>
                        <p:par>
                          <p:cTn id="28" fill="hold">
                            <p:stCondLst>
                              <p:cond delay="6000"/>
                            </p:stCondLst>
                            <p:childTnLst>
                              <p:par>
                                <p:cTn id="29" nodeType="afterEffect" presetClass="entr" presetSubtype="0" presetID="9" grpId="7" fill="hold">
                                  <p:stCondLst>
                                    <p:cond delay="0"/>
                                  </p:stCondLst>
                                  <p:iterate type="el" backwards="0">
                                    <p:tmAbs val="0"/>
                                  </p:iterate>
                                  <p:childTnLst>
                                    <p:set>
                                      <p:cBhvr>
                                        <p:cTn id="30" fill="hold"/>
                                        <p:tgtEl>
                                          <p:spTgt spid="248"/>
                                        </p:tgtEl>
                                        <p:attrNameLst>
                                          <p:attrName>style.visibility</p:attrName>
                                        </p:attrNameLst>
                                      </p:cBhvr>
                                      <p:to>
                                        <p:strVal val="visible"/>
                                      </p:to>
                                    </p:set>
                                    <p:animEffect filter="dissolve" transition="in">
                                      <p:cBhvr>
                                        <p:cTn id="31" dur="1000"/>
                                        <p:tgtEl>
                                          <p:spTgt spid="248"/>
                                        </p:tgtEl>
                                      </p:cBhvr>
                                    </p:animEffect>
                                  </p:childTnLst>
                                </p:cTn>
                              </p:par>
                            </p:childTnLst>
                          </p:cTn>
                        </p:par>
                        <p:par>
                          <p:cTn id="32" fill="hold">
                            <p:stCondLst>
                              <p:cond delay="7000"/>
                            </p:stCondLst>
                            <p:childTnLst>
                              <p:par>
                                <p:cTn id="33" nodeType="afterEffect" presetClass="entr" presetSubtype="0" presetID="9" grpId="8" fill="hold">
                                  <p:stCondLst>
                                    <p:cond delay="0"/>
                                  </p:stCondLst>
                                  <p:iterate type="el" backwards="0">
                                    <p:tmAbs val="0"/>
                                  </p:iterate>
                                  <p:childTnLst>
                                    <p:set>
                                      <p:cBhvr>
                                        <p:cTn id="34" fill="hold"/>
                                        <p:tgtEl>
                                          <p:spTgt spid="249"/>
                                        </p:tgtEl>
                                        <p:attrNameLst>
                                          <p:attrName>style.visibility</p:attrName>
                                        </p:attrNameLst>
                                      </p:cBhvr>
                                      <p:to>
                                        <p:strVal val="visible"/>
                                      </p:to>
                                    </p:set>
                                    <p:animEffect filter="dissolve" transition="in">
                                      <p:cBhvr>
                                        <p:cTn id="35" dur="1000"/>
                                        <p:tgtEl>
                                          <p:spTgt spid="249"/>
                                        </p:tgtEl>
                                      </p:cBhvr>
                                    </p:animEffect>
                                  </p:childTnLst>
                                </p:cTn>
                              </p:par>
                            </p:childTnLst>
                          </p:cTn>
                        </p:par>
                        <p:par>
                          <p:cTn id="36" fill="hold">
                            <p:stCondLst>
                              <p:cond delay="8000"/>
                            </p:stCondLst>
                            <p:childTnLst>
                              <p:par>
                                <p:cTn id="37" nodeType="afterEffect" presetClass="entr" presetSubtype="0" presetID="9" grpId="9" fill="hold">
                                  <p:stCondLst>
                                    <p:cond delay="0"/>
                                  </p:stCondLst>
                                  <p:iterate type="el" backwards="0">
                                    <p:tmAbs val="0"/>
                                  </p:iterate>
                                  <p:childTnLst>
                                    <p:set>
                                      <p:cBhvr>
                                        <p:cTn id="38" fill="hold"/>
                                        <p:tgtEl>
                                          <p:spTgt spid="250"/>
                                        </p:tgtEl>
                                        <p:attrNameLst>
                                          <p:attrName>style.visibility</p:attrName>
                                        </p:attrNameLst>
                                      </p:cBhvr>
                                      <p:to>
                                        <p:strVal val="visible"/>
                                      </p:to>
                                    </p:set>
                                    <p:animEffect filter="dissolve" transition="in">
                                      <p:cBhvr>
                                        <p:cTn id="39" dur="1000"/>
                                        <p:tgtEl>
                                          <p:spTgt spid="250"/>
                                        </p:tgtEl>
                                      </p:cBhvr>
                                    </p:animEffect>
                                  </p:childTnLst>
                                </p:cTn>
                              </p:par>
                            </p:childTnLst>
                          </p:cTn>
                        </p:par>
                        <p:par>
                          <p:cTn id="40" fill="hold">
                            <p:stCondLst>
                              <p:cond delay="9000"/>
                            </p:stCondLst>
                            <p:childTnLst>
                              <p:par>
                                <p:cTn id="41" nodeType="afterEffect" presetClass="entr" presetSubtype="0" presetID="9" grpId="10" fill="hold">
                                  <p:stCondLst>
                                    <p:cond delay="0"/>
                                  </p:stCondLst>
                                  <p:iterate type="el" backwards="0">
                                    <p:tmAbs val="0"/>
                                  </p:iterate>
                                  <p:childTnLst>
                                    <p:set>
                                      <p:cBhvr>
                                        <p:cTn id="42" fill="hold"/>
                                        <p:tgtEl>
                                          <p:spTgt spid="251"/>
                                        </p:tgtEl>
                                        <p:attrNameLst>
                                          <p:attrName>style.visibility</p:attrName>
                                        </p:attrNameLst>
                                      </p:cBhvr>
                                      <p:to>
                                        <p:strVal val="visible"/>
                                      </p:to>
                                    </p:set>
                                    <p:animEffect filter="dissolve" transition="in">
                                      <p:cBhvr>
                                        <p:cTn id="43" dur="1000"/>
                                        <p:tgtEl>
                                          <p:spTgt spid="251"/>
                                        </p:tgtEl>
                                      </p:cBhvr>
                                    </p:animEffect>
                                  </p:childTnLst>
                                </p:cTn>
                              </p:par>
                            </p:childTnLst>
                          </p:cTn>
                        </p:par>
                        <p:par>
                          <p:cTn id="44" fill="hold">
                            <p:stCondLst>
                              <p:cond delay="10000"/>
                            </p:stCondLst>
                            <p:childTnLst>
                              <p:par>
                                <p:cTn id="45" nodeType="afterEffect" presetClass="entr" presetSubtype="0" presetID="9" grpId="11" fill="hold">
                                  <p:stCondLst>
                                    <p:cond delay="0"/>
                                  </p:stCondLst>
                                  <p:iterate type="el" backwards="0">
                                    <p:tmAbs val="0"/>
                                  </p:iterate>
                                  <p:childTnLst>
                                    <p:set>
                                      <p:cBhvr>
                                        <p:cTn id="46" fill="hold"/>
                                        <p:tgtEl>
                                          <p:spTgt spid="252"/>
                                        </p:tgtEl>
                                        <p:attrNameLst>
                                          <p:attrName>style.visibility</p:attrName>
                                        </p:attrNameLst>
                                      </p:cBhvr>
                                      <p:to>
                                        <p:strVal val="visible"/>
                                      </p:to>
                                    </p:set>
                                    <p:animEffect filter="dissolve" transition="in">
                                      <p:cBhvr>
                                        <p:cTn id="47" dur="1000"/>
                                        <p:tgtEl>
                                          <p:spTgt spid="252"/>
                                        </p:tgtEl>
                                      </p:cBhvr>
                                    </p:animEffect>
                                  </p:childTnLst>
                                </p:cTn>
                              </p:par>
                            </p:childTnLst>
                          </p:cTn>
                        </p:par>
                        <p:par>
                          <p:cTn id="48" fill="hold">
                            <p:stCondLst>
                              <p:cond delay="11000"/>
                            </p:stCondLst>
                            <p:childTnLst>
                              <p:par>
                                <p:cTn id="49" nodeType="afterEffect" presetClass="entr" presetSubtype="0" presetID="9" grpId="12" fill="hold">
                                  <p:stCondLst>
                                    <p:cond delay="0"/>
                                  </p:stCondLst>
                                  <p:iterate type="el" backwards="0">
                                    <p:tmAbs val="0"/>
                                  </p:iterate>
                                  <p:childTnLst>
                                    <p:set>
                                      <p:cBhvr>
                                        <p:cTn id="50" fill="hold"/>
                                        <p:tgtEl>
                                          <p:spTgt spid="253"/>
                                        </p:tgtEl>
                                        <p:attrNameLst>
                                          <p:attrName>style.visibility</p:attrName>
                                        </p:attrNameLst>
                                      </p:cBhvr>
                                      <p:to>
                                        <p:strVal val="visible"/>
                                      </p:to>
                                    </p:set>
                                    <p:animEffect filter="dissolve" transition="in">
                                      <p:cBhvr>
                                        <p:cTn id="51" dur="1000"/>
                                        <p:tgtEl>
                                          <p:spTgt spid="253"/>
                                        </p:tgtEl>
                                      </p:cBhvr>
                                    </p:animEffect>
                                  </p:childTnLst>
                                </p:cTn>
                              </p:par>
                            </p:childTnLst>
                          </p:cTn>
                        </p:par>
                        <p:par>
                          <p:cTn id="52" fill="hold">
                            <p:stCondLst>
                              <p:cond delay="12000"/>
                            </p:stCondLst>
                            <p:childTnLst>
                              <p:par>
                                <p:cTn id="53" nodeType="afterEffect" presetClass="entr" presetSubtype="0" presetID="9" grpId="13" fill="hold">
                                  <p:stCondLst>
                                    <p:cond delay="0"/>
                                  </p:stCondLst>
                                  <p:iterate type="el" backwards="0">
                                    <p:tmAbs val="0"/>
                                  </p:iterate>
                                  <p:childTnLst>
                                    <p:set>
                                      <p:cBhvr>
                                        <p:cTn id="54" fill="hold"/>
                                        <p:tgtEl>
                                          <p:spTgt spid="254"/>
                                        </p:tgtEl>
                                        <p:attrNameLst>
                                          <p:attrName>style.visibility</p:attrName>
                                        </p:attrNameLst>
                                      </p:cBhvr>
                                      <p:to>
                                        <p:strVal val="visible"/>
                                      </p:to>
                                    </p:set>
                                    <p:animEffect filter="dissolve" transition="in">
                                      <p:cBhvr>
                                        <p:cTn id="55" dur="1000"/>
                                        <p:tgtEl>
                                          <p:spTgt spid="254"/>
                                        </p:tgtEl>
                                      </p:cBhvr>
                                    </p:animEffect>
                                  </p:childTnLst>
                                </p:cTn>
                              </p:par>
                            </p:childTnLst>
                          </p:cTn>
                        </p:par>
                      </p:childTnLst>
                    </p:cTn>
                  </p:par>
                  <p:par>
                    <p:cTn id="56" fill="hold">
                      <p:stCondLst>
                        <p:cond delay="indefinite"/>
                      </p:stCondLst>
                      <p:childTnLst>
                        <p:par>
                          <p:cTn id="57" fill="hold">
                            <p:stCondLst>
                              <p:cond delay="0"/>
                            </p:stCondLst>
                            <p:childTnLst>
                              <p:par>
                                <p:cTn id="58" nodeType="clickEffect" presetClass="entr" presetSubtype="0" presetID="9" grpId="14" fill="hold">
                                  <p:stCondLst>
                                    <p:cond delay="0"/>
                                  </p:stCondLst>
                                  <p:iterate type="el" backwards="0">
                                    <p:tmAbs val="0"/>
                                  </p:iterate>
                                  <p:childTnLst>
                                    <p:set>
                                      <p:cBhvr>
                                        <p:cTn id="59" fill="hold"/>
                                        <p:tgtEl>
                                          <p:spTgt spid="244"/>
                                        </p:tgtEl>
                                        <p:attrNameLst>
                                          <p:attrName>style.visibility</p:attrName>
                                        </p:attrNameLst>
                                      </p:cBhvr>
                                      <p:to>
                                        <p:strVal val="visible"/>
                                      </p:to>
                                    </p:set>
                                    <p:animEffect filter="dissolve" transition="in">
                                      <p:cBhvr>
                                        <p:cTn id="60" dur="1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11"/>
      <p:bldP build="whole" bldLvl="1" animBg="1" rev="0" advAuto="0" spid="249" grpId="8"/>
      <p:bldP build="whole" bldLvl="1" animBg="1" rev="0" advAuto="0" spid="251" grpId="10"/>
      <p:bldP build="whole" bldLvl="1" animBg="1" rev="0" advAuto="0" spid="247" grpId="6"/>
      <p:bldP build="whole" bldLvl="1" animBg="1" rev="0" advAuto="0" spid="243" grpId="3"/>
      <p:bldP build="whole" bldLvl="1" animBg="1" rev="0" advAuto="0" spid="248" grpId="7"/>
      <p:bldP build="whole" bldLvl="1" animBg="1" rev="0" advAuto="0" spid="253" grpId="12"/>
      <p:bldP build="whole" bldLvl="1" animBg="1" rev="0" advAuto="0" spid="246" grpId="5"/>
      <p:bldP build="whole" bldLvl="1" animBg="1" rev="0" advAuto="0" spid="241" grpId="1"/>
      <p:bldP build="whole" bldLvl="1" animBg="1" rev="0" advAuto="0" spid="245" grpId="4"/>
      <p:bldP build="whole" bldLvl="1" animBg="1" rev="0" advAuto="0" spid="250" grpId="9"/>
      <p:bldP build="whole" bldLvl="1" animBg="1" rev="0" advAuto="0" spid="244" grpId="14"/>
      <p:bldP build="whole" bldLvl="1" animBg="1" rev="0" advAuto="0" spid="254" grpId="13"/>
      <p:bldP build="whole" bldLvl="1" animBg="1" rev="0" advAuto="0" spid="242"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56" name="Shape 256"/>
          <p:cNvSpPr/>
          <p:nvPr/>
        </p:nvSpPr>
        <p:spPr>
          <a:xfrm>
            <a:off x="13197650" y="2235200"/>
            <a:ext cx="11010901" cy="863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solidFill>
                  <a:srgbClr val="1A5078"/>
                </a:solidFill>
                <a:latin typeface="Trebuchet MS"/>
                <a:ea typeface="Trebuchet MS"/>
                <a:cs typeface="Trebuchet MS"/>
                <a:sym typeface="Trebuchet MS"/>
              </a:rPr>
              <a:t>We are moving out of the Holocene and the “safe operating space for humanity” (Rockstroem et al., 2009):</a:t>
            </a:r>
            <a:endParaRPr sz="48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Climate Change </a:t>
            </a:r>
            <a:r>
              <a:rPr sz="3600">
                <a:solidFill>
                  <a:srgbClr val="791F1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Ocean acidification </a:t>
            </a:r>
            <a:r>
              <a:rPr sz="3600">
                <a:solidFill>
                  <a:srgbClr val="792A17"/>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Stratospheric ozone depletion </a:t>
            </a:r>
            <a:r>
              <a:rPr sz="3600">
                <a:solidFill>
                  <a:srgbClr val="79361E"/>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Nitrogen </a:t>
            </a:r>
            <a:r>
              <a:rPr sz="3600">
                <a:solidFill>
                  <a:srgbClr val="793724"/>
                </a:solidFill>
                <a:latin typeface="Trebuchet MS"/>
                <a:ea typeface="Trebuchet MS"/>
                <a:cs typeface="Trebuchet MS"/>
                <a:sym typeface="Trebuchet MS"/>
              </a:rPr>
              <a:t>(******)</a:t>
            </a:r>
            <a:r>
              <a:rPr sz="3600">
                <a:solidFill>
                  <a:srgbClr val="1A5078"/>
                </a:solidFill>
                <a:latin typeface="Trebuchet MS"/>
                <a:ea typeface="Trebuchet MS"/>
                <a:cs typeface="Trebuchet MS"/>
                <a:sym typeface="Trebuchet MS"/>
              </a:rPr>
              <a:t> and Phosphorous cycles </a:t>
            </a:r>
            <a:r>
              <a:rPr sz="3600">
                <a:solidFill>
                  <a:srgbClr val="79331F"/>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Global freshwater </a:t>
            </a:r>
            <a:r>
              <a:rPr sz="3600">
                <a:solidFill>
                  <a:srgbClr val="792F1C"/>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Change in land use </a:t>
            </a:r>
            <a:r>
              <a:rPr sz="3600">
                <a:solidFill>
                  <a:srgbClr val="79312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Biodiversity loss </a:t>
            </a:r>
            <a:r>
              <a:rPr sz="3600">
                <a:solidFill>
                  <a:srgbClr val="79322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Atmospheric aerosols </a:t>
            </a:r>
            <a:r>
              <a:rPr sz="3600">
                <a:solidFill>
                  <a:srgbClr val="793120"/>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Chemical pollution </a:t>
            </a:r>
            <a:r>
              <a:rPr sz="3600">
                <a:solidFill>
                  <a:srgbClr val="793823"/>
                </a:solidFill>
                <a:latin typeface="Trebuchet MS"/>
                <a:ea typeface="Trebuchet MS"/>
                <a:cs typeface="Trebuchet MS"/>
                <a:sym typeface="Trebuchet MS"/>
              </a:rPr>
              <a:t>(?)</a:t>
            </a:r>
          </a:p>
        </p:txBody>
      </p:sp>
      <p:pic>
        <p:nvPicPr>
          <p:cNvPr id="257" name="droppedImage.pdf"/>
          <p:cNvPicPr/>
          <p:nvPr/>
        </p:nvPicPr>
        <p:blipFill>
          <a:blip r:embed="rId2">
            <a:extLst/>
          </a:blip>
          <a:stretch>
            <a:fillRect/>
          </a:stretch>
        </p:blipFill>
        <p:spPr>
          <a:xfrm>
            <a:off x="177666" y="2111516"/>
            <a:ext cx="12852401" cy="11634281"/>
          </a:xfrm>
          <a:prstGeom prst="rect">
            <a:avLst/>
          </a:prstGeom>
          <a:ln w="12700">
            <a:miter lim="400000"/>
          </a:ln>
        </p:spPr>
      </p:pic>
      <p:sp>
        <p:nvSpPr>
          <p:cNvPr id="258" name="Shape 258"/>
          <p:cNvSpPr/>
          <p:nvPr/>
        </p:nvSpPr>
        <p:spPr>
          <a:xfrm>
            <a:off x="13246100" y="11214100"/>
            <a:ext cx="10909300" cy="21336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4800">
                <a:solidFill>
                  <a:srgbClr val="F7F7FF"/>
                </a:solidFill>
                <a:latin typeface="Trebuchet MS"/>
                <a:ea typeface="Trebuchet MS"/>
                <a:cs typeface="Trebuchet MS"/>
                <a:sym typeface="Trebuchet MS"/>
              </a:rPr>
              <a:t>Climate change and sea level rise are symptoms, not the cause, </a:t>
            </a:r>
            <a:endParaRPr sz="4800">
              <a:solidFill>
                <a:srgbClr val="F7F7FF"/>
              </a:solidFill>
              <a:latin typeface="Trebuchet MS"/>
              <a:ea typeface="Trebuchet MS"/>
              <a:cs typeface="Trebuchet MS"/>
              <a:sym typeface="Trebuchet MS"/>
            </a:endParaRPr>
          </a:p>
          <a:p>
            <a:pPr lvl="0" defTabSz="825500">
              <a:defRPr sz="1800"/>
            </a:pPr>
            <a:r>
              <a:rPr sz="4800">
                <a:solidFill>
                  <a:srgbClr val="F7F7FF"/>
                </a:solidFill>
                <a:latin typeface="Trebuchet MS"/>
                <a:ea typeface="Trebuchet MS"/>
                <a:cs typeface="Trebuchet MS"/>
                <a:sym typeface="Trebuchet MS"/>
              </a:rPr>
              <a:t>the “sickness.”</a:t>
            </a:r>
          </a:p>
        </p:txBody>
      </p:sp>
      <p:grpSp>
        <p:nvGrpSpPr>
          <p:cNvPr id="261" name="Group 261"/>
          <p:cNvGrpSpPr/>
          <p:nvPr/>
        </p:nvGrpSpPr>
        <p:grpSpPr>
          <a:xfrm>
            <a:off x="88900" y="63500"/>
            <a:ext cx="24193500" cy="1778000"/>
            <a:chOff x="-50800" y="-50800"/>
            <a:chExt cx="24193500" cy="1778000"/>
          </a:xfrm>
        </p:grpSpPr>
        <p:pic>
          <p:nvPicPr>
            <p:cNvPr id="259"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60"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57"/>
                                        </p:tgtEl>
                                        <p:attrNameLst>
                                          <p:attrName>style.visibility</p:attrName>
                                        </p:attrNameLst>
                                      </p:cBhvr>
                                      <p:to>
                                        <p:strVal val="visible"/>
                                      </p:to>
                                    </p:set>
                                    <p:animEffect filter="fade" transition="in">
                                      <p:cBhvr>
                                        <p:cTn id="7" dur="1000"/>
                                        <p:tgtEl>
                                          <p:spTgt spid="257"/>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56"/>
                                        </p:tgtEl>
                                        <p:attrNameLst>
                                          <p:attrName>style.visibility</p:attrName>
                                        </p:attrNameLst>
                                      </p:cBhvr>
                                      <p:to>
                                        <p:strVal val="visible"/>
                                      </p:to>
                                    </p:set>
                                    <p:animEffect filter="dissolve" transition="in">
                                      <p:cBhvr>
                                        <p:cTn id="11" dur="1000"/>
                                        <p:tgtEl>
                                          <p:spTgt spid="256"/>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258"/>
                                        </p:tgtEl>
                                        <p:attrNameLst>
                                          <p:attrName>style.visibility</p:attrName>
                                        </p:attrNameLst>
                                      </p:cBhvr>
                                      <p:to>
                                        <p:strVal val="visible"/>
                                      </p:to>
                                    </p:set>
                                    <p:animEffect filter="dissolve" transition="in">
                                      <p:cBhvr>
                                        <p:cTn id="16" dur="1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7" grpId="1"/>
      <p:bldP build="whole" bldLvl="1" animBg="1" rev="0" advAuto="0" spid="256" grpId="2"/>
      <p:bldP build="whole" bldLvl="1" animBg="1" rev="0" advAuto="0" spid="258" grpId="3"/>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265" name="Group 265"/>
          <p:cNvGrpSpPr/>
          <p:nvPr/>
        </p:nvGrpSpPr>
        <p:grpSpPr>
          <a:xfrm>
            <a:off x="88900" y="63500"/>
            <a:ext cx="24193500" cy="1778000"/>
            <a:chOff x="-50800" y="-50800"/>
            <a:chExt cx="24193500" cy="1778000"/>
          </a:xfrm>
        </p:grpSpPr>
        <p:pic>
          <p:nvPicPr>
            <p:cNvPr id="263"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64"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66" name="Shape 266"/>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267" name="Shape 267"/>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268" name="Shape 268"/>
          <p:cNvSpPr/>
          <p:nvPr/>
        </p:nvSpPr>
        <p:spPr>
          <a:xfrm>
            <a:off x="127000" y="40386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last hundred years, we have introduced rapid and large changes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68"/>
                                        </p:tgtEl>
                                        <p:attrNameLst>
                                          <p:attrName>style.visibility</p:attrName>
                                        </p:attrNameLst>
                                      </p:cBhvr>
                                      <p:to>
                                        <p:strVal val="visible"/>
                                      </p:to>
                                    </p:set>
                                    <p:animEffect filter="dissolve" transition="in">
                                      <p:cBhvr>
                                        <p:cTn id="7"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8"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272" name="Group 272"/>
          <p:cNvGrpSpPr/>
          <p:nvPr/>
        </p:nvGrpSpPr>
        <p:grpSpPr>
          <a:xfrm>
            <a:off x="88900" y="63500"/>
            <a:ext cx="24193500" cy="1778000"/>
            <a:chOff x="-50800" y="-50800"/>
            <a:chExt cx="24193500" cy="1778000"/>
          </a:xfrm>
        </p:grpSpPr>
        <p:pic>
          <p:nvPicPr>
            <p:cNvPr id="270"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71"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73" name="Shape 273"/>
          <p:cNvSpPr/>
          <p:nvPr/>
        </p:nvSpPr>
        <p:spPr>
          <a:xfrm>
            <a:off x="189206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latin typeface="Trebuchet MS"/>
                <a:ea typeface="Trebuchet MS"/>
                <a:cs typeface="Trebuchet MS"/>
                <a:sym typeface="Trebuchet MS"/>
              </a:rPr>
              <a:t>“Normal Range”</a:t>
            </a:r>
            <a:endParaRPr sz="4800">
              <a:latin typeface="Trebuchet MS"/>
              <a:ea typeface="Trebuchet MS"/>
              <a:cs typeface="Trebuchet MS"/>
              <a:sym typeface="Trebuchet MS"/>
            </a:endParaRPr>
          </a:p>
          <a:p>
            <a:pPr lvl="0" defTabSz="825500">
              <a:spcBef>
                <a:spcPts val="1400"/>
              </a:spcBef>
              <a:defRPr sz="1800"/>
            </a:pPr>
            <a:r>
              <a:rPr sz="4800">
                <a:latin typeface="Trebuchet MS"/>
                <a:ea typeface="Trebuchet MS"/>
                <a:cs typeface="Trebuchet MS"/>
                <a:sym typeface="Trebuchet MS"/>
              </a:rPr>
              <a:t>(800,000 years)</a:t>
            </a:r>
          </a:p>
        </p:txBody>
      </p:sp>
      <p:sp>
        <p:nvSpPr>
          <p:cNvPr id="274" name="Shape 274"/>
          <p:cNvSpPr/>
          <p:nvPr/>
        </p:nvSpPr>
        <p:spPr>
          <a:xfrm>
            <a:off x="189206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“Current State”</a:t>
            </a:r>
          </a:p>
        </p:txBody>
      </p:sp>
      <p:grpSp>
        <p:nvGrpSpPr>
          <p:cNvPr id="277" name="Group 277"/>
          <p:cNvGrpSpPr/>
          <p:nvPr/>
        </p:nvGrpSpPr>
        <p:grpSpPr>
          <a:xfrm>
            <a:off x="254000" y="2540000"/>
            <a:ext cx="18034778" cy="10280332"/>
            <a:chOff x="0" y="0"/>
            <a:chExt cx="18034777" cy="10280331"/>
          </a:xfrm>
        </p:grpSpPr>
        <p:pic>
          <p:nvPicPr>
            <p:cNvPr id="275" name="LeavingtheHoloceneA.jpg"/>
            <p:cNvPicPr/>
            <p:nvPr/>
          </p:nvPicPr>
          <p:blipFill>
            <a:blip r:embed="rId4">
              <a:extLst/>
            </a:blip>
            <a:stretch>
              <a:fillRect/>
            </a:stretch>
          </p:blipFill>
          <p:spPr>
            <a:xfrm>
              <a:off x="254777" y="0"/>
              <a:ext cx="17780001" cy="10280332"/>
            </a:xfrm>
            <a:prstGeom prst="rect">
              <a:avLst/>
            </a:prstGeom>
            <a:ln w="12700" cap="flat">
              <a:noFill/>
              <a:miter lim="400000"/>
            </a:ln>
            <a:effectLst/>
          </p:spPr>
        </p:pic>
        <p:sp>
          <p:nvSpPr>
            <p:cNvPr id="276" name="Shape 276"/>
            <p:cNvSpPr/>
            <p:nvPr/>
          </p:nvSpPr>
          <p:spPr>
            <a:xfrm>
              <a:off x="0" y="1727200"/>
              <a:ext cx="1747640" cy="108694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280" name="Group 280"/>
          <p:cNvGrpSpPr/>
          <p:nvPr/>
        </p:nvGrpSpPr>
        <p:grpSpPr>
          <a:xfrm>
            <a:off x="113898" y="2643387"/>
            <a:ext cx="18340381" cy="10206134"/>
            <a:chOff x="0" y="0"/>
            <a:chExt cx="18340379" cy="10206132"/>
          </a:xfrm>
        </p:grpSpPr>
        <p:pic>
          <p:nvPicPr>
            <p:cNvPr id="278" name="LeavingtheHoloceneB.jpg"/>
            <p:cNvPicPr/>
            <p:nvPr/>
          </p:nvPicPr>
          <p:blipFill>
            <a:blip r:embed="rId5">
              <a:extLst/>
            </a:blip>
            <a:stretch>
              <a:fillRect/>
            </a:stretch>
          </p:blipFill>
          <p:spPr>
            <a:xfrm>
              <a:off x="334396" y="0"/>
              <a:ext cx="18005984" cy="10206133"/>
            </a:xfrm>
            <a:prstGeom prst="rect">
              <a:avLst/>
            </a:prstGeom>
            <a:ln w="12700" cap="flat">
              <a:noFill/>
              <a:miter lim="400000"/>
            </a:ln>
            <a:effectLst/>
          </p:spPr>
        </p:pic>
        <p:sp>
          <p:nvSpPr>
            <p:cNvPr id="279" name="Shape 279"/>
            <p:cNvSpPr/>
            <p:nvPr/>
          </p:nvSpPr>
          <p:spPr>
            <a:xfrm>
              <a:off x="0" y="1498815"/>
              <a:ext cx="1853552" cy="109965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281" name="Shape 281"/>
          <p:cNvSpPr/>
          <p:nvPr/>
        </p:nvSpPr>
        <p:spPr>
          <a:xfrm>
            <a:off x="1981200" y="6832600"/>
            <a:ext cx="204216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400">
                <a:solidFill>
                  <a:srgbClr val="1A5078"/>
                </a:solidFill>
                <a:latin typeface="Trebuchet MS"/>
                <a:ea typeface="Trebuchet MS"/>
                <a:cs typeface="Trebuchet MS"/>
                <a:sym typeface="Trebuchet MS"/>
              </a:defRPr>
            </a:lvl1pPr>
          </a:lstStyle>
          <a:p>
            <a:pPr lvl="0">
              <a:defRPr sz="1800">
                <a:solidFill>
                  <a:srgbClr val="000000"/>
                </a:solidFill>
              </a:defRPr>
            </a:pPr>
            <a:r>
              <a:rPr sz="6400">
                <a:solidFill>
                  <a:srgbClr val="1A5078"/>
                </a:solidFill>
              </a:rPr>
              <a:t>The Diagnosis: Leaving the “Safe Operating Space”</a:t>
            </a:r>
          </a:p>
        </p:txBody>
      </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81"/>
                                        </p:tgtEl>
                                        <p:attrNameLst>
                                          <p:attrName>style.visibility</p:attrName>
                                        </p:attrNameLst>
                                      </p:cBhvr>
                                      <p:to>
                                        <p:strVal val="visible"/>
                                      </p:to>
                                    </p:set>
                                    <p:animEffect filter="dissolve" transition="in">
                                      <p:cBhvr>
                                        <p:cTn id="7" dur="1000"/>
                                        <p:tgtEl>
                                          <p:spTgt spid="281"/>
                                        </p:tgtEl>
                                      </p:cBhvr>
                                    </p:animEffect>
                                  </p:childTnLst>
                                </p:cTn>
                              </p:par>
                            </p:childTnLst>
                          </p:cTn>
                        </p:par>
                        <p:par>
                          <p:cTn id="8" fill="hold">
                            <p:stCondLst>
                              <p:cond delay="1000"/>
                            </p:stCondLst>
                            <p:childTnLst>
                              <p:par>
                                <p:cTn id="9" nodeType="afterEffect" presetClass="exit" presetSubtype="0" presetID="10" grpId="2" fill="hold">
                                  <p:stCondLst>
                                    <p:cond delay="500"/>
                                  </p:stCondLst>
                                  <p:iterate type="el" backwards="0">
                                    <p:tmAbs val="0"/>
                                  </p:iterate>
                                  <p:childTnLst>
                                    <p:animEffect filter="fade" transition="out">
                                      <p:cBhvr>
                                        <p:cTn id="10" dur="1000" fill="hold"/>
                                        <p:tgtEl>
                                          <p:spTgt spid="281"/>
                                        </p:tgtEl>
                                      </p:cBhvr>
                                    </p:animEffect>
                                    <p:set>
                                      <p:cBhvr>
                                        <p:cTn id="11" fill="hold">
                                          <p:stCondLst>
                                            <p:cond delay="999"/>
                                          </p:stCondLst>
                                        </p:cTn>
                                        <p:tgtEl>
                                          <p:spTgt spid="281"/>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10" grpId="3" fill="hold">
                                  <p:stCondLst>
                                    <p:cond delay="0"/>
                                  </p:stCondLst>
                                  <p:iterate type="el" backwards="0">
                                    <p:tmAbs val="0"/>
                                  </p:iterate>
                                  <p:childTnLst>
                                    <p:set>
                                      <p:cBhvr>
                                        <p:cTn id="14" fill="hold"/>
                                        <p:tgtEl>
                                          <p:spTgt spid="277"/>
                                        </p:tgtEl>
                                        <p:attrNameLst>
                                          <p:attrName>style.visibility</p:attrName>
                                        </p:attrNameLst>
                                      </p:cBhvr>
                                      <p:to>
                                        <p:strVal val="visible"/>
                                      </p:to>
                                    </p:set>
                                    <p:animEffect filter="fade" transition="in">
                                      <p:cBhvr>
                                        <p:cTn id="15" dur="1000"/>
                                        <p:tgtEl>
                                          <p:spTgt spid="277"/>
                                        </p:tgtEl>
                                      </p:cBhvr>
                                    </p:animEffect>
                                  </p:childTnLst>
                                </p:cTn>
                              </p:par>
                            </p:childTnLst>
                          </p:cTn>
                        </p:par>
                        <p:par>
                          <p:cTn id="16" fill="hold">
                            <p:stCondLst>
                              <p:cond delay="3500"/>
                            </p:stCondLst>
                            <p:childTnLst>
                              <p:par>
                                <p:cTn id="17" nodeType="afterEffect" presetClass="entr" presetSubtype="0" presetID="9" grpId="4" fill="hold">
                                  <p:stCondLst>
                                    <p:cond delay="0"/>
                                  </p:stCondLst>
                                  <p:iterate type="el" backwards="0">
                                    <p:tmAbs val="0"/>
                                  </p:iterate>
                                  <p:childTnLst>
                                    <p:set>
                                      <p:cBhvr>
                                        <p:cTn id="18" fill="hold"/>
                                        <p:tgtEl>
                                          <p:spTgt spid="273"/>
                                        </p:tgtEl>
                                        <p:attrNameLst>
                                          <p:attrName>style.visibility</p:attrName>
                                        </p:attrNameLst>
                                      </p:cBhvr>
                                      <p:to>
                                        <p:strVal val="visible"/>
                                      </p:to>
                                    </p:set>
                                    <p:animEffect filter="dissolve" transition="in">
                                      <p:cBhvr>
                                        <p:cTn id="19" dur="1000"/>
                                        <p:tgtEl>
                                          <p:spTgt spid="273"/>
                                        </p:tgtEl>
                                      </p:cBhvr>
                                    </p:animEffec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0" presetID="10" grpId="5" fill="hold">
                                  <p:stCondLst>
                                    <p:cond delay="0"/>
                                  </p:stCondLst>
                                  <p:iterate type="el" backwards="0">
                                    <p:tmAbs val="0"/>
                                  </p:iterate>
                                  <p:childTnLst>
                                    <p:set>
                                      <p:cBhvr>
                                        <p:cTn id="23" fill="hold"/>
                                        <p:tgtEl>
                                          <p:spTgt spid="280"/>
                                        </p:tgtEl>
                                        <p:attrNameLst>
                                          <p:attrName>style.visibility</p:attrName>
                                        </p:attrNameLst>
                                      </p:cBhvr>
                                      <p:to>
                                        <p:strVal val="visible"/>
                                      </p:to>
                                    </p:set>
                                    <p:animEffect filter="fade" transition="in">
                                      <p:cBhvr>
                                        <p:cTn id="24" dur="1000"/>
                                        <p:tgtEl>
                                          <p:spTgt spid="280"/>
                                        </p:tgtEl>
                                      </p:cBhvr>
                                    </p:animEffect>
                                  </p:childTnLst>
                                </p:cTn>
                              </p:par>
                            </p:childTnLst>
                          </p:cTn>
                        </p:par>
                        <p:par>
                          <p:cTn id="25" fill="hold">
                            <p:stCondLst>
                              <p:cond delay="1000"/>
                            </p:stCondLst>
                            <p:childTnLst>
                              <p:par>
                                <p:cTn id="26" nodeType="afterEffect" presetClass="entr" presetSubtype="0" presetID="9" grpId="6" fill="hold">
                                  <p:stCondLst>
                                    <p:cond delay="0"/>
                                  </p:stCondLst>
                                  <p:iterate type="el" backwards="0">
                                    <p:tmAbs val="0"/>
                                  </p:iterate>
                                  <p:childTnLst>
                                    <p:set>
                                      <p:cBhvr>
                                        <p:cTn id="27" fill="hold"/>
                                        <p:tgtEl>
                                          <p:spTgt spid="274"/>
                                        </p:tgtEl>
                                        <p:attrNameLst>
                                          <p:attrName>style.visibility</p:attrName>
                                        </p:attrNameLst>
                                      </p:cBhvr>
                                      <p:to>
                                        <p:strVal val="visible"/>
                                      </p:to>
                                    </p:set>
                                    <p:animEffect filter="dissolve" transition="in">
                                      <p:cBhvr>
                                        <p:cTn id="28"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1"/>
      <p:bldP build="whole" bldLvl="1" animBg="1" rev="0" advAuto="0" spid="281" grpId="2"/>
      <p:bldP build="whole" bldLvl="1" animBg="1" rev="0" advAuto="0" spid="273" grpId="4"/>
      <p:bldP build="whole" bldLvl="1" animBg="1" rev="0" advAuto="0" spid="280" grpId="5"/>
      <p:bldP build="whole" bldLvl="1" animBg="1" rev="0" advAuto="0" spid="277" grpId="3"/>
      <p:bldP build="whole" bldLvl="1" animBg="1" rev="0" advAuto="0" spid="274" grpId="6"/>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1" name="cc_impacts.png"/>
          <p:cNvPicPr/>
          <p:nvPr/>
        </p:nvPicPr>
        <p:blipFill>
          <a:blip r:embed="rId2">
            <a:extLst/>
          </a:blip>
          <a:stretch>
            <a:fillRect/>
          </a:stretch>
        </p:blipFill>
        <p:spPr>
          <a:xfrm>
            <a:off x="3910214" y="1401326"/>
            <a:ext cx="16563572" cy="12869247"/>
          </a:xfrm>
          <a:prstGeom prst="rect">
            <a:avLst/>
          </a:prstGeom>
          <a:ln w="12700">
            <a:miter lim="400000"/>
          </a:ln>
        </p:spPr>
      </p:pic>
      <p:sp>
        <p:nvSpPr>
          <p:cNvPr id="62" name="Shape 62"/>
          <p:cNvSpPr/>
          <p:nvPr/>
        </p:nvSpPr>
        <p:spPr>
          <a:xfrm>
            <a:off x="19768436" y="12877800"/>
            <a:ext cx="237782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rgbClr val="175178"/>
                </a:solidFill>
                <a:latin typeface="+mj-lt"/>
                <a:ea typeface="+mj-ea"/>
                <a:cs typeface="+mj-cs"/>
                <a:sym typeface="Gill Sans"/>
              </a:defRPr>
            </a:lvl1pPr>
          </a:lstStyle>
          <a:p>
            <a:pPr lvl="0">
              <a:defRPr sz="1800">
                <a:solidFill>
                  <a:srgbClr val="000000"/>
                </a:solidFill>
              </a:defRPr>
            </a:pPr>
            <a:r>
              <a:rPr sz="2400">
                <a:solidFill>
                  <a:srgbClr val="175178"/>
                </a:solidFill>
              </a:rPr>
              <a:t>Oluwakemi Izomo</a:t>
            </a:r>
          </a:p>
        </p:txBody>
      </p:sp>
      <p:grpSp>
        <p:nvGrpSpPr>
          <p:cNvPr id="65" name="Group 65"/>
          <p:cNvGrpSpPr/>
          <p:nvPr/>
        </p:nvGrpSpPr>
        <p:grpSpPr>
          <a:xfrm>
            <a:off x="88900" y="63500"/>
            <a:ext cx="24193500" cy="1778000"/>
            <a:chOff x="-50800" y="-50800"/>
            <a:chExt cx="24193500" cy="1778000"/>
          </a:xfrm>
        </p:grpSpPr>
        <p:pic>
          <p:nvPicPr>
            <p:cNvPr id="63"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4"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l"/>
  </p:transition>
</p:sld>
</file>

<file path=ppt/slides/slide20.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283" name="Shape 283"/>
          <p:cNvSpPr/>
          <p:nvPr/>
        </p:nvSpPr>
        <p:spPr>
          <a:xfrm>
            <a:off x="739695" y="2927399"/>
            <a:ext cx="16703735" cy="44576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EE0">
              <a:alpha val="83255"/>
            </a:srgbClr>
          </a:solidFill>
          <a:ln w="25400">
            <a:solidFill>
              <a:srgbClr val="FFFFFF">
                <a:alpha val="83255"/>
              </a:srgbClr>
            </a:solidFill>
            <a:miter lim="400000"/>
          </a:ln>
          <a:extLst>
            <a:ext uri="{C572A759-6A51-4108-AA02-DFA0A04FC94B}">
              <ma14:wrappingTextBoxFlag xmlns:ma14="http://schemas.microsoft.com/office/mac/drawingml/2011/main" val="1"/>
            </a:ext>
          </a:extLst>
        </p:spPr>
        <p:txBody>
          <a:bodyPr lIns="0" tIns="0" rIns="0" bIns="0" anchor="ctr"/>
          <a:lstStyle>
            <a:lvl1pPr algn="ctr" defTabSz="1130300">
              <a:defRPr sz="5800">
                <a:solidFill>
                  <a:srgbClr val="00397A"/>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5800">
                <a:solidFill>
                  <a:srgbClr val="00397A"/>
                </a:solidFill>
                <a:effectLst>
                  <a:outerShdw sx="100000" sy="100000" kx="0" ky="0" algn="b" rotWithShape="0" blurRad="25400" dist="23998" dir="2700000">
                    <a:srgbClr val="000000">
                      <a:alpha val="31034"/>
                    </a:srgbClr>
                  </a:outerShdw>
                </a:effectLst>
              </a:rPr>
              <a:t>“What would you like to tell your 20 year old self?”</a:t>
            </a:r>
          </a:p>
        </p:txBody>
      </p:sp>
      <p:sp>
        <p:nvSpPr>
          <p:cNvPr id="284" name="Shape 284"/>
          <p:cNvSpPr/>
          <p:nvPr/>
        </p:nvSpPr>
        <p:spPr>
          <a:xfrm>
            <a:off x="3937000" y="8534400"/>
            <a:ext cx="19926558" cy="44576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3585F">
              <a:alpha val="83255"/>
            </a:srgbClr>
          </a:solidFill>
          <a:ln w="25400">
            <a:solidFill>
              <a:srgbClr val="FFFFFF">
                <a:alpha val="83255"/>
              </a:srgbClr>
            </a:solidFill>
            <a:miter lim="400000"/>
          </a:ln>
          <a:extLst>
            <a:ext uri="{C572A759-6A51-4108-AA02-DFA0A04FC94B}">
              <ma14:wrappingTextBoxFlag xmlns:ma14="http://schemas.microsoft.com/office/mac/drawingml/2011/main" val="1"/>
            </a:ext>
          </a:extLst>
        </p:spPr>
        <p:txBody>
          <a:bodyPr lIns="0" tIns="0" rIns="0" bIns="0" anchor="ctr"/>
          <a:lstStyle>
            <a:lvl1pPr algn="ctr" defTabSz="1130300">
              <a:defRPr sz="5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5800">
                <a:solidFill>
                  <a:srgbClr val="FFFFFF"/>
                </a:solidFill>
                <a:effectLst>
                  <a:outerShdw sx="100000" sy="100000" kx="0" ky="0" algn="b" rotWithShape="0" blurRad="25400" dist="23998" dir="2700000">
                    <a:srgbClr val="000000">
                      <a:alpha val="31034"/>
                    </a:srgbClr>
                  </a:outerShdw>
                </a:effectLst>
              </a:rPr>
              <a:t>If you are 20 years old today, and if you die prematurely, the most like cause of this is one or another impact of climate and global change.</a:t>
            </a:r>
          </a:p>
        </p:txBody>
      </p:sp>
      <p:grpSp>
        <p:nvGrpSpPr>
          <p:cNvPr id="287" name="Group 287"/>
          <p:cNvGrpSpPr/>
          <p:nvPr/>
        </p:nvGrpSpPr>
        <p:grpSpPr>
          <a:xfrm>
            <a:off x="88900" y="63500"/>
            <a:ext cx="24193500" cy="1778000"/>
            <a:chOff x="-50800" y="-50800"/>
            <a:chExt cx="24193500" cy="1778000"/>
          </a:xfrm>
        </p:grpSpPr>
        <p:pic>
          <p:nvPicPr>
            <p:cNvPr id="285"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86"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83"/>
                                        </p:tgtEl>
                                        <p:attrNameLst>
                                          <p:attrName>style.visibility</p:attrName>
                                        </p:attrNameLst>
                                      </p:cBhvr>
                                      <p:to>
                                        <p:strVal val="visible"/>
                                      </p:to>
                                    </p:set>
                                    <p:animEffect filter="dissolve" transition="in">
                                      <p:cBhvr>
                                        <p:cTn id="7" dur="10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284"/>
                                        </p:tgtEl>
                                        <p:attrNameLst>
                                          <p:attrName>style.visibility</p:attrName>
                                        </p:attrNameLst>
                                      </p:cBhvr>
                                      <p:to>
                                        <p:strVal val="visible"/>
                                      </p:to>
                                    </p:set>
                                    <p:animEffect filter="dissolve" transition="in">
                                      <p:cBhvr>
                                        <p:cTn id="12"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2"/>
      <p:bldP build="whole" bldLvl="1" animBg="1" rev="0" advAuto="0" spid="283"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89" name="Shape 289"/>
          <p:cNvSpPr/>
          <p:nvPr/>
        </p:nvSpPr>
        <p:spPr>
          <a:xfrm>
            <a:off x="739695" y="2927399"/>
            <a:ext cx="16703735" cy="44576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EE0">
              <a:alpha val="83255"/>
            </a:srgbClr>
          </a:solidFill>
          <a:ln w="25400">
            <a:solidFill>
              <a:srgbClr val="FFFFFF">
                <a:alpha val="83255"/>
              </a:srgbClr>
            </a:solidFill>
            <a:miter lim="400000"/>
          </a:ln>
          <a:extLst>
            <a:ext uri="{C572A759-6A51-4108-AA02-DFA0A04FC94B}">
              <ma14:wrappingTextBoxFlag xmlns:ma14="http://schemas.microsoft.com/office/mac/drawingml/2011/main" val="1"/>
            </a:ext>
          </a:extLst>
        </p:spPr>
        <p:txBody>
          <a:bodyPr lIns="0" tIns="0" rIns="0" bIns="0" anchor="ctr"/>
          <a:lstStyle>
            <a:lvl1pPr algn="ctr" defTabSz="1130300">
              <a:defRPr sz="5800">
                <a:solidFill>
                  <a:srgbClr val="00397A"/>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5800">
                <a:solidFill>
                  <a:srgbClr val="00397A"/>
                </a:solidFill>
                <a:effectLst>
                  <a:outerShdw sx="100000" sy="100000" kx="0" ky="0" algn="b" rotWithShape="0" blurRad="25400" dist="23998" dir="2700000">
                    <a:srgbClr val="000000">
                      <a:alpha val="31034"/>
                    </a:srgbClr>
                  </a:outerShdw>
                </a:effectLst>
              </a:rPr>
              <a:t>“What would you like to tell your 20 year old self?”</a:t>
            </a:r>
          </a:p>
        </p:txBody>
      </p:sp>
      <p:grpSp>
        <p:nvGrpSpPr>
          <p:cNvPr id="292" name="Group 292"/>
          <p:cNvGrpSpPr/>
          <p:nvPr/>
        </p:nvGrpSpPr>
        <p:grpSpPr>
          <a:xfrm>
            <a:off x="88900" y="63500"/>
            <a:ext cx="24193500" cy="1778000"/>
            <a:chOff x="-50800" y="-50800"/>
            <a:chExt cx="24193500" cy="1778000"/>
          </a:xfrm>
        </p:grpSpPr>
        <p:pic>
          <p:nvPicPr>
            <p:cNvPr id="290"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91"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93" name="Shape 293"/>
          <p:cNvSpPr/>
          <p:nvPr/>
        </p:nvSpPr>
        <p:spPr>
          <a:xfrm>
            <a:off x="12649646" y="5918199"/>
            <a:ext cx="4158854"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2700"/>
            </a:lvl1pPr>
          </a:lstStyle>
          <a:p>
            <a:pPr lvl="0">
              <a:defRPr i="0" sz="1800"/>
            </a:pPr>
            <a:r>
              <a:rPr i="1" sz="2700"/>
              <a:t>Eva Wilkerson, 2013</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89"/>
                                        </p:tgtEl>
                                        <p:attrNameLst>
                                          <p:attrName>style.visibility</p:attrName>
                                        </p:attrNameLst>
                                      </p:cBhvr>
                                      <p:to>
                                        <p:strVal val="visible"/>
                                      </p:to>
                                    </p:set>
                                    <p:animEffect filter="dissolve" transition="in">
                                      <p:cBhvr>
                                        <p:cTn id="7" dur="1000"/>
                                        <p:tgtEl>
                                          <p:spTgt spid="289"/>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93"/>
                                        </p:tgtEl>
                                        <p:attrNameLst>
                                          <p:attrName>style.visibility</p:attrName>
                                        </p:attrNameLst>
                                      </p:cBhvr>
                                      <p:to>
                                        <p:strVal val="visible"/>
                                      </p:to>
                                    </p:set>
                                    <p:animEffect filter="dissolve" transition="in">
                                      <p:cBhvr>
                                        <p:cTn id="11"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P build="whole" bldLvl="1" animBg="1" rev="0" advAuto="0" spid="293"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95" name="HumanitysJourney_Mono.jpg"/>
          <p:cNvPicPr/>
          <p:nvPr/>
        </p:nvPicPr>
        <p:blipFill>
          <a:blip r:embed="rId2">
            <a:extLst/>
          </a:blip>
          <a:stretch>
            <a:fillRect/>
          </a:stretch>
        </p:blipFill>
        <p:spPr>
          <a:xfrm>
            <a:off x="3374" y="0"/>
            <a:ext cx="17757735" cy="13716000"/>
          </a:xfrm>
          <a:prstGeom prst="rect">
            <a:avLst/>
          </a:prstGeom>
          <a:ln w="12700">
            <a:miter lim="400000"/>
          </a:ln>
        </p:spPr>
      </p:pic>
      <p:pic>
        <p:nvPicPr>
          <p:cNvPr id="296" name="HumanitysJourney_Mono2.jpg"/>
          <p:cNvPicPr/>
          <p:nvPr/>
        </p:nvPicPr>
        <p:blipFill>
          <a:blip r:embed="rId3">
            <a:extLst/>
          </a:blip>
          <a:stretch>
            <a:fillRect/>
          </a:stretch>
        </p:blipFill>
        <p:spPr>
          <a:xfrm>
            <a:off x="0" y="5833"/>
            <a:ext cx="17754600" cy="13704334"/>
          </a:xfrm>
          <a:prstGeom prst="rect">
            <a:avLst/>
          </a:prstGeom>
          <a:ln>
            <a:round/>
          </a:ln>
        </p:spPr>
      </p:pic>
      <p:sp>
        <p:nvSpPr>
          <p:cNvPr id="297" name="Shape 297"/>
          <p:cNvSpPr/>
          <p:nvPr/>
        </p:nvSpPr>
        <p:spPr>
          <a:xfrm>
            <a:off x="19685000" y="5486400"/>
            <a:ext cx="4292600" cy="1397000"/>
          </a:xfrm>
          <a:prstGeom prst="wedgeEllipseCallout">
            <a:avLst>
              <a:gd name="adj1" fmla="val -325740"/>
              <a:gd name="adj2" fmla="val 488182"/>
            </a:avLst>
          </a:prstGeom>
          <a:solidFill>
            <a:srgbClr val="92868B"/>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FFFFFF"/>
                </a:solidFill>
                <a:uFill>
                  <a:solidFill>
                    <a:srgbClr val="FFFFFF"/>
                  </a:solidFill>
                </a:uFill>
                <a:latin typeface="+mn-lt"/>
                <a:ea typeface="+mn-ea"/>
                <a:cs typeface="+mn-cs"/>
                <a:sym typeface="American Typewriter"/>
              </a:defRPr>
            </a:lvl1pPr>
          </a:lstStyle>
          <a:p>
            <a:pPr lvl="0">
              <a:defRPr sz="1800">
                <a:solidFill>
                  <a:srgbClr val="000000"/>
                </a:solidFill>
                <a:uFillTx/>
              </a:defRPr>
            </a:pPr>
            <a:r>
              <a:rPr sz="4800">
                <a:solidFill>
                  <a:srgbClr val="FFFFFF"/>
                </a:solidFill>
                <a:uFill>
                  <a:solidFill>
                    <a:srgbClr val="FFFFFF"/>
                  </a:solidFill>
                </a:uFill>
              </a:rPr>
              <a:t>Holocene</a:t>
            </a:r>
          </a:p>
        </p:txBody>
      </p:sp>
      <p:sp>
        <p:nvSpPr>
          <p:cNvPr id="298" name="Shape 298"/>
          <p:cNvSpPr/>
          <p:nvPr/>
        </p:nvSpPr>
        <p:spPr>
          <a:xfrm>
            <a:off x="17957800" y="8077200"/>
            <a:ext cx="6426200" cy="2032000"/>
          </a:xfrm>
          <a:prstGeom prst="wedgeEllipseCallout">
            <a:avLst>
              <a:gd name="adj1" fmla="val -108103"/>
              <a:gd name="adj2" fmla="val 188750"/>
            </a:avLst>
          </a:prstGeom>
          <a:solidFill>
            <a:srgbClr val="EFDCE7"/>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A47F56"/>
                </a:solidFill>
                <a:uFill>
                  <a:solidFill>
                    <a:srgbClr val="A47F56"/>
                  </a:solidFill>
                </a:uFill>
                <a:latin typeface="+mn-lt"/>
                <a:ea typeface="+mn-ea"/>
                <a:cs typeface="+mn-cs"/>
                <a:sym typeface="American Typewriter"/>
              </a:defRPr>
            </a:lvl1pPr>
          </a:lstStyle>
          <a:p>
            <a:pPr lvl="0">
              <a:defRPr sz="1800">
                <a:solidFill>
                  <a:srgbClr val="000000"/>
                </a:solidFill>
                <a:uFillTx/>
              </a:defRPr>
            </a:pPr>
            <a:r>
              <a:rPr sz="4800">
                <a:solidFill>
                  <a:srgbClr val="A47F56"/>
                </a:solidFill>
                <a:uFill>
                  <a:solidFill>
                    <a:srgbClr val="A47F56"/>
                  </a:solidFill>
                </a:uFill>
              </a:rPr>
              <a:t>20th and 21st Century</a:t>
            </a:r>
          </a:p>
        </p:txBody>
      </p:sp>
      <p:sp>
        <p:nvSpPr>
          <p:cNvPr id="299" name="Shape 299"/>
          <p:cNvSpPr/>
          <p:nvPr/>
        </p:nvSpPr>
        <p:spPr>
          <a:xfrm>
            <a:off x="19456400" y="11379200"/>
            <a:ext cx="4927600" cy="1397000"/>
          </a:xfrm>
          <a:prstGeom prst="wedgeEllipseCallout">
            <a:avLst>
              <a:gd name="adj1" fmla="val -93814"/>
              <a:gd name="adj2" fmla="val 79091"/>
            </a:avLst>
          </a:prstGeom>
          <a:solidFill>
            <a:srgbClr val="5D7992"/>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FFFFFF"/>
                </a:solidFill>
                <a:uFill>
                  <a:solidFill>
                    <a:srgbClr val="FFFFFF"/>
                  </a:solidFill>
                </a:uFill>
                <a:latin typeface="+mn-lt"/>
                <a:ea typeface="+mn-ea"/>
                <a:cs typeface="+mn-cs"/>
                <a:sym typeface="American Typewriter"/>
              </a:defRPr>
            </a:lvl1pPr>
          </a:lstStyle>
          <a:p>
            <a:pPr lvl="0">
              <a:defRPr sz="1800">
                <a:solidFill>
                  <a:srgbClr val="000000"/>
                </a:solidFill>
                <a:uFillTx/>
              </a:defRPr>
            </a:pPr>
            <a:r>
              <a:rPr sz="4800">
                <a:solidFill>
                  <a:srgbClr val="FFFFFF"/>
                </a:solidFill>
                <a:uFill>
                  <a:solidFill>
                    <a:srgbClr val="FFFFFF"/>
                  </a:solidFill>
                </a:uFill>
              </a:rPr>
              <a:t>Future</a:t>
            </a:r>
          </a:p>
        </p:txBody>
      </p:sp>
      <p:sp>
        <p:nvSpPr>
          <p:cNvPr id="300" name="Shape 300"/>
          <p:cNvSpPr/>
          <p:nvPr/>
        </p:nvSpPr>
        <p:spPr>
          <a:xfrm>
            <a:off x="17983200" y="215900"/>
            <a:ext cx="61595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uFill>
                  <a:solidFill/>
                </a:uFill>
                <a:latin typeface="Trebuchet MS"/>
                <a:ea typeface="Trebuchet MS"/>
                <a:cs typeface="Trebuchet MS"/>
                <a:sym typeface="Trebuchet MS"/>
              </a:defRPr>
            </a:lvl1pPr>
          </a:lstStyle>
          <a:p>
            <a:pPr lvl="0">
              <a:defRPr sz="1800">
                <a:uFillTx/>
              </a:defRPr>
            </a:pPr>
            <a:r>
              <a:rPr sz="4800">
                <a:uFill>
                  <a:solidFill/>
                </a:uFill>
              </a:rPr>
              <a:t>Best news from the Emergency Room?</a:t>
            </a:r>
          </a:p>
        </p:txBody>
      </p:sp>
      <p:sp>
        <p:nvSpPr>
          <p:cNvPr id="301" name="Shape 301"/>
          <p:cNvSpPr/>
          <p:nvPr/>
        </p:nvSpPr>
        <p:spPr>
          <a:xfrm>
            <a:off x="17970500" y="215900"/>
            <a:ext cx="61595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uFill>
                  <a:solidFill/>
                </a:uFill>
                <a:latin typeface="Trebuchet MS"/>
                <a:ea typeface="Trebuchet MS"/>
                <a:cs typeface="Trebuchet MS"/>
                <a:sym typeface="Trebuchet MS"/>
              </a:defRPr>
            </a:lvl1pPr>
          </a:lstStyle>
          <a:p>
            <a:pPr lvl="0">
              <a:defRPr sz="1800">
                <a:uFillTx/>
              </a:defRPr>
            </a:pPr>
            <a:r>
              <a:rPr sz="4800">
                <a:uFill>
                  <a:solidFill/>
                </a:uFill>
              </a:rPr>
              <a:t>Humanity is in the “Emergency Room”</a:t>
            </a:r>
          </a:p>
        </p:txBody>
      </p:sp>
      <p:sp>
        <p:nvSpPr>
          <p:cNvPr id="302" name="Shape 302"/>
          <p:cNvSpPr/>
          <p:nvPr/>
        </p:nvSpPr>
        <p:spPr>
          <a:xfrm>
            <a:off x="17754600" y="1841500"/>
            <a:ext cx="66294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uFill>
                  <a:solidFill/>
                </a:uFill>
                <a:latin typeface="Trebuchet MS"/>
                <a:ea typeface="Trebuchet MS"/>
                <a:cs typeface="Trebuchet MS"/>
                <a:sym typeface="Trebuchet MS"/>
              </a:defRPr>
            </a:lvl1pPr>
          </a:lstStyle>
          <a:p>
            <a:pPr lvl="0">
              <a:defRPr sz="1800">
                <a:uFillTx/>
              </a:defRPr>
            </a:pPr>
            <a:r>
              <a:rPr sz="4800">
                <a:uFill>
                  <a:solidFill/>
                </a:uFill>
              </a:rPr>
              <a:t>“The patient is stable”</a:t>
            </a:r>
          </a:p>
        </p:txBody>
      </p:sp>
      <p:grpSp>
        <p:nvGrpSpPr>
          <p:cNvPr id="306" name="Group 306"/>
          <p:cNvGrpSpPr/>
          <p:nvPr/>
        </p:nvGrpSpPr>
        <p:grpSpPr>
          <a:xfrm>
            <a:off x="12293600" y="0"/>
            <a:ext cx="2958947" cy="13734291"/>
            <a:chOff x="0" y="0"/>
            <a:chExt cx="2958946" cy="13734290"/>
          </a:xfrm>
        </p:grpSpPr>
        <p:sp>
          <p:nvSpPr>
            <p:cNvPr id="303" name="Shape 303"/>
            <p:cNvSpPr/>
            <p:nvPr/>
          </p:nvSpPr>
          <p:spPr>
            <a:xfrm>
              <a:off x="0" y="0"/>
              <a:ext cx="2286000" cy="12110443"/>
            </a:xfrm>
            <a:prstGeom prst="rect">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04" name="Shape 304"/>
            <p:cNvSpPr/>
            <p:nvPr/>
          </p:nvSpPr>
          <p:spPr>
            <a:xfrm>
              <a:off x="695081" y="12018532"/>
              <a:ext cx="2263866" cy="524754"/>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05" name="Shape 305"/>
            <p:cNvSpPr/>
            <p:nvPr/>
          </p:nvSpPr>
          <p:spPr>
            <a:xfrm>
              <a:off x="11067" y="12513832"/>
              <a:ext cx="2263866" cy="1220459"/>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310" name="Group 310"/>
          <p:cNvGrpSpPr/>
          <p:nvPr/>
        </p:nvGrpSpPr>
        <p:grpSpPr>
          <a:xfrm>
            <a:off x="14554200" y="0"/>
            <a:ext cx="3246815" cy="13734291"/>
            <a:chOff x="0" y="0"/>
            <a:chExt cx="3246814" cy="13734290"/>
          </a:xfrm>
        </p:grpSpPr>
        <p:sp>
          <p:nvSpPr>
            <p:cNvPr id="307" name="Shape 307"/>
            <p:cNvSpPr/>
            <p:nvPr/>
          </p:nvSpPr>
          <p:spPr>
            <a:xfrm>
              <a:off x="0" y="0"/>
              <a:ext cx="3225800" cy="12110443"/>
            </a:xfrm>
            <a:prstGeom prst="rect">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08" name="Shape 308"/>
            <p:cNvSpPr/>
            <p:nvPr/>
          </p:nvSpPr>
          <p:spPr>
            <a:xfrm>
              <a:off x="695081" y="12018532"/>
              <a:ext cx="2551734" cy="524754"/>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09" name="Shape 309"/>
            <p:cNvSpPr/>
            <p:nvPr/>
          </p:nvSpPr>
          <p:spPr>
            <a:xfrm>
              <a:off x="11067" y="12513832"/>
              <a:ext cx="3203666" cy="1220459"/>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95"/>
                                        </p:tgtEl>
                                        <p:attrNameLst>
                                          <p:attrName>style.visibility</p:attrName>
                                        </p:attrNameLst>
                                      </p:cBhvr>
                                      <p:to>
                                        <p:strVal val="visible"/>
                                      </p:to>
                                    </p:set>
                                    <p:animEffect filter="fade" transition="in">
                                      <p:cBhvr>
                                        <p:cTn id="7" dur="10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2" presetID="17" grpId="2" fill="hold">
                                  <p:stCondLst>
                                    <p:cond delay="0"/>
                                  </p:stCondLst>
                                  <p:iterate type="el" backwards="0">
                                    <p:tmAbs val="0"/>
                                  </p:iterate>
                                  <p:childTnLst>
                                    <p:anim calcmode="lin" valueType="num">
                                      <p:cBhvr>
                                        <p:cTn id="11" dur="1000" fill="hold"/>
                                        <p:tgtEl>
                                          <p:spTgt spid="306"/>
                                        </p:tgtEl>
                                        <p:attrNameLst>
                                          <p:attrName>ppt_x</p:attrName>
                                        </p:attrNameLst>
                                      </p:cBhvr>
                                      <p:tavLst>
                                        <p:tav tm="0">
                                          <p:val>
                                            <p:strVal val="ppt_x"/>
                                          </p:val>
                                        </p:tav>
                                        <p:tav tm="100000">
                                          <p:val>
                                            <p:strVal val="ppt_x+ppt_w/2"/>
                                          </p:val>
                                        </p:tav>
                                      </p:tavLst>
                                    </p:anim>
                                    <p:anim calcmode="lin" valueType="num">
                                      <p:cBhvr>
                                        <p:cTn id="12" dur="1000" fill="hold"/>
                                        <p:tgtEl>
                                          <p:spTgt spid="306"/>
                                        </p:tgtEl>
                                        <p:attrNameLst>
                                          <p:attrName>ppt_y</p:attrName>
                                        </p:attrNameLst>
                                      </p:cBhvr>
                                      <p:tavLst>
                                        <p:tav tm="0">
                                          <p:val>
                                            <p:strVal val="ppt_y"/>
                                          </p:val>
                                        </p:tav>
                                        <p:tav tm="100000">
                                          <p:val>
                                            <p:strVal val="ppt_y"/>
                                          </p:val>
                                        </p:tav>
                                      </p:tavLst>
                                    </p:anim>
                                    <p:anim calcmode="lin" valueType="num">
                                      <p:cBhvr>
                                        <p:cTn id="13" dur="1000" fill="hold"/>
                                        <p:tgtEl>
                                          <p:spTgt spid="306"/>
                                        </p:tgtEl>
                                        <p:attrNameLst>
                                          <p:attrName>ppt_w</p:attrName>
                                        </p:attrNameLst>
                                      </p:cBhvr>
                                      <p:tavLst>
                                        <p:tav tm="0">
                                          <p:val>
                                            <p:strVal val="ppt_w"/>
                                          </p:val>
                                        </p:tav>
                                        <p:tav tm="100000">
                                          <p:val>
                                            <p:fltVal val="0"/>
                                          </p:val>
                                        </p:tav>
                                      </p:tavLst>
                                    </p:anim>
                                    <p:anim calcmode="lin" valueType="num">
                                      <p:cBhvr>
                                        <p:cTn id="14" dur="1000" fill="hold"/>
                                        <p:tgtEl>
                                          <p:spTgt spid="306"/>
                                        </p:tgtEl>
                                        <p:attrNameLst>
                                          <p:attrName>ppt_h</p:attrName>
                                        </p:attrNameLst>
                                      </p:cBhvr>
                                      <p:tavLst>
                                        <p:tav tm="0">
                                          <p:val>
                                            <p:strVal val="ppt_h"/>
                                          </p:val>
                                        </p:tav>
                                        <p:tav tm="100000">
                                          <p:val>
                                            <p:strVal val="ppt_h"/>
                                          </p:val>
                                        </p:tav>
                                      </p:tavLst>
                                    </p:anim>
                                    <p:set>
                                      <p:cBhvr>
                                        <p:cTn id="15" fill="hold">
                                          <p:stCondLst>
                                            <p:cond delay="999"/>
                                          </p:stCondLst>
                                        </p:cTn>
                                        <p:tgtEl>
                                          <p:spTgt spid="30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nodeType="clickEffect" presetClass="exit" presetSubtype="2" presetID="17" grpId="3" fill="hold">
                                  <p:stCondLst>
                                    <p:cond delay="0"/>
                                  </p:stCondLst>
                                  <p:iterate type="el" backwards="0">
                                    <p:tmAbs val="0"/>
                                  </p:iterate>
                                  <p:childTnLst>
                                    <p:anim calcmode="lin" valueType="num">
                                      <p:cBhvr>
                                        <p:cTn id="19" dur="1000" fill="hold"/>
                                        <p:tgtEl>
                                          <p:spTgt spid="310"/>
                                        </p:tgtEl>
                                        <p:attrNameLst>
                                          <p:attrName>ppt_x</p:attrName>
                                        </p:attrNameLst>
                                      </p:cBhvr>
                                      <p:tavLst>
                                        <p:tav tm="0">
                                          <p:val>
                                            <p:strVal val="ppt_x"/>
                                          </p:val>
                                        </p:tav>
                                        <p:tav tm="100000">
                                          <p:val>
                                            <p:strVal val="ppt_x+ppt_w/2"/>
                                          </p:val>
                                        </p:tav>
                                      </p:tavLst>
                                    </p:anim>
                                    <p:anim calcmode="lin" valueType="num">
                                      <p:cBhvr>
                                        <p:cTn id="20" dur="1000" fill="hold"/>
                                        <p:tgtEl>
                                          <p:spTgt spid="310"/>
                                        </p:tgtEl>
                                        <p:attrNameLst>
                                          <p:attrName>ppt_y</p:attrName>
                                        </p:attrNameLst>
                                      </p:cBhvr>
                                      <p:tavLst>
                                        <p:tav tm="0">
                                          <p:val>
                                            <p:strVal val="ppt_y"/>
                                          </p:val>
                                        </p:tav>
                                        <p:tav tm="100000">
                                          <p:val>
                                            <p:strVal val="ppt_y"/>
                                          </p:val>
                                        </p:tav>
                                      </p:tavLst>
                                    </p:anim>
                                    <p:anim calcmode="lin" valueType="num">
                                      <p:cBhvr>
                                        <p:cTn id="21" dur="1000" fill="hold"/>
                                        <p:tgtEl>
                                          <p:spTgt spid="310"/>
                                        </p:tgtEl>
                                        <p:attrNameLst>
                                          <p:attrName>ppt_w</p:attrName>
                                        </p:attrNameLst>
                                      </p:cBhvr>
                                      <p:tavLst>
                                        <p:tav tm="0">
                                          <p:val>
                                            <p:strVal val="ppt_w"/>
                                          </p:val>
                                        </p:tav>
                                        <p:tav tm="100000">
                                          <p:val>
                                            <p:fltVal val="0"/>
                                          </p:val>
                                        </p:tav>
                                      </p:tavLst>
                                    </p:anim>
                                    <p:anim calcmode="lin" valueType="num">
                                      <p:cBhvr>
                                        <p:cTn id="22" dur="1000" fill="hold"/>
                                        <p:tgtEl>
                                          <p:spTgt spid="310"/>
                                        </p:tgtEl>
                                        <p:attrNameLst>
                                          <p:attrName>ppt_h</p:attrName>
                                        </p:attrNameLst>
                                      </p:cBhvr>
                                      <p:tavLst>
                                        <p:tav tm="0">
                                          <p:val>
                                            <p:strVal val="ppt_h"/>
                                          </p:val>
                                        </p:tav>
                                        <p:tav tm="100000">
                                          <p:val>
                                            <p:strVal val="ppt_h"/>
                                          </p:val>
                                        </p:tav>
                                      </p:tavLst>
                                    </p:anim>
                                    <p:set>
                                      <p:cBhvr>
                                        <p:cTn id="23" fill="hold">
                                          <p:stCondLst>
                                            <p:cond delay="999"/>
                                          </p:stCondLst>
                                        </p:cTn>
                                        <p:tgtEl>
                                          <p:spTgt spid="3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10" grpId="4" fill="hold">
                                  <p:stCondLst>
                                    <p:cond delay="0"/>
                                  </p:stCondLst>
                                  <p:iterate type="el" backwards="0">
                                    <p:tmAbs val="0"/>
                                  </p:iterate>
                                  <p:childTnLst>
                                    <p:set>
                                      <p:cBhvr>
                                        <p:cTn id="27" fill="hold"/>
                                        <p:tgtEl>
                                          <p:spTgt spid="296"/>
                                        </p:tgtEl>
                                        <p:attrNameLst>
                                          <p:attrName>style.visibility</p:attrName>
                                        </p:attrNameLst>
                                      </p:cBhvr>
                                      <p:to>
                                        <p:strVal val="visible"/>
                                      </p:to>
                                    </p:set>
                                    <p:animEffect filter="fade" transition="in">
                                      <p:cBhvr>
                                        <p:cTn id="28" dur="1000"/>
                                        <p:tgtEl>
                                          <p:spTgt spid="296"/>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16" presetID="23" grpId="5" fill="hold">
                                  <p:stCondLst>
                                    <p:cond delay="0"/>
                                  </p:stCondLst>
                                  <p:iterate type="el" backwards="0">
                                    <p:tmAbs val="0"/>
                                  </p:iterate>
                                  <p:childTnLst>
                                    <p:set>
                                      <p:cBhvr>
                                        <p:cTn id="32" fill="hold"/>
                                        <p:tgtEl>
                                          <p:spTgt spid="297"/>
                                        </p:tgtEl>
                                        <p:attrNameLst>
                                          <p:attrName>style.visibility</p:attrName>
                                        </p:attrNameLst>
                                      </p:cBhvr>
                                      <p:to>
                                        <p:strVal val="visible"/>
                                      </p:to>
                                    </p:set>
                                    <p:anim calcmode="lin" valueType="num">
                                      <p:cBhvr>
                                        <p:cTn id="33" dur="1000" fill="hold"/>
                                        <p:tgtEl>
                                          <p:spTgt spid="297"/>
                                        </p:tgtEl>
                                        <p:attrNameLst>
                                          <p:attrName>ppt_w</p:attrName>
                                        </p:attrNameLst>
                                      </p:cBhvr>
                                      <p:tavLst>
                                        <p:tav tm="0">
                                          <p:val>
                                            <p:fltVal val="0"/>
                                          </p:val>
                                        </p:tav>
                                        <p:tav tm="100000">
                                          <p:val>
                                            <p:strVal val="#ppt_w"/>
                                          </p:val>
                                        </p:tav>
                                      </p:tavLst>
                                    </p:anim>
                                    <p:anim calcmode="lin" valueType="num">
                                      <p:cBhvr>
                                        <p:cTn id="34" dur="1000" fill="hold"/>
                                        <p:tgtEl>
                                          <p:spTgt spid="29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16" presetID="23" grpId="6" fill="hold">
                                  <p:stCondLst>
                                    <p:cond delay="0"/>
                                  </p:stCondLst>
                                  <p:iterate type="el" backwards="0">
                                    <p:tmAbs val="0"/>
                                  </p:iterate>
                                  <p:childTnLst>
                                    <p:set>
                                      <p:cBhvr>
                                        <p:cTn id="38" fill="hold"/>
                                        <p:tgtEl>
                                          <p:spTgt spid="298"/>
                                        </p:tgtEl>
                                        <p:attrNameLst>
                                          <p:attrName>style.visibility</p:attrName>
                                        </p:attrNameLst>
                                      </p:cBhvr>
                                      <p:to>
                                        <p:strVal val="visible"/>
                                      </p:to>
                                    </p:set>
                                    <p:anim calcmode="lin" valueType="num">
                                      <p:cBhvr>
                                        <p:cTn id="39" dur="1000" fill="hold"/>
                                        <p:tgtEl>
                                          <p:spTgt spid="298"/>
                                        </p:tgtEl>
                                        <p:attrNameLst>
                                          <p:attrName>ppt_w</p:attrName>
                                        </p:attrNameLst>
                                      </p:cBhvr>
                                      <p:tavLst>
                                        <p:tav tm="0">
                                          <p:val>
                                            <p:fltVal val="0"/>
                                          </p:val>
                                        </p:tav>
                                        <p:tav tm="100000">
                                          <p:val>
                                            <p:strVal val="#ppt_w"/>
                                          </p:val>
                                        </p:tav>
                                      </p:tavLst>
                                    </p:anim>
                                    <p:anim calcmode="lin" valueType="num">
                                      <p:cBhvr>
                                        <p:cTn id="40" dur="1000" fill="hold"/>
                                        <p:tgtEl>
                                          <p:spTgt spid="298"/>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9" grpId="7" fill="hold">
                                  <p:stCondLst>
                                    <p:cond delay="0"/>
                                  </p:stCondLst>
                                  <p:iterate type="el" backwards="0">
                                    <p:tmAbs val="0"/>
                                  </p:iterate>
                                  <p:childTnLst>
                                    <p:set>
                                      <p:cBhvr>
                                        <p:cTn id="44" fill="hold"/>
                                        <p:tgtEl>
                                          <p:spTgt spid="301"/>
                                        </p:tgtEl>
                                        <p:attrNameLst>
                                          <p:attrName>style.visibility</p:attrName>
                                        </p:attrNameLst>
                                      </p:cBhvr>
                                      <p:to>
                                        <p:strVal val="visible"/>
                                      </p:to>
                                    </p:set>
                                    <p:animEffect filter="dissolve" transition="in">
                                      <p:cBhvr>
                                        <p:cTn id="45" dur="1000"/>
                                        <p:tgtEl>
                                          <p:spTgt spid="301"/>
                                        </p:tgtEl>
                                      </p:cBhvr>
                                    </p:animEffect>
                                  </p:childTnLst>
                                </p:cTn>
                              </p:par>
                            </p:childTnLst>
                          </p:cTn>
                        </p:par>
                      </p:childTnLst>
                    </p:cTn>
                  </p:par>
                  <p:par>
                    <p:cTn id="46" fill="hold">
                      <p:stCondLst>
                        <p:cond delay="indefinite"/>
                      </p:stCondLst>
                      <p:childTnLst>
                        <p:par>
                          <p:cTn id="47" fill="hold">
                            <p:stCondLst>
                              <p:cond delay="0"/>
                            </p:stCondLst>
                            <p:childTnLst>
                              <p:par>
                                <p:cTn id="48" nodeType="clickEffect" presetClass="entr" presetSubtype="16" presetID="23" grpId="8" fill="hold">
                                  <p:stCondLst>
                                    <p:cond delay="0"/>
                                  </p:stCondLst>
                                  <p:iterate type="el" backwards="0">
                                    <p:tmAbs val="0"/>
                                  </p:iterate>
                                  <p:childTnLst>
                                    <p:set>
                                      <p:cBhvr>
                                        <p:cTn id="49" fill="hold"/>
                                        <p:tgtEl>
                                          <p:spTgt spid="299"/>
                                        </p:tgtEl>
                                        <p:attrNameLst>
                                          <p:attrName>style.visibility</p:attrName>
                                        </p:attrNameLst>
                                      </p:cBhvr>
                                      <p:to>
                                        <p:strVal val="visible"/>
                                      </p:to>
                                    </p:set>
                                    <p:anim calcmode="lin" valueType="num">
                                      <p:cBhvr>
                                        <p:cTn id="50" dur="1000" fill="hold"/>
                                        <p:tgtEl>
                                          <p:spTgt spid="299"/>
                                        </p:tgtEl>
                                        <p:attrNameLst>
                                          <p:attrName>ppt_w</p:attrName>
                                        </p:attrNameLst>
                                      </p:cBhvr>
                                      <p:tavLst>
                                        <p:tav tm="0">
                                          <p:val>
                                            <p:fltVal val="0"/>
                                          </p:val>
                                        </p:tav>
                                        <p:tav tm="100000">
                                          <p:val>
                                            <p:strVal val="#ppt_w"/>
                                          </p:val>
                                        </p:tav>
                                      </p:tavLst>
                                    </p:anim>
                                    <p:anim calcmode="lin" valueType="num">
                                      <p:cBhvr>
                                        <p:cTn id="51" dur="1000" fill="hold"/>
                                        <p:tgtEl>
                                          <p:spTgt spid="299"/>
                                        </p:tgtEl>
                                        <p:attrNameLst>
                                          <p:attrName>ppt_h</p:attrName>
                                        </p:attrNameLst>
                                      </p:cBhvr>
                                      <p:tavLst>
                                        <p:tav tm="0">
                                          <p:val>
                                            <p:fltVal val="0"/>
                                          </p:val>
                                        </p:tav>
                                        <p:tav tm="100000">
                                          <p:val>
                                            <p:strVal val="#ppt_h"/>
                                          </p:val>
                                        </p:tav>
                                      </p:tavLst>
                                    </p:anim>
                                  </p:childTnLst>
                                </p:cTn>
                              </p:par>
                            </p:childTnLst>
                          </p:cTn>
                        </p:par>
                        <p:par>
                          <p:cTn id="52" fill="hold">
                            <p:stCondLst>
                              <p:cond delay="1000"/>
                            </p:stCondLst>
                            <p:childTnLst>
                              <p:par>
                                <p:cTn id="53" nodeType="afterEffect" presetClass="exit" presetSubtype="0" presetID="9" grpId="9" fill="hold">
                                  <p:stCondLst>
                                    <p:cond delay="0"/>
                                  </p:stCondLst>
                                  <p:iterate type="el" backwards="0">
                                    <p:tmAbs val="0"/>
                                  </p:iterate>
                                  <p:childTnLst>
                                    <p:animEffect filter="dissolve" transition="out">
                                      <p:cBhvr>
                                        <p:cTn id="54" dur="1000" fill="hold"/>
                                        <p:tgtEl>
                                          <p:spTgt spid="301"/>
                                        </p:tgtEl>
                                      </p:cBhvr>
                                    </p:animEffect>
                                    <p:set>
                                      <p:cBhvr>
                                        <p:cTn id="55" fill="hold">
                                          <p:stCondLst>
                                            <p:cond delay="999"/>
                                          </p:stCondLst>
                                        </p:cTn>
                                        <p:tgtEl>
                                          <p:spTgt spid="301"/>
                                        </p:tgtEl>
                                        <p:attrNameLst>
                                          <p:attrName>style.visibility</p:attrName>
                                        </p:attrNameLst>
                                      </p:cBhvr>
                                      <p:to>
                                        <p:strVal val="hidden"/>
                                      </p:to>
                                    </p:set>
                                  </p:childTnLst>
                                </p:cTn>
                              </p:par>
                            </p:childTnLst>
                          </p:cTn>
                        </p:par>
                        <p:par>
                          <p:cTn id="56" fill="hold">
                            <p:stCondLst>
                              <p:cond delay="2000"/>
                            </p:stCondLst>
                            <p:childTnLst>
                              <p:par>
                                <p:cTn id="57" nodeType="afterEffect" presetClass="entr" presetSubtype="0" presetID="9" grpId="10" fill="hold">
                                  <p:stCondLst>
                                    <p:cond delay="0"/>
                                  </p:stCondLst>
                                  <p:iterate type="el" backwards="0">
                                    <p:tmAbs val="0"/>
                                  </p:iterate>
                                  <p:childTnLst>
                                    <p:set>
                                      <p:cBhvr>
                                        <p:cTn id="58" fill="hold"/>
                                        <p:tgtEl>
                                          <p:spTgt spid="300"/>
                                        </p:tgtEl>
                                        <p:attrNameLst>
                                          <p:attrName>style.visibility</p:attrName>
                                        </p:attrNameLst>
                                      </p:cBhvr>
                                      <p:to>
                                        <p:strVal val="visible"/>
                                      </p:to>
                                    </p:set>
                                    <p:animEffect filter="dissolve" transition="in">
                                      <p:cBhvr>
                                        <p:cTn id="59" dur="1000"/>
                                        <p:tgtEl>
                                          <p:spTgt spid="300"/>
                                        </p:tgtEl>
                                      </p:cBhvr>
                                    </p:animEffect>
                                  </p:childTnLst>
                                </p:cTn>
                              </p:par>
                            </p:childTnLst>
                          </p:cTn>
                        </p:par>
                      </p:childTnLst>
                    </p:cTn>
                  </p:par>
                  <p:par>
                    <p:cTn id="60" fill="hold">
                      <p:stCondLst>
                        <p:cond delay="indefinite"/>
                      </p:stCondLst>
                      <p:childTnLst>
                        <p:par>
                          <p:cTn id="61" fill="hold">
                            <p:stCondLst>
                              <p:cond delay="0"/>
                            </p:stCondLst>
                            <p:childTnLst>
                              <p:par>
                                <p:cTn id="62" nodeType="clickEffect" presetClass="entr" presetSubtype="0" presetID="9" grpId="11" fill="hold">
                                  <p:stCondLst>
                                    <p:cond delay="0"/>
                                  </p:stCondLst>
                                  <p:iterate type="el" backwards="0">
                                    <p:tmAbs val="0"/>
                                  </p:iterate>
                                  <p:childTnLst>
                                    <p:set>
                                      <p:cBhvr>
                                        <p:cTn id="63" fill="hold"/>
                                        <p:tgtEl>
                                          <p:spTgt spid="302"/>
                                        </p:tgtEl>
                                        <p:attrNameLst>
                                          <p:attrName>style.visibility</p:attrName>
                                        </p:attrNameLst>
                                      </p:cBhvr>
                                      <p:to>
                                        <p:strVal val="visible"/>
                                      </p:to>
                                    </p:set>
                                    <p:animEffect filter="dissolve" transition="in">
                                      <p:cBhvr>
                                        <p:cTn id="64"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0"/>
      <p:bldP build="whole" bldLvl="1" animBg="1" rev="0" advAuto="0" spid="302" grpId="11"/>
      <p:bldP build="whole" bldLvl="1" animBg="1" rev="0" advAuto="0" spid="310" grpId="3"/>
      <p:bldP build="whole" bldLvl="1" animBg="1" rev="0" advAuto="0" spid="296" grpId="4"/>
      <p:bldP build="whole" bldLvl="1" animBg="1" rev="0" advAuto="0" spid="297" grpId="5"/>
      <p:bldP build="whole" bldLvl="1" animBg="1" rev="0" advAuto="0" spid="301" grpId="7"/>
      <p:bldP build="whole" bldLvl="1" animBg="1" rev="0" advAuto="0" spid="306" grpId="2"/>
      <p:bldP build="whole" bldLvl="1" animBg="1" rev="0" advAuto="0" spid="295" grpId="1"/>
      <p:bldP build="whole" bldLvl="1" animBg="1" rev="0" advAuto="0" spid="298" grpId="6"/>
      <p:bldP build="whole" bldLvl="1" animBg="1" rev="0" advAuto="0" spid="299" grpId="8"/>
      <p:bldP build="whole" bldLvl="1" animBg="1" rev="0" advAuto="0" spid="301" grpId="9"/>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314" name="Group 314"/>
          <p:cNvGrpSpPr/>
          <p:nvPr/>
        </p:nvGrpSpPr>
        <p:grpSpPr>
          <a:xfrm>
            <a:off x="88900" y="63500"/>
            <a:ext cx="24193500" cy="1778000"/>
            <a:chOff x="-50800" y="-50800"/>
            <a:chExt cx="24193500" cy="1778000"/>
          </a:xfrm>
        </p:grpSpPr>
        <p:pic>
          <p:nvPicPr>
            <p:cNvPr id="312"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13"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315" name="Shape 315"/>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316" name="Shape 316"/>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317" name="Shape 317"/>
          <p:cNvSpPr/>
          <p:nvPr/>
        </p:nvSpPr>
        <p:spPr>
          <a:xfrm>
            <a:off x="127000" y="5232400"/>
            <a:ext cx="23678158"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system is already now outside the “normal range” and in the transition to the Post-Holocene</a:t>
            </a:r>
          </a:p>
        </p:txBody>
      </p:sp>
      <p:sp>
        <p:nvSpPr>
          <p:cNvPr id="318" name="Shape 318"/>
          <p:cNvSpPr/>
          <p:nvPr/>
        </p:nvSpPr>
        <p:spPr>
          <a:xfrm>
            <a:off x="127000" y="40386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last hundred years, we have introduced rapid and large changes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317"/>
                                        </p:tgtEl>
                                        <p:attrNameLst>
                                          <p:attrName>style.visibility</p:attrName>
                                        </p:attrNameLst>
                                      </p:cBhvr>
                                      <p:to>
                                        <p:strVal val="visible"/>
                                      </p:to>
                                    </p:set>
                                    <p:animEffect filter="dissolve" transition="in">
                                      <p:cBhvr>
                                        <p:cTn id="7" dur="1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20" name="temp_21st.png"/>
          <p:cNvPicPr/>
          <p:nvPr/>
        </p:nvPicPr>
        <p:blipFill>
          <a:blip r:embed="rId2">
            <a:extLst/>
          </a:blip>
          <a:stretch>
            <a:fillRect/>
          </a:stretch>
        </p:blipFill>
        <p:spPr>
          <a:xfrm>
            <a:off x="1345257" y="2362200"/>
            <a:ext cx="21693486" cy="10718800"/>
          </a:xfrm>
          <a:prstGeom prst="rect">
            <a:avLst/>
          </a:prstGeom>
          <a:ln>
            <a:round/>
          </a:ln>
        </p:spPr>
      </p:pic>
      <p:sp>
        <p:nvSpPr>
          <p:cNvPr id="321" name="Shape 321"/>
          <p:cNvSpPr/>
          <p:nvPr/>
        </p:nvSpPr>
        <p:spPr>
          <a:xfrm>
            <a:off x="21844009" y="130937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lvl="0">
              <a:defRPr sz="1800">
                <a:solidFill>
                  <a:srgbClr val="000000"/>
                </a:solidFill>
              </a:defRPr>
            </a:pPr>
            <a:r>
              <a:rPr sz="3600">
                <a:solidFill>
                  <a:srgbClr val="1E5E7B"/>
                </a:solidFill>
              </a:rPr>
              <a:t>IPCC, 2013</a:t>
            </a:r>
          </a:p>
        </p:txBody>
      </p:sp>
      <p:sp>
        <p:nvSpPr>
          <p:cNvPr id="322" name="Shape 322"/>
          <p:cNvSpPr/>
          <p:nvPr/>
        </p:nvSpPr>
        <p:spPr>
          <a:xfrm>
            <a:off x="2844800" y="6896100"/>
            <a:ext cx="186944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6400">
                <a:solidFill>
                  <a:srgbClr val="1A5078"/>
                </a:solidFill>
                <a:latin typeface="Trebuchet MS"/>
                <a:ea typeface="Trebuchet MS"/>
                <a:cs typeface="Trebuchet MS"/>
                <a:sym typeface="Trebuchet MS"/>
              </a:defRPr>
            </a:lvl1pPr>
          </a:lstStyle>
          <a:p>
            <a:pPr lvl="0">
              <a:defRPr sz="1800">
                <a:solidFill>
                  <a:srgbClr val="000000"/>
                </a:solidFill>
              </a:defRPr>
            </a:pPr>
            <a:r>
              <a:rPr sz="6400">
                <a:solidFill>
                  <a:srgbClr val="1A5078"/>
                </a:solidFill>
              </a:rPr>
              <a:t>The Prognosis: Anticipating Surprises</a:t>
            </a:r>
          </a:p>
        </p:txBody>
      </p:sp>
      <p:grpSp>
        <p:nvGrpSpPr>
          <p:cNvPr id="325" name="Group 325"/>
          <p:cNvGrpSpPr/>
          <p:nvPr/>
        </p:nvGrpSpPr>
        <p:grpSpPr>
          <a:xfrm>
            <a:off x="88900" y="63500"/>
            <a:ext cx="24193500" cy="1778000"/>
            <a:chOff x="-50800" y="-50800"/>
            <a:chExt cx="24193500" cy="1778000"/>
          </a:xfrm>
        </p:grpSpPr>
        <p:pic>
          <p:nvPicPr>
            <p:cNvPr id="323"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24"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322"/>
                                        </p:tgtEl>
                                        <p:attrNameLst>
                                          <p:attrName>style.visibility</p:attrName>
                                        </p:attrNameLst>
                                      </p:cBhvr>
                                      <p:to>
                                        <p:strVal val="visible"/>
                                      </p:to>
                                    </p:set>
                                    <p:animEffect filter="dissolve" transition="in">
                                      <p:cBhvr>
                                        <p:cTn id="7" dur="1000"/>
                                        <p:tgtEl>
                                          <p:spTgt spid="322"/>
                                        </p:tgtEl>
                                      </p:cBhvr>
                                    </p:animEffect>
                                  </p:childTnLst>
                                </p:cTn>
                              </p:par>
                            </p:childTnLst>
                          </p:cTn>
                        </p:par>
                        <p:par>
                          <p:cTn id="8" fill="hold">
                            <p:stCondLst>
                              <p:cond delay="1000"/>
                            </p:stCondLst>
                            <p:childTnLst>
                              <p:par>
                                <p:cTn id="9" nodeType="afterEffect" presetClass="exit" presetSubtype="0" presetID="10" grpId="2" fill="hold">
                                  <p:stCondLst>
                                    <p:cond delay="500"/>
                                  </p:stCondLst>
                                  <p:iterate type="el" backwards="0">
                                    <p:tmAbs val="0"/>
                                  </p:iterate>
                                  <p:childTnLst>
                                    <p:animEffect filter="fade" transition="out">
                                      <p:cBhvr>
                                        <p:cTn id="10" dur="1000" fill="hold"/>
                                        <p:tgtEl>
                                          <p:spTgt spid="322"/>
                                        </p:tgtEl>
                                      </p:cBhvr>
                                    </p:animEffect>
                                    <p:set>
                                      <p:cBhvr>
                                        <p:cTn id="11" fill="hold">
                                          <p:stCondLst>
                                            <p:cond delay="999"/>
                                          </p:stCondLst>
                                        </p:cTn>
                                        <p:tgtEl>
                                          <p:spTgt spid="322"/>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9" grpId="3" fill="hold">
                                  <p:stCondLst>
                                    <p:cond delay="0"/>
                                  </p:stCondLst>
                                  <p:iterate type="el" backwards="0">
                                    <p:tmAbs val="0"/>
                                  </p:iterate>
                                  <p:childTnLst>
                                    <p:set>
                                      <p:cBhvr>
                                        <p:cTn id="14" fill="hold"/>
                                        <p:tgtEl>
                                          <p:spTgt spid="321"/>
                                        </p:tgtEl>
                                        <p:attrNameLst>
                                          <p:attrName>style.visibility</p:attrName>
                                        </p:attrNameLst>
                                      </p:cBhvr>
                                      <p:to>
                                        <p:strVal val="visible"/>
                                      </p:to>
                                    </p:set>
                                    <p:animEffect filter="dissolve" transition="in">
                                      <p:cBhvr>
                                        <p:cTn id="15" dur="1000"/>
                                        <p:tgtEl>
                                          <p:spTgt spid="321"/>
                                        </p:tgtEl>
                                      </p:cBhvr>
                                    </p:animEffect>
                                  </p:childTnLst>
                                </p:cTn>
                              </p:par>
                            </p:childTnLst>
                          </p:cTn>
                        </p:par>
                        <p:par>
                          <p:cTn id="16" fill="hold">
                            <p:stCondLst>
                              <p:cond delay="3500"/>
                            </p:stCondLst>
                            <p:childTnLst>
                              <p:par>
                                <p:cTn id="17" nodeType="afterEffect" presetClass="entr" presetSubtype="0" presetID="10" grpId="4" fill="hold">
                                  <p:stCondLst>
                                    <p:cond delay="0"/>
                                  </p:stCondLst>
                                  <p:iterate type="el" backwards="0">
                                    <p:tmAbs val="0"/>
                                  </p:iterate>
                                  <p:childTnLst>
                                    <p:set>
                                      <p:cBhvr>
                                        <p:cTn id="18" fill="hold"/>
                                        <p:tgtEl>
                                          <p:spTgt spid="320"/>
                                        </p:tgtEl>
                                        <p:attrNameLst>
                                          <p:attrName>style.visibility</p:attrName>
                                        </p:attrNameLst>
                                      </p:cBhvr>
                                      <p:to>
                                        <p:strVal val="visible"/>
                                      </p:to>
                                    </p:set>
                                    <p:animEffect filter="fade" transition="in">
                                      <p:cBhvr>
                                        <p:cTn id="19"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1"/>
      <p:bldP build="whole" bldLvl="1" animBg="1" rev="0" advAuto="0" spid="320" grpId="4"/>
      <p:bldP build="whole" bldLvl="1" animBg="1" rev="0" advAuto="0" spid="321" grpId="3"/>
      <p:bldP build="whole" bldLvl="1" animBg="1" rev="0" advAuto="0" spid="322" grpId="2"/>
    </p:bldLst>
  </p:timing>
</p:sld>
</file>

<file path=ppt/slides/slide25.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B8B8B8"/>
        </a:solidFill>
      </p:bgPr>
    </p:bg>
    <p:spTree>
      <p:nvGrpSpPr>
        <p:cNvPr id="1" name=""/>
        <p:cNvGrpSpPr/>
        <p:nvPr/>
      </p:nvGrpSpPr>
      <p:grpSpPr>
        <a:xfrm>
          <a:off x="0" y="0"/>
          <a:ext cx="0" cy="0"/>
          <a:chOff x="0" y="0"/>
          <a:chExt cx="0" cy="0"/>
        </a:xfrm>
      </p:grpSpPr>
      <p:grpSp>
        <p:nvGrpSpPr>
          <p:cNvPr id="329" name="Group 329"/>
          <p:cNvGrpSpPr/>
          <p:nvPr/>
        </p:nvGrpSpPr>
        <p:grpSpPr>
          <a:xfrm>
            <a:off x="88900" y="63500"/>
            <a:ext cx="24193500" cy="1778000"/>
            <a:chOff x="-50800" y="-50800"/>
            <a:chExt cx="24193500" cy="1778000"/>
          </a:xfrm>
        </p:grpSpPr>
        <p:pic>
          <p:nvPicPr>
            <p:cNvPr id="327"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28"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330" name="osu_science_pub.png"/>
          <p:cNvPicPr/>
          <p:nvPr/>
        </p:nvPicPr>
        <p:blipFill>
          <a:blip r:embed="rId4">
            <a:extLst/>
          </a:blip>
          <a:stretch>
            <a:fillRect/>
          </a:stretch>
        </p:blipFill>
        <p:spPr>
          <a:xfrm>
            <a:off x="5509066" y="8050229"/>
            <a:ext cx="7721601" cy="5169547"/>
          </a:xfrm>
          <a:prstGeom prst="rect">
            <a:avLst/>
          </a:prstGeom>
          <a:ln w="12700">
            <a:miter lim="400000"/>
          </a:ln>
        </p:spPr>
      </p:pic>
      <p:sp>
        <p:nvSpPr>
          <p:cNvPr id="331" name="Shape 331"/>
          <p:cNvSpPr/>
          <p:nvPr/>
        </p:nvSpPr>
        <p:spPr>
          <a:xfrm flipH="1">
            <a:off x="12776200" y="1117600"/>
            <a:ext cx="228600" cy="8280400"/>
          </a:xfrm>
          <a:prstGeom prst="line">
            <a:avLst/>
          </a:prstGeom>
          <a:ln w="63500">
            <a:solidFill>
              <a:srgbClr val="FF33AB"/>
            </a:solidFill>
            <a:miter lim="400000"/>
          </a:ln>
        </p:spPr>
        <p:txBody>
          <a:bodyPr lIns="0" tIns="0" rIns="0" bIns="0" anchor="ctr"/>
          <a:lstStyle/>
          <a:p>
            <a:pPr lvl="0"/>
          </a:p>
        </p:txBody>
      </p:sp>
      <p:sp>
        <p:nvSpPr>
          <p:cNvPr id="332" name="Shape 332"/>
          <p:cNvSpPr/>
          <p:nvPr/>
        </p:nvSpPr>
        <p:spPr>
          <a:xfrm flipH="1">
            <a:off x="12827000" y="6959600"/>
            <a:ext cx="508000" cy="1"/>
          </a:xfrm>
          <a:prstGeom prst="line">
            <a:avLst/>
          </a:prstGeom>
          <a:ln w="25400">
            <a:solidFill>
              <a:srgbClr val="FFFFFF"/>
            </a:solidFill>
            <a:miter lim="400000"/>
          </a:ln>
        </p:spPr>
        <p:txBody>
          <a:bodyPr lIns="0" tIns="0" rIns="0" bIns="0" anchor="ctr"/>
          <a:lstStyle/>
          <a:p>
            <a:pPr lvl="0"/>
          </a:p>
        </p:txBody>
      </p:sp>
      <p:sp>
        <p:nvSpPr>
          <p:cNvPr id="333" name="Shape 333"/>
          <p:cNvSpPr/>
          <p:nvPr/>
        </p:nvSpPr>
        <p:spPr>
          <a:xfrm flipH="1">
            <a:off x="12827000" y="5003800"/>
            <a:ext cx="508000" cy="1"/>
          </a:xfrm>
          <a:prstGeom prst="line">
            <a:avLst/>
          </a:prstGeom>
          <a:ln w="25400">
            <a:solidFill>
              <a:srgbClr val="FFFFFF"/>
            </a:solidFill>
            <a:miter lim="400000"/>
          </a:ln>
        </p:spPr>
        <p:txBody>
          <a:bodyPr lIns="0" tIns="0" rIns="0" bIns="0" anchor="ctr"/>
          <a:lstStyle/>
          <a:p>
            <a:pPr lvl="0"/>
          </a:p>
        </p:txBody>
      </p:sp>
      <p:sp>
        <p:nvSpPr>
          <p:cNvPr id="334" name="Shape 334"/>
          <p:cNvSpPr/>
          <p:nvPr/>
        </p:nvSpPr>
        <p:spPr>
          <a:xfrm flipH="1">
            <a:off x="12928600" y="3048000"/>
            <a:ext cx="508000" cy="1"/>
          </a:xfrm>
          <a:prstGeom prst="line">
            <a:avLst/>
          </a:prstGeom>
          <a:ln w="25400">
            <a:solidFill>
              <a:srgbClr val="FFFFFF"/>
            </a:solidFill>
            <a:miter lim="400000"/>
          </a:ln>
        </p:spPr>
        <p:txBody>
          <a:bodyPr lIns="0" tIns="0" rIns="0" bIns="0" anchor="ctr"/>
          <a:lstStyle/>
          <a:p>
            <a:pPr lvl="0"/>
          </a:p>
        </p:txBody>
      </p:sp>
      <p:sp>
        <p:nvSpPr>
          <p:cNvPr id="335" name="Shape 335"/>
          <p:cNvSpPr/>
          <p:nvPr/>
        </p:nvSpPr>
        <p:spPr>
          <a:xfrm flipH="1">
            <a:off x="12827000" y="8915400"/>
            <a:ext cx="508000" cy="1"/>
          </a:xfrm>
          <a:prstGeom prst="line">
            <a:avLst/>
          </a:prstGeom>
          <a:ln w="25400">
            <a:solidFill>
              <a:srgbClr val="FFFFFF"/>
            </a:solidFill>
            <a:miter lim="400000"/>
          </a:ln>
        </p:spPr>
        <p:txBody>
          <a:bodyPr lIns="0" tIns="0" rIns="0" bIns="0" anchor="ctr"/>
          <a:lstStyle/>
          <a:p>
            <a:pPr lvl="0"/>
          </a:p>
        </p:txBody>
      </p:sp>
      <p:sp>
        <p:nvSpPr>
          <p:cNvPr id="336" name="Shape 336"/>
          <p:cNvSpPr/>
          <p:nvPr/>
        </p:nvSpPr>
        <p:spPr>
          <a:xfrm flipH="1">
            <a:off x="13030200" y="10871200"/>
            <a:ext cx="508000" cy="1"/>
          </a:xfrm>
          <a:prstGeom prst="line">
            <a:avLst/>
          </a:prstGeom>
          <a:ln w="25400">
            <a:solidFill>
              <a:srgbClr val="FFFFFF"/>
            </a:solidFill>
            <a:miter lim="400000"/>
          </a:ln>
        </p:spPr>
        <p:txBody>
          <a:bodyPr lIns="0" tIns="0" rIns="0" bIns="0" anchor="ctr"/>
          <a:lstStyle/>
          <a:p>
            <a:pPr lvl="0"/>
          </a:p>
        </p:txBody>
      </p:sp>
      <p:sp>
        <p:nvSpPr>
          <p:cNvPr id="337" name="Shape 337"/>
          <p:cNvSpPr/>
          <p:nvPr/>
        </p:nvSpPr>
        <p:spPr>
          <a:xfrm flipH="1">
            <a:off x="12928600" y="1092200"/>
            <a:ext cx="508000" cy="1"/>
          </a:xfrm>
          <a:prstGeom prst="line">
            <a:avLst/>
          </a:prstGeom>
          <a:ln w="25400">
            <a:solidFill>
              <a:srgbClr val="FFFFFF"/>
            </a:solidFill>
            <a:miter lim="400000"/>
          </a:ln>
        </p:spPr>
        <p:txBody>
          <a:bodyPr lIns="0" tIns="0" rIns="0" bIns="0" anchor="ctr"/>
          <a:lstStyle/>
          <a:p>
            <a:pPr lvl="0"/>
          </a:p>
        </p:txBody>
      </p:sp>
      <p:sp>
        <p:nvSpPr>
          <p:cNvPr id="338" name="Shape 338"/>
          <p:cNvSpPr/>
          <p:nvPr/>
        </p:nvSpPr>
        <p:spPr>
          <a:xfrm>
            <a:off x="13282265" y="6502400"/>
            <a:ext cx="117103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1 C</a:t>
            </a:r>
          </a:p>
        </p:txBody>
      </p:sp>
      <p:sp>
        <p:nvSpPr>
          <p:cNvPr id="339" name="Shape 339"/>
          <p:cNvSpPr/>
          <p:nvPr/>
        </p:nvSpPr>
        <p:spPr>
          <a:xfrm>
            <a:off x="13627100" y="45466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2</a:t>
            </a:r>
          </a:p>
        </p:txBody>
      </p:sp>
      <p:sp>
        <p:nvSpPr>
          <p:cNvPr id="340" name="Shape 340"/>
          <p:cNvSpPr/>
          <p:nvPr/>
        </p:nvSpPr>
        <p:spPr>
          <a:xfrm>
            <a:off x="13627100" y="25908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3</a:t>
            </a:r>
          </a:p>
        </p:txBody>
      </p:sp>
      <p:sp>
        <p:nvSpPr>
          <p:cNvPr id="341" name="Shape 341"/>
          <p:cNvSpPr/>
          <p:nvPr/>
        </p:nvSpPr>
        <p:spPr>
          <a:xfrm>
            <a:off x="13627100" y="6350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4</a:t>
            </a:r>
          </a:p>
        </p:txBody>
      </p:sp>
      <p:sp>
        <p:nvSpPr>
          <p:cNvPr id="342" name="Shape 342"/>
          <p:cNvSpPr/>
          <p:nvPr/>
        </p:nvSpPr>
        <p:spPr>
          <a:xfrm>
            <a:off x="15013978" y="-336550"/>
            <a:ext cx="2228851" cy="735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0000">
                <a:solidFill>
                  <a:srgbClr val="FDFFFA"/>
                </a:solidFill>
                <a:latin typeface="Helvetica Neue UltraLight"/>
                <a:ea typeface="Helvetica Neue UltraLight"/>
                <a:cs typeface="Helvetica Neue UltraLight"/>
                <a:sym typeface="Helvetica Neue UltraLight"/>
              </a:defRPr>
            </a:lvl1pPr>
          </a:lstStyle>
          <a:p>
            <a:pPr lvl="0">
              <a:defRPr sz="1800">
                <a:solidFill>
                  <a:srgbClr val="000000"/>
                </a:solidFill>
              </a:defRPr>
            </a:pPr>
            <a:r>
              <a:rPr sz="50000">
                <a:solidFill>
                  <a:srgbClr val="FDFFFA"/>
                </a:solidFill>
              </a:rPr>
              <a:t>}</a:t>
            </a:r>
          </a:p>
        </p:txBody>
      </p:sp>
      <p:sp>
        <p:nvSpPr>
          <p:cNvPr id="343" name="Shape 343"/>
          <p:cNvSpPr/>
          <p:nvPr/>
        </p:nvSpPr>
        <p:spPr>
          <a:xfrm>
            <a:off x="16687874" y="3187700"/>
            <a:ext cx="4926212"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00100">
              <a:defRPr sz="1800"/>
            </a:pPr>
            <a:r>
              <a:rPr sz="4800">
                <a:solidFill>
                  <a:srgbClr val="145672"/>
                </a:solidFill>
                <a:latin typeface="+mj-lt"/>
                <a:ea typeface="+mj-ea"/>
                <a:cs typeface="+mj-cs"/>
                <a:sym typeface="Gill Sans"/>
              </a:rPr>
              <a:t>IPCC Assessment: </a:t>
            </a:r>
            <a:endParaRPr sz="4800">
              <a:solidFill>
                <a:srgbClr val="145672"/>
              </a:solidFill>
              <a:latin typeface="+mj-lt"/>
              <a:ea typeface="+mj-ea"/>
              <a:cs typeface="+mj-cs"/>
              <a:sym typeface="Gill Sans"/>
            </a:endParaRPr>
          </a:p>
          <a:p>
            <a:pPr lvl="0" algn="ctr" defTabSz="800100">
              <a:defRPr sz="1800"/>
            </a:pPr>
            <a:r>
              <a:rPr sz="4800">
                <a:solidFill>
                  <a:srgbClr val="145672"/>
                </a:solidFill>
                <a:latin typeface="+mj-lt"/>
                <a:ea typeface="+mj-ea"/>
                <a:cs typeface="+mj-cs"/>
                <a:sym typeface="Gill Sans"/>
              </a:rPr>
              <a:t>Very Likely by 2100</a:t>
            </a:r>
          </a:p>
        </p:txBody>
      </p:sp>
      <p:pic>
        <p:nvPicPr>
          <p:cNvPr id="344" name="osu_science_pub.png"/>
          <p:cNvPicPr/>
          <p:nvPr/>
        </p:nvPicPr>
        <p:blipFill>
          <a:blip r:embed="rId4">
            <a:extLst/>
          </a:blip>
          <a:stretch>
            <a:fillRect/>
          </a:stretch>
        </p:blipFill>
        <p:spPr>
          <a:xfrm>
            <a:off x="4038600" y="2201707"/>
            <a:ext cx="16305611" cy="10916470"/>
          </a:xfrm>
          <a:prstGeom prst="rect">
            <a:avLst/>
          </a:prstGeom>
          <a:ln w="12700">
            <a:miter lim="400000"/>
          </a:ln>
        </p:spPr>
      </p:pic>
      <p:sp>
        <p:nvSpPr>
          <p:cNvPr id="345" name="Shape 345"/>
          <p:cNvSpPr/>
          <p:nvPr/>
        </p:nvSpPr>
        <p:spPr>
          <a:xfrm>
            <a:off x="13582898" y="6369050"/>
            <a:ext cx="2921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00100">
              <a:defRPr sz="3600">
                <a:solidFill>
                  <a:srgbClr val="FFFFFF"/>
                </a:solidFill>
                <a:latin typeface="+mj-lt"/>
                <a:ea typeface="+mj-ea"/>
                <a:cs typeface="+mj-cs"/>
                <a:sym typeface="Gill Sans"/>
              </a:defRPr>
            </a:lvl1pPr>
          </a:lstStyle>
          <a:p>
            <a:pPr lvl="0">
              <a:defRPr sz="1800">
                <a:solidFill>
                  <a:srgbClr val="000000"/>
                </a:solidFill>
              </a:defRPr>
            </a:pPr>
            <a:r>
              <a:rPr sz="3600">
                <a:solidFill>
                  <a:srgbClr val="FFFFFF"/>
                </a:solidFill>
              </a:rPr>
              <a:t>o</a:t>
            </a:r>
          </a:p>
        </p:txBody>
      </p:sp>
      <p:sp>
        <p:nvSpPr>
          <p:cNvPr id="346" name="Shape 346"/>
          <p:cNvSpPr/>
          <p:nvPr/>
        </p:nvSpPr>
        <p:spPr>
          <a:xfrm>
            <a:off x="18770600" y="4254499"/>
            <a:ext cx="1054100" cy="48514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47" name="Shape 347"/>
          <p:cNvSpPr/>
          <p:nvPr/>
        </p:nvSpPr>
        <p:spPr>
          <a:xfrm>
            <a:off x="19939000" y="131318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348" name="Shape 348"/>
          <p:cNvSpPr/>
          <p:nvPr/>
        </p:nvSpPr>
        <p:spPr>
          <a:xfrm>
            <a:off x="7086600" y="10350500"/>
            <a:ext cx="58420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&lt;--Holocene---&gt;</a:t>
            </a:r>
          </a:p>
        </p:txBody>
      </p:sp>
      <p:sp>
        <p:nvSpPr>
          <p:cNvPr id="349" name="Shape 349"/>
          <p:cNvSpPr/>
          <p:nvPr/>
        </p:nvSpPr>
        <p:spPr>
          <a:xfrm>
            <a:off x="13004800" y="1993900"/>
            <a:ext cx="79248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&lt;--Post-Holocene </a:t>
            </a:r>
          </a:p>
        </p:txBody>
      </p:sp>
      <p:pic>
        <p:nvPicPr>
          <p:cNvPr id="350" name="temp_21st.png"/>
          <p:cNvPicPr/>
          <p:nvPr/>
        </p:nvPicPr>
        <p:blipFill>
          <a:blip r:embed="rId5">
            <a:extLst/>
          </a:blip>
          <a:stretch>
            <a:fillRect/>
          </a:stretch>
        </p:blipFill>
        <p:spPr>
          <a:xfrm>
            <a:off x="176857" y="2369940"/>
            <a:ext cx="11078071" cy="5473701"/>
          </a:xfrm>
          <a:prstGeom prst="rect">
            <a:avLst/>
          </a:prstGeom>
          <a:ln>
            <a:round/>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346"/>
                                        </p:tgtEl>
                                        <p:attrNameLst>
                                          <p:attrName>style.visibility</p:attrName>
                                        </p:attrNameLst>
                                      </p:cBhvr>
                                      <p:to>
                                        <p:strVal val="hidden"/>
                                      </p:to>
                                    </p:set>
                                  </p:childTnLst>
                                </p:cTn>
                              </p:par>
                            </p:childTnLst>
                          </p:cTn>
                        </p:par>
                        <p:par>
                          <p:cTn id="7" fill="hold">
                            <p:stCondLst>
                              <p:cond delay="0"/>
                            </p:stCondLst>
                            <p:childTnLst>
                              <p:par>
                                <p:cTn id="8" nodeType="afterEffect" presetClass="exit" presetSubtype="12" presetID="2" grpId="2" fill="hold">
                                  <p:stCondLst>
                                    <p:cond delay="0"/>
                                  </p:stCondLst>
                                  <p:iterate type="el" backwards="0">
                                    <p:tmAbs val="0"/>
                                  </p:iterate>
                                  <p:childTnLst>
                                    <p:anim calcmode="lin" valueType="num">
                                      <p:cBhvr>
                                        <p:cTn id="9" dur="1000" fill="hold"/>
                                        <p:tgtEl>
                                          <p:spTgt spid="344"/>
                                        </p:tgtEl>
                                        <p:attrNameLst>
                                          <p:attrName>ppt_x</p:attrName>
                                        </p:attrNameLst>
                                      </p:cBhvr>
                                      <p:tavLst>
                                        <p:tav tm="0">
                                          <p:val>
                                            <p:strVal val="ppt_x"/>
                                          </p:val>
                                        </p:tav>
                                        <p:tav tm="100000">
                                          <p:val>
                                            <p:strVal val="0-ppt_w/2"/>
                                          </p:val>
                                        </p:tav>
                                      </p:tavLst>
                                    </p:anim>
                                    <p:anim calcmode="lin" valueType="num">
                                      <p:cBhvr>
                                        <p:cTn id="10" dur="1000" fill="hold"/>
                                        <p:tgtEl>
                                          <p:spTgt spid="344"/>
                                        </p:tgtEl>
                                        <p:attrNameLst>
                                          <p:attrName>ppt_y</p:attrName>
                                        </p:attrNameLst>
                                      </p:cBhvr>
                                      <p:tavLst>
                                        <p:tav tm="0">
                                          <p:val>
                                            <p:strVal val="ppt_y"/>
                                          </p:val>
                                        </p:tav>
                                        <p:tav tm="100000">
                                          <p:val>
                                            <p:strVal val="1+ppt_h/2"/>
                                          </p:val>
                                        </p:tav>
                                      </p:tavLst>
                                    </p:anim>
                                    <p:set>
                                      <p:cBhvr>
                                        <p:cTn id="11" fill="hold">
                                          <p:stCondLst>
                                            <p:cond delay="999"/>
                                          </p:stCondLst>
                                        </p:cTn>
                                        <p:tgtEl>
                                          <p:spTgt spid="344"/>
                                        </p:tgtEl>
                                        <p:attrNameLst>
                                          <p:attrName>style.visibility</p:attrName>
                                        </p:attrNameLst>
                                      </p:cBhvr>
                                      <p:to>
                                        <p:strVal val="hidden"/>
                                      </p:to>
                                    </p:set>
                                  </p:childTnLst>
                                </p:cTn>
                              </p:par>
                            </p:childTnLst>
                          </p:cTn>
                        </p:par>
                        <p:par>
                          <p:cTn id="12" fill="hold">
                            <p:stCondLst>
                              <p:cond delay="1000"/>
                            </p:stCondLst>
                            <p:childTnLst>
                              <p:par>
                                <p:cTn id="13" nodeType="afterEffect" presetClass="entr" presetSubtype="0" presetID="10" grpId="3" fill="hold">
                                  <p:stCondLst>
                                    <p:cond delay="0"/>
                                  </p:stCondLst>
                                  <p:iterate type="el" backwards="0">
                                    <p:tmAbs val="0"/>
                                  </p:iterate>
                                  <p:childTnLst>
                                    <p:set>
                                      <p:cBhvr>
                                        <p:cTn id="14" fill="hold"/>
                                        <p:tgtEl>
                                          <p:spTgt spid="330"/>
                                        </p:tgtEl>
                                        <p:attrNameLst>
                                          <p:attrName>style.visibility</p:attrName>
                                        </p:attrNameLst>
                                      </p:cBhvr>
                                      <p:to>
                                        <p:strVal val="visible"/>
                                      </p:to>
                                    </p:set>
                                    <p:animEffect filter="fade" transition="in">
                                      <p:cBhvr>
                                        <p:cTn id="15" dur="1000"/>
                                        <p:tgtEl>
                                          <p:spTgt spid="330"/>
                                        </p:tgtEl>
                                      </p:cBhvr>
                                    </p:animEffect>
                                  </p:childTnLst>
                                </p:cTn>
                              </p:par>
                            </p:childTnLst>
                          </p:cTn>
                        </p:par>
                        <p:par>
                          <p:cTn id="16" fill="hold">
                            <p:stCondLst>
                              <p:cond delay="2000"/>
                            </p:stCondLst>
                            <p:childTnLst>
                              <p:par>
                                <p:cTn id="17" nodeType="afterEffect" presetClass="entr" presetSubtype="0" presetID="9" grpId="4" fill="hold">
                                  <p:stCondLst>
                                    <p:cond delay="500"/>
                                  </p:stCondLst>
                                  <p:iterate type="el" backwards="0">
                                    <p:tmAbs val="0"/>
                                  </p:iterate>
                                  <p:childTnLst>
                                    <p:set>
                                      <p:cBhvr>
                                        <p:cTn id="18" fill="hold"/>
                                        <p:tgtEl>
                                          <p:spTgt spid="331"/>
                                        </p:tgtEl>
                                        <p:attrNameLst>
                                          <p:attrName>style.visibility</p:attrName>
                                        </p:attrNameLst>
                                      </p:cBhvr>
                                      <p:to>
                                        <p:strVal val="visible"/>
                                      </p:to>
                                    </p:set>
                                    <p:animEffect filter="dissolve" transition="in">
                                      <p:cBhvr>
                                        <p:cTn id="19" dur="750"/>
                                        <p:tgtEl>
                                          <p:spTgt spid="331"/>
                                        </p:tgtEl>
                                      </p:cBhvr>
                                    </p:animEffect>
                                  </p:childTnLst>
                                </p:cTn>
                              </p:par>
                            </p:childTnLst>
                          </p:cTn>
                        </p:par>
                        <p:par>
                          <p:cTn id="20" fill="hold">
                            <p:stCondLst>
                              <p:cond delay="3250"/>
                            </p:stCondLst>
                            <p:childTnLst>
                              <p:par>
                                <p:cTn id="21" nodeType="afterEffect" presetClass="entr" presetSubtype="0" presetID="9" grpId="5" fill="hold">
                                  <p:stCondLst>
                                    <p:cond delay="0"/>
                                  </p:stCondLst>
                                  <p:iterate type="el" backwards="0">
                                    <p:tmAbs val="0"/>
                                  </p:iterate>
                                  <p:childTnLst>
                                    <p:set>
                                      <p:cBhvr>
                                        <p:cTn id="22" fill="hold"/>
                                        <p:tgtEl>
                                          <p:spTgt spid="336"/>
                                        </p:tgtEl>
                                        <p:attrNameLst>
                                          <p:attrName>style.visibility</p:attrName>
                                        </p:attrNameLst>
                                      </p:cBhvr>
                                      <p:to>
                                        <p:strVal val="visible"/>
                                      </p:to>
                                    </p:set>
                                    <p:animEffect filter="dissolve" transition="in">
                                      <p:cBhvr>
                                        <p:cTn id="23" dur="250"/>
                                        <p:tgtEl>
                                          <p:spTgt spid="336"/>
                                        </p:tgtEl>
                                      </p:cBhvr>
                                    </p:animEffect>
                                  </p:childTnLst>
                                </p:cTn>
                              </p:par>
                            </p:childTnLst>
                          </p:cTn>
                        </p:par>
                        <p:par>
                          <p:cTn id="24" fill="hold">
                            <p:stCondLst>
                              <p:cond delay="3500"/>
                            </p:stCondLst>
                            <p:childTnLst>
                              <p:par>
                                <p:cTn id="25" nodeType="afterEffect" presetClass="entr" presetSubtype="0" presetID="9" grpId="6" fill="hold">
                                  <p:stCondLst>
                                    <p:cond delay="0"/>
                                  </p:stCondLst>
                                  <p:iterate type="el" backwards="0">
                                    <p:tmAbs val="0"/>
                                  </p:iterate>
                                  <p:childTnLst>
                                    <p:set>
                                      <p:cBhvr>
                                        <p:cTn id="26" fill="hold"/>
                                        <p:tgtEl>
                                          <p:spTgt spid="335"/>
                                        </p:tgtEl>
                                        <p:attrNameLst>
                                          <p:attrName>style.visibility</p:attrName>
                                        </p:attrNameLst>
                                      </p:cBhvr>
                                      <p:to>
                                        <p:strVal val="visible"/>
                                      </p:to>
                                    </p:set>
                                    <p:animEffect filter="dissolve" transition="in">
                                      <p:cBhvr>
                                        <p:cTn id="27" dur="250"/>
                                        <p:tgtEl>
                                          <p:spTgt spid="335"/>
                                        </p:tgtEl>
                                      </p:cBhvr>
                                    </p:animEffect>
                                  </p:childTnLst>
                                </p:cTn>
                              </p:par>
                            </p:childTnLst>
                          </p:cTn>
                        </p:par>
                        <p:par>
                          <p:cTn id="28" fill="hold">
                            <p:stCondLst>
                              <p:cond delay="3750"/>
                            </p:stCondLst>
                            <p:childTnLst>
                              <p:par>
                                <p:cTn id="29" nodeType="afterEffect" presetClass="entr" presetSubtype="0" presetID="9" grpId="7" fill="hold">
                                  <p:stCondLst>
                                    <p:cond delay="0"/>
                                  </p:stCondLst>
                                  <p:iterate type="el" backwards="0">
                                    <p:tmAbs val="0"/>
                                  </p:iterate>
                                  <p:childTnLst>
                                    <p:set>
                                      <p:cBhvr>
                                        <p:cTn id="30" fill="hold"/>
                                        <p:tgtEl>
                                          <p:spTgt spid="332"/>
                                        </p:tgtEl>
                                        <p:attrNameLst>
                                          <p:attrName>style.visibility</p:attrName>
                                        </p:attrNameLst>
                                      </p:cBhvr>
                                      <p:to>
                                        <p:strVal val="visible"/>
                                      </p:to>
                                    </p:set>
                                    <p:animEffect filter="dissolve" transition="in">
                                      <p:cBhvr>
                                        <p:cTn id="31" dur="250"/>
                                        <p:tgtEl>
                                          <p:spTgt spid="332"/>
                                        </p:tgtEl>
                                      </p:cBhvr>
                                    </p:animEffect>
                                  </p:childTnLst>
                                </p:cTn>
                              </p:par>
                            </p:childTnLst>
                          </p:cTn>
                        </p:par>
                        <p:par>
                          <p:cTn id="32" fill="hold">
                            <p:stCondLst>
                              <p:cond delay="4000"/>
                            </p:stCondLst>
                            <p:childTnLst>
                              <p:par>
                                <p:cTn id="33" nodeType="afterEffect" presetClass="entr" presetSubtype="0" presetID="9" grpId="8" fill="hold">
                                  <p:stCondLst>
                                    <p:cond delay="0"/>
                                  </p:stCondLst>
                                  <p:iterate type="el" backwards="0">
                                    <p:tmAbs val="0"/>
                                  </p:iterate>
                                  <p:childTnLst>
                                    <p:set>
                                      <p:cBhvr>
                                        <p:cTn id="34" fill="hold"/>
                                        <p:tgtEl>
                                          <p:spTgt spid="338"/>
                                        </p:tgtEl>
                                        <p:attrNameLst>
                                          <p:attrName>style.visibility</p:attrName>
                                        </p:attrNameLst>
                                      </p:cBhvr>
                                      <p:to>
                                        <p:strVal val="visible"/>
                                      </p:to>
                                    </p:set>
                                    <p:animEffect filter="dissolve" transition="in">
                                      <p:cBhvr>
                                        <p:cTn id="35" dur="250"/>
                                        <p:tgtEl>
                                          <p:spTgt spid="338"/>
                                        </p:tgtEl>
                                      </p:cBhvr>
                                    </p:animEffect>
                                  </p:childTnLst>
                                </p:cTn>
                              </p:par>
                            </p:childTnLst>
                          </p:cTn>
                        </p:par>
                        <p:par>
                          <p:cTn id="36" fill="hold">
                            <p:stCondLst>
                              <p:cond delay="4250"/>
                            </p:stCondLst>
                            <p:childTnLst>
                              <p:par>
                                <p:cTn id="37" nodeType="afterEffect" presetClass="entr" presetSubtype="0" presetID="9" grpId="9" fill="hold">
                                  <p:stCondLst>
                                    <p:cond delay="0"/>
                                  </p:stCondLst>
                                  <p:iterate type="el" backwards="0">
                                    <p:tmAbs val="0"/>
                                  </p:iterate>
                                  <p:childTnLst>
                                    <p:set>
                                      <p:cBhvr>
                                        <p:cTn id="38" fill="hold"/>
                                        <p:tgtEl>
                                          <p:spTgt spid="345"/>
                                        </p:tgtEl>
                                        <p:attrNameLst>
                                          <p:attrName>style.visibility</p:attrName>
                                        </p:attrNameLst>
                                      </p:cBhvr>
                                      <p:to>
                                        <p:strVal val="visible"/>
                                      </p:to>
                                    </p:set>
                                    <p:animEffect filter="dissolve" transition="in">
                                      <p:cBhvr>
                                        <p:cTn id="39" dur="1000"/>
                                        <p:tgtEl>
                                          <p:spTgt spid="345"/>
                                        </p:tgtEl>
                                      </p:cBhvr>
                                    </p:animEffect>
                                  </p:childTnLst>
                                </p:cTn>
                              </p:par>
                            </p:childTnLst>
                          </p:cTn>
                        </p:par>
                        <p:par>
                          <p:cTn id="40" fill="hold">
                            <p:stCondLst>
                              <p:cond delay="5250"/>
                            </p:stCondLst>
                            <p:childTnLst>
                              <p:par>
                                <p:cTn id="41" nodeType="afterEffect" presetClass="entr" presetSubtype="0" presetID="9" grpId="10" fill="hold">
                                  <p:stCondLst>
                                    <p:cond delay="0"/>
                                  </p:stCondLst>
                                  <p:iterate type="el" backwards="0">
                                    <p:tmAbs val="0"/>
                                  </p:iterate>
                                  <p:childTnLst>
                                    <p:set>
                                      <p:cBhvr>
                                        <p:cTn id="42" fill="hold"/>
                                        <p:tgtEl>
                                          <p:spTgt spid="333"/>
                                        </p:tgtEl>
                                        <p:attrNameLst>
                                          <p:attrName>style.visibility</p:attrName>
                                        </p:attrNameLst>
                                      </p:cBhvr>
                                      <p:to>
                                        <p:strVal val="visible"/>
                                      </p:to>
                                    </p:set>
                                    <p:animEffect filter="dissolve" transition="in">
                                      <p:cBhvr>
                                        <p:cTn id="43" dur="250"/>
                                        <p:tgtEl>
                                          <p:spTgt spid="333"/>
                                        </p:tgtEl>
                                      </p:cBhvr>
                                    </p:animEffect>
                                  </p:childTnLst>
                                </p:cTn>
                              </p:par>
                            </p:childTnLst>
                          </p:cTn>
                        </p:par>
                        <p:par>
                          <p:cTn id="44" fill="hold">
                            <p:stCondLst>
                              <p:cond delay="5500"/>
                            </p:stCondLst>
                            <p:childTnLst>
                              <p:par>
                                <p:cTn id="45" nodeType="afterEffect" presetClass="entr" presetSubtype="0" presetID="9" grpId="11" fill="hold">
                                  <p:stCondLst>
                                    <p:cond delay="0"/>
                                  </p:stCondLst>
                                  <p:iterate type="el" backwards="0">
                                    <p:tmAbs val="0"/>
                                  </p:iterate>
                                  <p:childTnLst>
                                    <p:set>
                                      <p:cBhvr>
                                        <p:cTn id="46" fill="hold"/>
                                        <p:tgtEl>
                                          <p:spTgt spid="339"/>
                                        </p:tgtEl>
                                        <p:attrNameLst>
                                          <p:attrName>style.visibility</p:attrName>
                                        </p:attrNameLst>
                                      </p:cBhvr>
                                      <p:to>
                                        <p:strVal val="visible"/>
                                      </p:to>
                                    </p:set>
                                    <p:animEffect filter="dissolve" transition="in">
                                      <p:cBhvr>
                                        <p:cTn id="47" dur="250"/>
                                        <p:tgtEl>
                                          <p:spTgt spid="339"/>
                                        </p:tgtEl>
                                      </p:cBhvr>
                                    </p:animEffect>
                                  </p:childTnLst>
                                </p:cTn>
                              </p:par>
                            </p:childTnLst>
                          </p:cTn>
                        </p:par>
                        <p:par>
                          <p:cTn id="48" fill="hold">
                            <p:stCondLst>
                              <p:cond delay="5750"/>
                            </p:stCondLst>
                            <p:childTnLst>
                              <p:par>
                                <p:cTn id="49" nodeType="afterEffect" presetClass="entr" presetSubtype="0" presetID="9" grpId="12" fill="hold">
                                  <p:stCondLst>
                                    <p:cond delay="0"/>
                                  </p:stCondLst>
                                  <p:iterate type="el" backwards="0">
                                    <p:tmAbs val="0"/>
                                  </p:iterate>
                                  <p:childTnLst>
                                    <p:set>
                                      <p:cBhvr>
                                        <p:cTn id="50" fill="hold"/>
                                        <p:tgtEl>
                                          <p:spTgt spid="334"/>
                                        </p:tgtEl>
                                        <p:attrNameLst>
                                          <p:attrName>style.visibility</p:attrName>
                                        </p:attrNameLst>
                                      </p:cBhvr>
                                      <p:to>
                                        <p:strVal val="visible"/>
                                      </p:to>
                                    </p:set>
                                    <p:animEffect filter="dissolve" transition="in">
                                      <p:cBhvr>
                                        <p:cTn id="51" dur="250"/>
                                        <p:tgtEl>
                                          <p:spTgt spid="334"/>
                                        </p:tgtEl>
                                      </p:cBhvr>
                                    </p:animEffect>
                                  </p:childTnLst>
                                </p:cTn>
                              </p:par>
                            </p:childTnLst>
                          </p:cTn>
                        </p:par>
                        <p:par>
                          <p:cTn id="52" fill="hold">
                            <p:stCondLst>
                              <p:cond delay="6000"/>
                            </p:stCondLst>
                            <p:childTnLst>
                              <p:par>
                                <p:cTn id="53" nodeType="afterEffect" presetClass="entr" presetSubtype="0" presetID="9" grpId="13" fill="hold">
                                  <p:stCondLst>
                                    <p:cond delay="0"/>
                                  </p:stCondLst>
                                  <p:iterate type="el" backwards="0">
                                    <p:tmAbs val="0"/>
                                  </p:iterate>
                                  <p:childTnLst>
                                    <p:set>
                                      <p:cBhvr>
                                        <p:cTn id="54" fill="hold"/>
                                        <p:tgtEl>
                                          <p:spTgt spid="340"/>
                                        </p:tgtEl>
                                        <p:attrNameLst>
                                          <p:attrName>style.visibility</p:attrName>
                                        </p:attrNameLst>
                                      </p:cBhvr>
                                      <p:to>
                                        <p:strVal val="visible"/>
                                      </p:to>
                                    </p:set>
                                    <p:animEffect filter="dissolve" transition="in">
                                      <p:cBhvr>
                                        <p:cTn id="55" dur="250"/>
                                        <p:tgtEl>
                                          <p:spTgt spid="340"/>
                                        </p:tgtEl>
                                      </p:cBhvr>
                                    </p:animEffect>
                                  </p:childTnLst>
                                </p:cTn>
                              </p:par>
                            </p:childTnLst>
                          </p:cTn>
                        </p:par>
                        <p:par>
                          <p:cTn id="56" fill="hold">
                            <p:stCondLst>
                              <p:cond delay="6250"/>
                            </p:stCondLst>
                            <p:childTnLst>
                              <p:par>
                                <p:cTn id="57" nodeType="afterEffect" presetClass="entr" presetSubtype="0" presetID="9" grpId="14" fill="hold">
                                  <p:stCondLst>
                                    <p:cond delay="0"/>
                                  </p:stCondLst>
                                  <p:iterate type="el" backwards="0">
                                    <p:tmAbs val="0"/>
                                  </p:iterate>
                                  <p:childTnLst>
                                    <p:set>
                                      <p:cBhvr>
                                        <p:cTn id="58" fill="hold"/>
                                        <p:tgtEl>
                                          <p:spTgt spid="337"/>
                                        </p:tgtEl>
                                        <p:attrNameLst>
                                          <p:attrName>style.visibility</p:attrName>
                                        </p:attrNameLst>
                                      </p:cBhvr>
                                      <p:to>
                                        <p:strVal val="visible"/>
                                      </p:to>
                                    </p:set>
                                    <p:animEffect filter="dissolve" transition="in">
                                      <p:cBhvr>
                                        <p:cTn id="59" dur="250"/>
                                        <p:tgtEl>
                                          <p:spTgt spid="337"/>
                                        </p:tgtEl>
                                      </p:cBhvr>
                                    </p:animEffect>
                                  </p:childTnLst>
                                </p:cTn>
                              </p:par>
                            </p:childTnLst>
                          </p:cTn>
                        </p:par>
                        <p:par>
                          <p:cTn id="60" fill="hold">
                            <p:stCondLst>
                              <p:cond delay="6500"/>
                            </p:stCondLst>
                            <p:childTnLst>
                              <p:par>
                                <p:cTn id="61" nodeType="afterEffect" presetClass="entr" presetSubtype="0" presetID="9" grpId="15" fill="hold">
                                  <p:stCondLst>
                                    <p:cond delay="0"/>
                                  </p:stCondLst>
                                  <p:iterate type="el" backwards="0">
                                    <p:tmAbs val="0"/>
                                  </p:iterate>
                                  <p:childTnLst>
                                    <p:set>
                                      <p:cBhvr>
                                        <p:cTn id="62" fill="hold"/>
                                        <p:tgtEl>
                                          <p:spTgt spid="341"/>
                                        </p:tgtEl>
                                        <p:attrNameLst>
                                          <p:attrName>style.visibility</p:attrName>
                                        </p:attrNameLst>
                                      </p:cBhvr>
                                      <p:to>
                                        <p:strVal val="visible"/>
                                      </p:to>
                                    </p:set>
                                    <p:animEffect filter="dissolve" transition="in">
                                      <p:cBhvr>
                                        <p:cTn id="63" dur="250"/>
                                        <p:tgtEl>
                                          <p:spTgt spid="341"/>
                                        </p:tgtEl>
                                      </p:cBhvr>
                                    </p:animEffect>
                                  </p:childTnLst>
                                </p:cTn>
                              </p:par>
                            </p:childTnLst>
                          </p:cTn>
                        </p:par>
                        <p:par>
                          <p:cTn id="64" fill="hold">
                            <p:stCondLst>
                              <p:cond delay="6750"/>
                            </p:stCondLst>
                            <p:childTnLst>
                              <p:par>
                                <p:cTn id="65" nodeType="afterEffect" presetClass="entr" presetSubtype="0" presetID="9" grpId="16" fill="hold">
                                  <p:stCondLst>
                                    <p:cond delay="0"/>
                                  </p:stCondLst>
                                  <p:iterate type="el" backwards="0">
                                    <p:tmAbs val="0"/>
                                  </p:iterate>
                                  <p:childTnLst>
                                    <p:set>
                                      <p:cBhvr>
                                        <p:cTn id="66" fill="hold"/>
                                        <p:tgtEl>
                                          <p:spTgt spid="342"/>
                                        </p:tgtEl>
                                        <p:attrNameLst>
                                          <p:attrName>style.visibility</p:attrName>
                                        </p:attrNameLst>
                                      </p:cBhvr>
                                      <p:to>
                                        <p:strVal val="visible"/>
                                      </p:to>
                                    </p:set>
                                    <p:animEffect filter="dissolve" transition="in">
                                      <p:cBhvr>
                                        <p:cTn id="67" dur="1000"/>
                                        <p:tgtEl>
                                          <p:spTgt spid="342"/>
                                        </p:tgtEl>
                                      </p:cBhvr>
                                    </p:animEffect>
                                  </p:childTnLst>
                                </p:cTn>
                              </p:par>
                            </p:childTnLst>
                          </p:cTn>
                        </p:par>
                        <p:par>
                          <p:cTn id="68" fill="hold">
                            <p:stCondLst>
                              <p:cond delay="7750"/>
                            </p:stCondLst>
                            <p:childTnLst>
                              <p:par>
                                <p:cTn id="69" nodeType="afterEffect" presetClass="entr" presetSubtype="0" presetID="9" grpId="17" fill="hold">
                                  <p:stCondLst>
                                    <p:cond delay="0"/>
                                  </p:stCondLst>
                                  <p:iterate type="el" backwards="0">
                                    <p:tmAbs val="0"/>
                                  </p:iterate>
                                  <p:childTnLst>
                                    <p:set>
                                      <p:cBhvr>
                                        <p:cTn id="70" fill="hold"/>
                                        <p:tgtEl>
                                          <p:spTgt spid="343"/>
                                        </p:tgtEl>
                                        <p:attrNameLst>
                                          <p:attrName>style.visibility</p:attrName>
                                        </p:attrNameLst>
                                      </p:cBhvr>
                                      <p:to>
                                        <p:strVal val="visible"/>
                                      </p:to>
                                    </p:set>
                                    <p:animEffect filter="dissolve" transition="in">
                                      <p:cBhvr>
                                        <p:cTn id="71" dur="1000"/>
                                        <p:tgtEl>
                                          <p:spTgt spid="343"/>
                                        </p:tgtEl>
                                      </p:cBhvr>
                                    </p:animEffect>
                                  </p:childTnLst>
                                </p:cTn>
                              </p:par>
                            </p:childTnLst>
                          </p:cTn>
                        </p:par>
                      </p:childTnLst>
                    </p:cTn>
                  </p:par>
                  <p:par>
                    <p:cTn id="72" fill="hold">
                      <p:stCondLst>
                        <p:cond delay="indefinite"/>
                      </p:stCondLst>
                      <p:childTnLst>
                        <p:par>
                          <p:cTn id="73" fill="hold">
                            <p:stCondLst>
                              <p:cond delay="0"/>
                            </p:stCondLst>
                            <p:childTnLst>
                              <p:par>
                                <p:cTn id="74" nodeType="clickEffect" presetClass="entr" presetSubtype="0" presetID="9" grpId="18" fill="hold">
                                  <p:stCondLst>
                                    <p:cond delay="0"/>
                                  </p:stCondLst>
                                  <p:iterate type="el" backwards="0">
                                    <p:tmAbs val="0"/>
                                  </p:iterate>
                                  <p:childTnLst>
                                    <p:set>
                                      <p:cBhvr>
                                        <p:cTn id="75" fill="hold"/>
                                        <p:tgtEl>
                                          <p:spTgt spid="348"/>
                                        </p:tgtEl>
                                        <p:attrNameLst>
                                          <p:attrName>style.visibility</p:attrName>
                                        </p:attrNameLst>
                                      </p:cBhvr>
                                      <p:to>
                                        <p:strVal val="visible"/>
                                      </p:to>
                                    </p:set>
                                    <p:animEffect filter="dissolve" transition="in">
                                      <p:cBhvr>
                                        <p:cTn id="76" dur="1000"/>
                                        <p:tgtEl>
                                          <p:spTgt spid="348"/>
                                        </p:tgtEl>
                                      </p:cBhvr>
                                    </p:animEffect>
                                  </p:childTnLst>
                                </p:cTn>
                              </p:par>
                            </p:childTnLst>
                          </p:cTn>
                        </p:par>
                        <p:par>
                          <p:cTn id="77" fill="hold">
                            <p:stCondLst>
                              <p:cond delay="1000"/>
                            </p:stCondLst>
                            <p:childTnLst>
                              <p:par>
                                <p:cTn id="78" nodeType="afterEffect" presetClass="entr" presetSubtype="0" presetID="9" grpId="19" fill="hold">
                                  <p:stCondLst>
                                    <p:cond delay="0"/>
                                  </p:stCondLst>
                                  <p:iterate type="el" backwards="0">
                                    <p:tmAbs val="0"/>
                                  </p:iterate>
                                  <p:childTnLst>
                                    <p:set>
                                      <p:cBhvr>
                                        <p:cTn id="79" fill="hold"/>
                                        <p:tgtEl>
                                          <p:spTgt spid="349"/>
                                        </p:tgtEl>
                                        <p:attrNameLst>
                                          <p:attrName>style.visibility</p:attrName>
                                        </p:attrNameLst>
                                      </p:cBhvr>
                                      <p:to>
                                        <p:strVal val="visible"/>
                                      </p:to>
                                    </p:set>
                                    <p:animEffect filter="dissolve" transition="in">
                                      <p:cBhvr>
                                        <p:cTn id="80" dur="1000"/>
                                        <p:tgtEl>
                                          <p:spTgt spid="349"/>
                                        </p:tgtEl>
                                      </p:cBhvr>
                                    </p:animEffect>
                                  </p:childTnLst>
                                </p:cTn>
                              </p:par>
                            </p:childTnLst>
                          </p:cTn>
                        </p:par>
                      </p:childTnLst>
                    </p:cTn>
                  </p:par>
                  <p:par>
                    <p:cTn id="81" fill="hold">
                      <p:stCondLst>
                        <p:cond delay="indefinite"/>
                      </p:stCondLst>
                      <p:childTnLst>
                        <p:par>
                          <p:cTn id="82" fill="hold">
                            <p:stCondLst>
                              <p:cond delay="0"/>
                            </p:stCondLst>
                            <p:childTnLst>
                              <p:par>
                                <p:cTn id="83" nodeType="clickEffect" presetClass="entr" presetSubtype="0" presetID="10" grpId="20" fill="hold">
                                  <p:stCondLst>
                                    <p:cond delay="0"/>
                                  </p:stCondLst>
                                  <p:iterate type="el" backwards="0">
                                    <p:tmAbs val="0"/>
                                  </p:iterate>
                                  <p:childTnLst>
                                    <p:set>
                                      <p:cBhvr>
                                        <p:cTn id="84" fill="hold"/>
                                        <p:tgtEl>
                                          <p:spTgt spid="350"/>
                                        </p:tgtEl>
                                        <p:attrNameLst>
                                          <p:attrName>style.visibility</p:attrName>
                                        </p:attrNameLst>
                                      </p:cBhvr>
                                      <p:to>
                                        <p:strVal val="visible"/>
                                      </p:to>
                                    </p:set>
                                    <p:animEffect filter="fade" transition="in">
                                      <p:cBhvr>
                                        <p:cTn id="85" dur="1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7"/>
      <p:bldP build="whole" bldLvl="1" animBg="1" rev="0" advAuto="0" spid="331" grpId="4"/>
      <p:bldP build="whole" bldLvl="1" animBg="1" rev="0" advAuto="0" spid="336" grpId="5"/>
      <p:bldP build="whole" bldLvl="1" animBg="1" rev="0" advAuto="0" spid="338" grpId="8"/>
      <p:bldP build="whole" bldLvl="1" animBg="1" rev="0" advAuto="0" spid="348" grpId="18"/>
      <p:bldP build="whole" bldLvl="1" animBg="1" rev="0" advAuto="0" spid="340" grpId="13"/>
      <p:bldP build="whole" bldLvl="1" animBg="1" rev="0" advAuto="0" spid="345" grpId="9"/>
      <p:bldP build="whole" bldLvl="1" animBg="1" rev="0" advAuto="0" spid="341" grpId="15"/>
      <p:bldP build="whole" bldLvl="1" animBg="1" rev="0" advAuto="0" spid="346" grpId="1"/>
      <p:bldP build="whole" bldLvl="1" animBg="1" rev="0" advAuto="0" spid="349" grpId="19"/>
      <p:bldP build="whole" bldLvl="1" animBg="1" rev="0" advAuto="0" spid="337" grpId="14"/>
      <p:bldP build="whole" bldLvl="1" animBg="1" rev="0" advAuto="0" spid="330" grpId="3"/>
      <p:bldP build="whole" bldLvl="1" animBg="1" rev="0" advAuto="0" spid="333" grpId="10"/>
      <p:bldP build="whole" bldLvl="1" animBg="1" rev="0" advAuto="0" spid="334" grpId="12"/>
      <p:bldP build="whole" bldLvl="1" animBg="1" rev="0" advAuto="0" spid="350" grpId="20"/>
      <p:bldP build="whole" bldLvl="1" animBg="1" rev="0" advAuto="0" spid="343" grpId="17"/>
      <p:bldP build="whole" bldLvl="1" animBg="1" rev="0" advAuto="0" spid="342" grpId="16"/>
      <p:bldP build="whole" bldLvl="1" animBg="1" rev="0" advAuto="0" spid="339" grpId="11"/>
      <p:bldP build="whole" bldLvl="1" animBg="1" rev="0" advAuto="0" spid="344" grpId="2"/>
      <p:bldP build="whole" bldLvl="1" animBg="1" rev="0" advAuto="0" spid="335" grpId="6"/>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8B8B8"/>
        </a:solidFill>
      </p:bgPr>
    </p:bg>
    <p:spTree>
      <p:nvGrpSpPr>
        <p:cNvPr id="1" name=""/>
        <p:cNvGrpSpPr/>
        <p:nvPr/>
      </p:nvGrpSpPr>
      <p:grpSpPr>
        <a:xfrm>
          <a:off x="0" y="0"/>
          <a:ext cx="0" cy="0"/>
          <a:chOff x="0" y="0"/>
          <a:chExt cx="0" cy="0"/>
        </a:xfrm>
      </p:grpSpPr>
      <p:grpSp>
        <p:nvGrpSpPr>
          <p:cNvPr id="354" name="Group 354"/>
          <p:cNvGrpSpPr/>
          <p:nvPr/>
        </p:nvGrpSpPr>
        <p:grpSpPr>
          <a:xfrm>
            <a:off x="88900" y="63500"/>
            <a:ext cx="24193500" cy="1778000"/>
            <a:chOff x="-50800" y="-50800"/>
            <a:chExt cx="24193500" cy="1778000"/>
          </a:xfrm>
        </p:grpSpPr>
        <p:pic>
          <p:nvPicPr>
            <p:cNvPr id="352"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53"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355" name="osu_science_pub.png"/>
          <p:cNvPicPr/>
          <p:nvPr/>
        </p:nvPicPr>
        <p:blipFill>
          <a:blip r:embed="rId4">
            <a:extLst/>
          </a:blip>
          <a:stretch>
            <a:fillRect/>
          </a:stretch>
        </p:blipFill>
        <p:spPr>
          <a:xfrm>
            <a:off x="5509066" y="8050229"/>
            <a:ext cx="7721601" cy="5169547"/>
          </a:xfrm>
          <a:prstGeom prst="rect">
            <a:avLst/>
          </a:prstGeom>
          <a:ln w="12700">
            <a:miter lim="400000"/>
          </a:ln>
        </p:spPr>
      </p:pic>
      <p:sp>
        <p:nvSpPr>
          <p:cNvPr id="356" name="Shape 356"/>
          <p:cNvSpPr/>
          <p:nvPr/>
        </p:nvSpPr>
        <p:spPr>
          <a:xfrm flipH="1">
            <a:off x="12776200" y="1117600"/>
            <a:ext cx="228600" cy="8280400"/>
          </a:xfrm>
          <a:prstGeom prst="line">
            <a:avLst/>
          </a:prstGeom>
          <a:ln w="63500">
            <a:solidFill>
              <a:srgbClr val="FF33AB"/>
            </a:solidFill>
            <a:miter lim="400000"/>
          </a:ln>
        </p:spPr>
        <p:txBody>
          <a:bodyPr lIns="0" tIns="0" rIns="0" bIns="0" anchor="ctr"/>
          <a:lstStyle/>
          <a:p>
            <a:pPr lvl="0"/>
          </a:p>
        </p:txBody>
      </p:sp>
      <p:sp>
        <p:nvSpPr>
          <p:cNvPr id="357" name="Shape 357"/>
          <p:cNvSpPr/>
          <p:nvPr/>
        </p:nvSpPr>
        <p:spPr>
          <a:xfrm flipH="1">
            <a:off x="12827000" y="6959600"/>
            <a:ext cx="508000" cy="1"/>
          </a:xfrm>
          <a:prstGeom prst="line">
            <a:avLst/>
          </a:prstGeom>
          <a:ln w="25400">
            <a:solidFill>
              <a:srgbClr val="FFFFFF"/>
            </a:solidFill>
            <a:miter lim="400000"/>
          </a:ln>
        </p:spPr>
        <p:txBody>
          <a:bodyPr lIns="0" tIns="0" rIns="0" bIns="0" anchor="ctr"/>
          <a:lstStyle/>
          <a:p>
            <a:pPr lvl="0"/>
          </a:p>
        </p:txBody>
      </p:sp>
      <p:sp>
        <p:nvSpPr>
          <p:cNvPr id="358" name="Shape 358"/>
          <p:cNvSpPr/>
          <p:nvPr/>
        </p:nvSpPr>
        <p:spPr>
          <a:xfrm flipH="1">
            <a:off x="12827000" y="5003800"/>
            <a:ext cx="508000" cy="1"/>
          </a:xfrm>
          <a:prstGeom prst="line">
            <a:avLst/>
          </a:prstGeom>
          <a:ln w="25400">
            <a:solidFill>
              <a:srgbClr val="FFFFFF"/>
            </a:solidFill>
            <a:miter lim="400000"/>
          </a:ln>
        </p:spPr>
        <p:txBody>
          <a:bodyPr lIns="0" tIns="0" rIns="0" bIns="0" anchor="ctr"/>
          <a:lstStyle/>
          <a:p>
            <a:pPr lvl="0"/>
          </a:p>
        </p:txBody>
      </p:sp>
      <p:sp>
        <p:nvSpPr>
          <p:cNvPr id="359" name="Shape 359"/>
          <p:cNvSpPr/>
          <p:nvPr/>
        </p:nvSpPr>
        <p:spPr>
          <a:xfrm flipH="1">
            <a:off x="12928600" y="3048000"/>
            <a:ext cx="508000" cy="1"/>
          </a:xfrm>
          <a:prstGeom prst="line">
            <a:avLst/>
          </a:prstGeom>
          <a:ln w="25400">
            <a:solidFill>
              <a:srgbClr val="FFFFFF"/>
            </a:solidFill>
            <a:miter lim="400000"/>
          </a:ln>
        </p:spPr>
        <p:txBody>
          <a:bodyPr lIns="0" tIns="0" rIns="0" bIns="0" anchor="ctr"/>
          <a:lstStyle/>
          <a:p>
            <a:pPr lvl="0"/>
          </a:p>
        </p:txBody>
      </p:sp>
      <p:sp>
        <p:nvSpPr>
          <p:cNvPr id="360" name="Shape 360"/>
          <p:cNvSpPr/>
          <p:nvPr/>
        </p:nvSpPr>
        <p:spPr>
          <a:xfrm flipH="1">
            <a:off x="12827000" y="8915400"/>
            <a:ext cx="508000" cy="1"/>
          </a:xfrm>
          <a:prstGeom prst="line">
            <a:avLst/>
          </a:prstGeom>
          <a:ln w="25400">
            <a:solidFill>
              <a:srgbClr val="FFFFFF"/>
            </a:solidFill>
            <a:miter lim="400000"/>
          </a:ln>
        </p:spPr>
        <p:txBody>
          <a:bodyPr lIns="0" tIns="0" rIns="0" bIns="0" anchor="ctr"/>
          <a:lstStyle/>
          <a:p>
            <a:pPr lvl="0"/>
          </a:p>
        </p:txBody>
      </p:sp>
      <p:sp>
        <p:nvSpPr>
          <p:cNvPr id="361" name="Shape 361"/>
          <p:cNvSpPr/>
          <p:nvPr/>
        </p:nvSpPr>
        <p:spPr>
          <a:xfrm flipH="1">
            <a:off x="13030200" y="10871200"/>
            <a:ext cx="508000" cy="1"/>
          </a:xfrm>
          <a:prstGeom prst="line">
            <a:avLst/>
          </a:prstGeom>
          <a:ln w="25400">
            <a:solidFill>
              <a:srgbClr val="FFFFFF"/>
            </a:solidFill>
            <a:miter lim="400000"/>
          </a:ln>
        </p:spPr>
        <p:txBody>
          <a:bodyPr lIns="0" tIns="0" rIns="0" bIns="0" anchor="ctr"/>
          <a:lstStyle/>
          <a:p>
            <a:pPr lvl="0"/>
          </a:p>
        </p:txBody>
      </p:sp>
      <p:sp>
        <p:nvSpPr>
          <p:cNvPr id="362" name="Shape 362"/>
          <p:cNvSpPr/>
          <p:nvPr/>
        </p:nvSpPr>
        <p:spPr>
          <a:xfrm flipH="1">
            <a:off x="12928600" y="1092200"/>
            <a:ext cx="508000" cy="1"/>
          </a:xfrm>
          <a:prstGeom prst="line">
            <a:avLst/>
          </a:prstGeom>
          <a:ln w="25400">
            <a:solidFill>
              <a:srgbClr val="FFFFFF"/>
            </a:solidFill>
            <a:miter lim="400000"/>
          </a:ln>
        </p:spPr>
        <p:txBody>
          <a:bodyPr lIns="0" tIns="0" rIns="0" bIns="0" anchor="ctr"/>
          <a:lstStyle/>
          <a:p>
            <a:pPr lvl="0"/>
          </a:p>
        </p:txBody>
      </p:sp>
      <p:sp>
        <p:nvSpPr>
          <p:cNvPr id="363" name="Shape 363"/>
          <p:cNvSpPr/>
          <p:nvPr/>
        </p:nvSpPr>
        <p:spPr>
          <a:xfrm>
            <a:off x="13282265" y="6502400"/>
            <a:ext cx="117103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1 C</a:t>
            </a:r>
          </a:p>
        </p:txBody>
      </p:sp>
      <p:sp>
        <p:nvSpPr>
          <p:cNvPr id="364" name="Shape 364"/>
          <p:cNvSpPr/>
          <p:nvPr/>
        </p:nvSpPr>
        <p:spPr>
          <a:xfrm>
            <a:off x="13627100" y="45466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2</a:t>
            </a:r>
          </a:p>
        </p:txBody>
      </p:sp>
      <p:sp>
        <p:nvSpPr>
          <p:cNvPr id="365" name="Shape 365"/>
          <p:cNvSpPr/>
          <p:nvPr/>
        </p:nvSpPr>
        <p:spPr>
          <a:xfrm>
            <a:off x="13627100" y="25908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3</a:t>
            </a:r>
          </a:p>
        </p:txBody>
      </p:sp>
      <p:sp>
        <p:nvSpPr>
          <p:cNvPr id="366" name="Shape 366"/>
          <p:cNvSpPr/>
          <p:nvPr/>
        </p:nvSpPr>
        <p:spPr>
          <a:xfrm>
            <a:off x="13627100" y="6350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4</a:t>
            </a:r>
          </a:p>
        </p:txBody>
      </p:sp>
      <p:sp>
        <p:nvSpPr>
          <p:cNvPr id="367" name="Shape 367"/>
          <p:cNvSpPr/>
          <p:nvPr/>
        </p:nvSpPr>
        <p:spPr>
          <a:xfrm>
            <a:off x="15013978" y="-336550"/>
            <a:ext cx="2228851" cy="735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0000">
                <a:solidFill>
                  <a:srgbClr val="FDFFFA"/>
                </a:solidFill>
                <a:latin typeface="Helvetica Neue UltraLight"/>
                <a:ea typeface="Helvetica Neue UltraLight"/>
                <a:cs typeface="Helvetica Neue UltraLight"/>
                <a:sym typeface="Helvetica Neue UltraLight"/>
              </a:defRPr>
            </a:lvl1pPr>
          </a:lstStyle>
          <a:p>
            <a:pPr lvl="0">
              <a:defRPr sz="1800">
                <a:solidFill>
                  <a:srgbClr val="000000"/>
                </a:solidFill>
              </a:defRPr>
            </a:pPr>
            <a:r>
              <a:rPr sz="50000">
                <a:solidFill>
                  <a:srgbClr val="FDFFFA"/>
                </a:solidFill>
              </a:rPr>
              <a:t>}</a:t>
            </a:r>
          </a:p>
        </p:txBody>
      </p:sp>
      <p:sp>
        <p:nvSpPr>
          <p:cNvPr id="368" name="Shape 368"/>
          <p:cNvSpPr/>
          <p:nvPr/>
        </p:nvSpPr>
        <p:spPr>
          <a:xfrm>
            <a:off x="16687874" y="3187700"/>
            <a:ext cx="4926212"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00100">
              <a:defRPr sz="1800"/>
            </a:pPr>
            <a:r>
              <a:rPr sz="4800">
                <a:solidFill>
                  <a:srgbClr val="145672"/>
                </a:solidFill>
                <a:latin typeface="+mj-lt"/>
                <a:ea typeface="+mj-ea"/>
                <a:cs typeface="+mj-cs"/>
                <a:sym typeface="Gill Sans"/>
              </a:rPr>
              <a:t>IPCC Assessment: </a:t>
            </a:r>
            <a:endParaRPr sz="4800">
              <a:solidFill>
                <a:srgbClr val="145672"/>
              </a:solidFill>
              <a:latin typeface="+mj-lt"/>
              <a:ea typeface="+mj-ea"/>
              <a:cs typeface="+mj-cs"/>
              <a:sym typeface="Gill Sans"/>
            </a:endParaRPr>
          </a:p>
          <a:p>
            <a:pPr lvl="0" algn="ctr" defTabSz="800100">
              <a:defRPr sz="1800"/>
            </a:pPr>
            <a:r>
              <a:rPr sz="4800">
                <a:solidFill>
                  <a:srgbClr val="145672"/>
                </a:solidFill>
                <a:latin typeface="+mj-lt"/>
                <a:ea typeface="+mj-ea"/>
                <a:cs typeface="+mj-cs"/>
                <a:sym typeface="Gill Sans"/>
              </a:rPr>
              <a:t>Very Likely by 2100</a:t>
            </a:r>
          </a:p>
        </p:txBody>
      </p:sp>
      <p:pic>
        <p:nvPicPr>
          <p:cNvPr id="369" name="osu_science_pub.png"/>
          <p:cNvPicPr/>
          <p:nvPr/>
        </p:nvPicPr>
        <p:blipFill>
          <a:blip r:embed="rId4">
            <a:extLst/>
          </a:blip>
          <a:stretch>
            <a:fillRect/>
          </a:stretch>
        </p:blipFill>
        <p:spPr>
          <a:xfrm>
            <a:off x="4038600" y="2201707"/>
            <a:ext cx="16305611" cy="10916470"/>
          </a:xfrm>
          <a:prstGeom prst="rect">
            <a:avLst/>
          </a:prstGeom>
          <a:ln w="12700">
            <a:miter lim="400000"/>
          </a:ln>
        </p:spPr>
      </p:pic>
      <p:sp>
        <p:nvSpPr>
          <p:cNvPr id="370" name="Shape 370"/>
          <p:cNvSpPr/>
          <p:nvPr/>
        </p:nvSpPr>
        <p:spPr>
          <a:xfrm>
            <a:off x="13582898" y="6369050"/>
            <a:ext cx="2921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00100">
              <a:defRPr sz="3600">
                <a:solidFill>
                  <a:srgbClr val="FFFFFF"/>
                </a:solidFill>
                <a:latin typeface="+mj-lt"/>
                <a:ea typeface="+mj-ea"/>
                <a:cs typeface="+mj-cs"/>
                <a:sym typeface="Gill Sans"/>
              </a:defRPr>
            </a:lvl1pPr>
          </a:lstStyle>
          <a:p>
            <a:pPr lvl="0">
              <a:defRPr sz="1800">
                <a:solidFill>
                  <a:srgbClr val="000000"/>
                </a:solidFill>
              </a:defRPr>
            </a:pPr>
            <a:r>
              <a:rPr sz="3600">
                <a:solidFill>
                  <a:srgbClr val="FFFFFF"/>
                </a:solidFill>
              </a:rPr>
              <a:t>o</a:t>
            </a:r>
          </a:p>
        </p:txBody>
      </p:sp>
      <p:sp>
        <p:nvSpPr>
          <p:cNvPr id="371" name="Shape 371"/>
          <p:cNvSpPr/>
          <p:nvPr/>
        </p:nvSpPr>
        <p:spPr>
          <a:xfrm>
            <a:off x="18770600" y="4254499"/>
            <a:ext cx="1054100" cy="48514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72" name="Shape 372"/>
          <p:cNvSpPr/>
          <p:nvPr/>
        </p:nvSpPr>
        <p:spPr>
          <a:xfrm>
            <a:off x="19939000" y="131318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373" name="Shape 373"/>
          <p:cNvSpPr/>
          <p:nvPr/>
        </p:nvSpPr>
        <p:spPr>
          <a:xfrm>
            <a:off x="7086600" y="10350500"/>
            <a:ext cx="58420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&lt;--Holocene---&gt;</a:t>
            </a:r>
          </a:p>
        </p:txBody>
      </p:sp>
      <p:sp>
        <p:nvSpPr>
          <p:cNvPr id="374" name="Shape 374"/>
          <p:cNvSpPr/>
          <p:nvPr/>
        </p:nvSpPr>
        <p:spPr>
          <a:xfrm>
            <a:off x="13004800" y="1993900"/>
            <a:ext cx="79248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&lt;--Post-Holocene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371"/>
                                        </p:tgtEl>
                                        <p:attrNameLst>
                                          <p:attrName>style.visibility</p:attrName>
                                        </p:attrNameLst>
                                      </p:cBhvr>
                                      <p:to>
                                        <p:strVal val="hidden"/>
                                      </p:to>
                                    </p:set>
                                  </p:childTnLst>
                                </p:cTn>
                              </p:par>
                            </p:childTnLst>
                          </p:cTn>
                        </p:par>
                        <p:par>
                          <p:cTn id="7" fill="hold">
                            <p:stCondLst>
                              <p:cond delay="0"/>
                            </p:stCondLst>
                            <p:childTnLst>
                              <p:par>
                                <p:cTn id="8" nodeType="afterEffect" presetClass="exit" presetSubtype="12" presetID="2" grpId="2" fill="hold">
                                  <p:stCondLst>
                                    <p:cond delay="0"/>
                                  </p:stCondLst>
                                  <p:iterate type="el" backwards="0">
                                    <p:tmAbs val="0"/>
                                  </p:iterate>
                                  <p:childTnLst>
                                    <p:anim calcmode="lin" valueType="num">
                                      <p:cBhvr>
                                        <p:cTn id="9" dur="1000" fill="hold"/>
                                        <p:tgtEl>
                                          <p:spTgt spid="369"/>
                                        </p:tgtEl>
                                        <p:attrNameLst>
                                          <p:attrName>ppt_x</p:attrName>
                                        </p:attrNameLst>
                                      </p:cBhvr>
                                      <p:tavLst>
                                        <p:tav tm="0">
                                          <p:val>
                                            <p:strVal val="ppt_x"/>
                                          </p:val>
                                        </p:tav>
                                        <p:tav tm="100000">
                                          <p:val>
                                            <p:strVal val="0-ppt_w/2"/>
                                          </p:val>
                                        </p:tav>
                                      </p:tavLst>
                                    </p:anim>
                                    <p:anim calcmode="lin" valueType="num">
                                      <p:cBhvr>
                                        <p:cTn id="10" dur="1000" fill="hold"/>
                                        <p:tgtEl>
                                          <p:spTgt spid="369"/>
                                        </p:tgtEl>
                                        <p:attrNameLst>
                                          <p:attrName>ppt_y</p:attrName>
                                        </p:attrNameLst>
                                      </p:cBhvr>
                                      <p:tavLst>
                                        <p:tav tm="0">
                                          <p:val>
                                            <p:strVal val="ppt_y"/>
                                          </p:val>
                                        </p:tav>
                                        <p:tav tm="100000">
                                          <p:val>
                                            <p:strVal val="1+ppt_h/2"/>
                                          </p:val>
                                        </p:tav>
                                      </p:tavLst>
                                    </p:anim>
                                    <p:set>
                                      <p:cBhvr>
                                        <p:cTn id="11" fill="hold">
                                          <p:stCondLst>
                                            <p:cond delay="999"/>
                                          </p:stCondLst>
                                        </p:cTn>
                                        <p:tgtEl>
                                          <p:spTgt spid="369"/>
                                        </p:tgtEl>
                                        <p:attrNameLst>
                                          <p:attrName>style.visibility</p:attrName>
                                        </p:attrNameLst>
                                      </p:cBhvr>
                                      <p:to>
                                        <p:strVal val="hidden"/>
                                      </p:to>
                                    </p:set>
                                  </p:childTnLst>
                                </p:cTn>
                              </p:par>
                            </p:childTnLst>
                          </p:cTn>
                        </p:par>
                        <p:par>
                          <p:cTn id="12" fill="hold">
                            <p:stCondLst>
                              <p:cond delay="1000"/>
                            </p:stCondLst>
                            <p:childTnLst>
                              <p:par>
                                <p:cTn id="13" nodeType="afterEffect" presetClass="entr" presetSubtype="0" presetID="10" grpId="3" fill="hold">
                                  <p:stCondLst>
                                    <p:cond delay="0"/>
                                  </p:stCondLst>
                                  <p:iterate type="el" backwards="0">
                                    <p:tmAbs val="0"/>
                                  </p:iterate>
                                  <p:childTnLst>
                                    <p:set>
                                      <p:cBhvr>
                                        <p:cTn id="14" fill="hold"/>
                                        <p:tgtEl>
                                          <p:spTgt spid="355"/>
                                        </p:tgtEl>
                                        <p:attrNameLst>
                                          <p:attrName>style.visibility</p:attrName>
                                        </p:attrNameLst>
                                      </p:cBhvr>
                                      <p:to>
                                        <p:strVal val="visible"/>
                                      </p:to>
                                    </p:set>
                                    <p:animEffect filter="fade" transition="in">
                                      <p:cBhvr>
                                        <p:cTn id="15" dur="1000"/>
                                        <p:tgtEl>
                                          <p:spTgt spid="355"/>
                                        </p:tgtEl>
                                      </p:cBhvr>
                                    </p:animEffect>
                                  </p:childTnLst>
                                </p:cTn>
                              </p:par>
                            </p:childTnLst>
                          </p:cTn>
                        </p:par>
                        <p:par>
                          <p:cTn id="16" fill="hold">
                            <p:stCondLst>
                              <p:cond delay="2000"/>
                            </p:stCondLst>
                            <p:childTnLst>
                              <p:par>
                                <p:cTn id="17" nodeType="afterEffect" presetClass="entr" presetSubtype="0" presetID="9" grpId="4" fill="hold">
                                  <p:stCondLst>
                                    <p:cond delay="500"/>
                                  </p:stCondLst>
                                  <p:iterate type="el" backwards="0">
                                    <p:tmAbs val="0"/>
                                  </p:iterate>
                                  <p:childTnLst>
                                    <p:set>
                                      <p:cBhvr>
                                        <p:cTn id="18" fill="hold"/>
                                        <p:tgtEl>
                                          <p:spTgt spid="356"/>
                                        </p:tgtEl>
                                        <p:attrNameLst>
                                          <p:attrName>style.visibility</p:attrName>
                                        </p:attrNameLst>
                                      </p:cBhvr>
                                      <p:to>
                                        <p:strVal val="visible"/>
                                      </p:to>
                                    </p:set>
                                    <p:animEffect filter="dissolve" transition="in">
                                      <p:cBhvr>
                                        <p:cTn id="19" dur="750"/>
                                        <p:tgtEl>
                                          <p:spTgt spid="356"/>
                                        </p:tgtEl>
                                      </p:cBhvr>
                                    </p:animEffect>
                                  </p:childTnLst>
                                </p:cTn>
                              </p:par>
                            </p:childTnLst>
                          </p:cTn>
                        </p:par>
                        <p:par>
                          <p:cTn id="20" fill="hold">
                            <p:stCondLst>
                              <p:cond delay="3250"/>
                            </p:stCondLst>
                            <p:childTnLst>
                              <p:par>
                                <p:cTn id="21" nodeType="afterEffect" presetClass="entr" presetSubtype="0" presetID="9" grpId="5" fill="hold">
                                  <p:stCondLst>
                                    <p:cond delay="0"/>
                                  </p:stCondLst>
                                  <p:iterate type="el" backwards="0">
                                    <p:tmAbs val="0"/>
                                  </p:iterate>
                                  <p:childTnLst>
                                    <p:set>
                                      <p:cBhvr>
                                        <p:cTn id="22" fill="hold"/>
                                        <p:tgtEl>
                                          <p:spTgt spid="361"/>
                                        </p:tgtEl>
                                        <p:attrNameLst>
                                          <p:attrName>style.visibility</p:attrName>
                                        </p:attrNameLst>
                                      </p:cBhvr>
                                      <p:to>
                                        <p:strVal val="visible"/>
                                      </p:to>
                                    </p:set>
                                    <p:animEffect filter="dissolve" transition="in">
                                      <p:cBhvr>
                                        <p:cTn id="23" dur="250"/>
                                        <p:tgtEl>
                                          <p:spTgt spid="361"/>
                                        </p:tgtEl>
                                      </p:cBhvr>
                                    </p:animEffect>
                                  </p:childTnLst>
                                </p:cTn>
                              </p:par>
                            </p:childTnLst>
                          </p:cTn>
                        </p:par>
                        <p:par>
                          <p:cTn id="24" fill="hold">
                            <p:stCondLst>
                              <p:cond delay="3500"/>
                            </p:stCondLst>
                            <p:childTnLst>
                              <p:par>
                                <p:cTn id="25" nodeType="afterEffect" presetClass="entr" presetSubtype="0" presetID="9" grpId="6" fill="hold">
                                  <p:stCondLst>
                                    <p:cond delay="0"/>
                                  </p:stCondLst>
                                  <p:iterate type="el" backwards="0">
                                    <p:tmAbs val="0"/>
                                  </p:iterate>
                                  <p:childTnLst>
                                    <p:set>
                                      <p:cBhvr>
                                        <p:cTn id="26" fill="hold"/>
                                        <p:tgtEl>
                                          <p:spTgt spid="360"/>
                                        </p:tgtEl>
                                        <p:attrNameLst>
                                          <p:attrName>style.visibility</p:attrName>
                                        </p:attrNameLst>
                                      </p:cBhvr>
                                      <p:to>
                                        <p:strVal val="visible"/>
                                      </p:to>
                                    </p:set>
                                    <p:animEffect filter="dissolve" transition="in">
                                      <p:cBhvr>
                                        <p:cTn id="27" dur="250"/>
                                        <p:tgtEl>
                                          <p:spTgt spid="360"/>
                                        </p:tgtEl>
                                      </p:cBhvr>
                                    </p:animEffect>
                                  </p:childTnLst>
                                </p:cTn>
                              </p:par>
                            </p:childTnLst>
                          </p:cTn>
                        </p:par>
                        <p:par>
                          <p:cTn id="28" fill="hold">
                            <p:stCondLst>
                              <p:cond delay="3750"/>
                            </p:stCondLst>
                            <p:childTnLst>
                              <p:par>
                                <p:cTn id="29" nodeType="afterEffect" presetClass="entr" presetSubtype="0" presetID="9" grpId="7" fill="hold">
                                  <p:stCondLst>
                                    <p:cond delay="0"/>
                                  </p:stCondLst>
                                  <p:iterate type="el" backwards="0">
                                    <p:tmAbs val="0"/>
                                  </p:iterate>
                                  <p:childTnLst>
                                    <p:set>
                                      <p:cBhvr>
                                        <p:cTn id="30" fill="hold"/>
                                        <p:tgtEl>
                                          <p:spTgt spid="357"/>
                                        </p:tgtEl>
                                        <p:attrNameLst>
                                          <p:attrName>style.visibility</p:attrName>
                                        </p:attrNameLst>
                                      </p:cBhvr>
                                      <p:to>
                                        <p:strVal val="visible"/>
                                      </p:to>
                                    </p:set>
                                    <p:animEffect filter="dissolve" transition="in">
                                      <p:cBhvr>
                                        <p:cTn id="31" dur="250"/>
                                        <p:tgtEl>
                                          <p:spTgt spid="357"/>
                                        </p:tgtEl>
                                      </p:cBhvr>
                                    </p:animEffect>
                                  </p:childTnLst>
                                </p:cTn>
                              </p:par>
                            </p:childTnLst>
                          </p:cTn>
                        </p:par>
                        <p:par>
                          <p:cTn id="32" fill="hold">
                            <p:stCondLst>
                              <p:cond delay="4000"/>
                            </p:stCondLst>
                            <p:childTnLst>
                              <p:par>
                                <p:cTn id="33" nodeType="afterEffect" presetClass="entr" presetSubtype="0" presetID="9" grpId="8" fill="hold">
                                  <p:stCondLst>
                                    <p:cond delay="0"/>
                                  </p:stCondLst>
                                  <p:iterate type="el" backwards="0">
                                    <p:tmAbs val="0"/>
                                  </p:iterate>
                                  <p:childTnLst>
                                    <p:set>
                                      <p:cBhvr>
                                        <p:cTn id="34" fill="hold"/>
                                        <p:tgtEl>
                                          <p:spTgt spid="363"/>
                                        </p:tgtEl>
                                        <p:attrNameLst>
                                          <p:attrName>style.visibility</p:attrName>
                                        </p:attrNameLst>
                                      </p:cBhvr>
                                      <p:to>
                                        <p:strVal val="visible"/>
                                      </p:to>
                                    </p:set>
                                    <p:animEffect filter="dissolve" transition="in">
                                      <p:cBhvr>
                                        <p:cTn id="35" dur="250"/>
                                        <p:tgtEl>
                                          <p:spTgt spid="363"/>
                                        </p:tgtEl>
                                      </p:cBhvr>
                                    </p:animEffect>
                                  </p:childTnLst>
                                </p:cTn>
                              </p:par>
                            </p:childTnLst>
                          </p:cTn>
                        </p:par>
                        <p:par>
                          <p:cTn id="36" fill="hold">
                            <p:stCondLst>
                              <p:cond delay="4250"/>
                            </p:stCondLst>
                            <p:childTnLst>
                              <p:par>
                                <p:cTn id="37" nodeType="afterEffect" presetClass="entr" presetSubtype="0" presetID="9" grpId="9" fill="hold">
                                  <p:stCondLst>
                                    <p:cond delay="0"/>
                                  </p:stCondLst>
                                  <p:iterate type="el" backwards="0">
                                    <p:tmAbs val="0"/>
                                  </p:iterate>
                                  <p:childTnLst>
                                    <p:set>
                                      <p:cBhvr>
                                        <p:cTn id="38" fill="hold"/>
                                        <p:tgtEl>
                                          <p:spTgt spid="370"/>
                                        </p:tgtEl>
                                        <p:attrNameLst>
                                          <p:attrName>style.visibility</p:attrName>
                                        </p:attrNameLst>
                                      </p:cBhvr>
                                      <p:to>
                                        <p:strVal val="visible"/>
                                      </p:to>
                                    </p:set>
                                    <p:animEffect filter="dissolve" transition="in">
                                      <p:cBhvr>
                                        <p:cTn id="39" dur="1000"/>
                                        <p:tgtEl>
                                          <p:spTgt spid="370"/>
                                        </p:tgtEl>
                                      </p:cBhvr>
                                    </p:animEffect>
                                  </p:childTnLst>
                                </p:cTn>
                              </p:par>
                            </p:childTnLst>
                          </p:cTn>
                        </p:par>
                        <p:par>
                          <p:cTn id="40" fill="hold">
                            <p:stCondLst>
                              <p:cond delay="5250"/>
                            </p:stCondLst>
                            <p:childTnLst>
                              <p:par>
                                <p:cTn id="41" nodeType="afterEffect" presetClass="entr" presetSubtype="0" presetID="9" grpId="10" fill="hold">
                                  <p:stCondLst>
                                    <p:cond delay="0"/>
                                  </p:stCondLst>
                                  <p:iterate type="el" backwards="0">
                                    <p:tmAbs val="0"/>
                                  </p:iterate>
                                  <p:childTnLst>
                                    <p:set>
                                      <p:cBhvr>
                                        <p:cTn id="42" fill="hold"/>
                                        <p:tgtEl>
                                          <p:spTgt spid="358"/>
                                        </p:tgtEl>
                                        <p:attrNameLst>
                                          <p:attrName>style.visibility</p:attrName>
                                        </p:attrNameLst>
                                      </p:cBhvr>
                                      <p:to>
                                        <p:strVal val="visible"/>
                                      </p:to>
                                    </p:set>
                                    <p:animEffect filter="dissolve" transition="in">
                                      <p:cBhvr>
                                        <p:cTn id="43" dur="250"/>
                                        <p:tgtEl>
                                          <p:spTgt spid="358"/>
                                        </p:tgtEl>
                                      </p:cBhvr>
                                    </p:animEffect>
                                  </p:childTnLst>
                                </p:cTn>
                              </p:par>
                            </p:childTnLst>
                          </p:cTn>
                        </p:par>
                        <p:par>
                          <p:cTn id="44" fill="hold">
                            <p:stCondLst>
                              <p:cond delay="5500"/>
                            </p:stCondLst>
                            <p:childTnLst>
                              <p:par>
                                <p:cTn id="45" nodeType="afterEffect" presetClass="entr" presetSubtype="0" presetID="9" grpId="11" fill="hold">
                                  <p:stCondLst>
                                    <p:cond delay="0"/>
                                  </p:stCondLst>
                                  <p:iterate type="el" backwards="0">
                                    <p:tmAbs val="0"/>
                                  </p:iterate>
                                  <p:childTnLst>
                                    <p:set>
                                      <p:cBhvr>
                                        <p:cTn id="46" fill="hold"/>
                                        <p:tgtEl>
                                          <p:spTgt spid="364"/>
                                        </p:tgtEl>
                                        <p:attrNameLst>
                                          <p:attrName>style.visibility</p:attrName>
                                        </p:attrNameLst>
                                      </p:cBhvr>
                                      <p:to>
                                        <p:strVal val="visible"/>
                                      </p:to>
                                    </p:set>
                                    <p:animEffect filter="dissolve" transition="in">
                                      <p:cBhvr>
                                        <p:cTn id="47" dur="250"/>
                                        <p:tgtEl>
                                          <p:spTgt spid="364"/>
                                        </p:tgtEl>
                                      </p:cBhvr>
                                    </p:animEffect>
                                  </p:childTnLst>
                                </p:cTn>
                              </p:par>
                            </p:childTnLst>
                          </p:cTn>
                        </p:par>
                        <p:par>
                          <p:cTn id="48" fill="hold">
                            <p:stCondLst>
                              <p:cond delay="5750"/>
                            </p:stCondLst>
                            <p:childTnLst>
                              <p:par>
                                <p:cTn id="49" nodeType="afterEffect" presetClass="entr" presetSubtype="0" presetID="9" grpId="12" fill="hold">
                                  <p:stCondLst>
                                    <p:cond delay="0"/>
                                  </p:stCondLst>
                                  <p:iterate type="el" backwards="0">
                                    <p:tmAbs val="0"/>
                                  </p:iterate>
                                  <p:childTnLst>
                                    <p:set>
                                      <p:cBhvr>
                                        <p:cTn id="50" fill="hold"/>
                                        <p:tgtEl>
                                          <p:spTgt spid="359"/>
                                        </p:tgtEl>
                                        <p:attrNameLst>
                                          <p:attrName>style.visibility</p:attrName>
                                        </p:attrNameLst>
                                      </p:cBhvr>
                                      <p:to>
                                        <p:strVal val="visible"/>
                                      </p:to>
                                    </p:set>
                                    <p:animEffect filter="dissolve" transition="in">
                                      <p:cBhvr>
                                        <p:cTn id="51" dur="250"/>
                                        <p:tgtEl>
                                          <p:spTgt spid="359"/>
                                        </p:tgtEl>
                                      </p:cBhvr>
                                    </p:animEffect>
                                  </p:childTnLst>
                                </p:cTn>
                              </p:par>
                            </p:childTnLst>
                          </p:cTn>
                        </p:par>
                        <p:par>
                          <p:cTn id="52" fill="hold">
                            <p:stCondLst>
                              <p:cond delay="6000"/>
                            </p:stCondLst>
                            <p:childTnLst>
                              <p:par>
                                <p:cTn id="53" nodeType="afterEffect" presetClass="entr" presetSubtype="0" presetID="9" grpId="13" fill="hold">
                                  <p:stCondLst>
                                    <p:cond delay="0"/>
                                  </p:stCondLst>
                                  <p:iterate type="el" backwards="0">
                                    <p:tmAbs val="0"/>
                                  </p:iterate>
                                  <p:childTnLst>
                                    <p:set>
                                      <p:cBhvr>
                                        <p:cTn id="54" fill="hold"/>
                                        <p:tgtEl>
                                          <p:spTgt spid="365"/>
                                        </p:tgtEl>
                                        <p:attrNameLst>
                                          <p:attrName>style.visibility</p:attrName>
                                        </p:attrNameLst>
                                      </p:cBhvr>
                                      <p:to>
                                        <p:strVal val="visible"/>
                                      </p:to>
                                    </p:set>
                                    <p:animEffect filter="dissolve" transition="in">
                                      <p:cBhvr>
                                        <p:cTn id="55" dur="250"/>
                                        <p:tgtEl>
                                          <p:spTgt spid="365"/>
                                        </p:tgtEl>
                                      </p:cBhvr>
                                    </p:animEffect>
                                  </p:childTnLst>
                                </p:cTn>
                              </p:par>
                            </p:childTnLst>
                          </p:cTn>
                        </p:par>
                        <p:par>
                          <p:cTn id="56" fill="hold">
                            <p:stCondLst>
                              <p:cond delay="6250"/>
                            </p:stCondLst>
                            <p:childTnLst>
                              <p:par>
                                <p:cTn id="57" nodeType="afterEffect" presetClass="entr" presetSubtype="0" presetID="9" grpId="14" fill="hold">
                                  <p:stCondLst>
                                    <p:cond delay="0"/>
                                  </p:stCondLst>
                                  <p:iterate type="el" backwards="0">
                                    <p:tmAbs val="0"/>
                                  </p:iterate>
                                  <p:childTnLst>
                                    <p:set>
                                      <p:cBhvr>
                                        <p:cTn id="58" fill="hold"/>
                                        <p:tgtEl>
                                          <p:spTgt spid="362"/>
                                        </p:tgtEl>
                                        <p:attrNameLst>
                                          <p:attrName>style.visibility</p:attrName>
                                        </p:attrNameLst>
                                      </p:cBhvr>
                                      <p:to>
                                        <p:strVal val="visible"/>
                                      </p:to>
                                    </p:set>
                                    <p:animEffect filter="dissolve" transition="in">
                                      <p:cBhvr>
                                        <p:cTn id="59" dur="250"/>
                                        <p:tgtEl>
                                          <p:spTgt spid="362"/>
                                        </p:tgtEl>
                                      </p:cBhvr>
                                    </p:animEffect>
                                  </p:childTnLst>
                                </p:cTn>
                              </p:par>
                            </p:childTnLst>
                          </p:cTn>
                        </p:par>
                        <p:par>
                          <p:cTn id="60" fill="hold">
                            <p:stCondLst>
                              <p:cond delay="6500"/>
                            </p:stCondLst>
                            <p:childTnLst>
                              <p:par>
                                <p:cTn id="61" nodeType="afterEffect" presetClass="entr" presetSubtype="0" presetID="9" grpId="15" fill="hold">
                                  <p:stCondLst>
                                    <p:cond delay="0"/>
                                  </p:stCondLst>
                                  <p:iterate type="el" backwards="0">
                                    <p:tmAbs val="0"/>
                                  </p:iterate>
                                  <p:childTnLst>
                                    <p:set>
                                      <p:cBhvr>
                                        <p:cTn id="62" fill="hold"/>
                                        <p:tgtEl>
                                          <p:spTgt spid="366"/>
                                        </p:tgtEl>
                                        <p:attrNameLst>
                                          <p:attrName>style.visibility</p:attrName>
                                        </p:attrNameLst>
                                      </p:cBhvr>
                                      <p:to>
                                        <p:strVal val="visible"/>
                                      </p:to>
                                    </p:set>
                                    <p:animEffect filter="dissolve" transition="in">
                                      <p:cBhvr>
                                        <p:cTn id="63" dur="250"/>
                                        <p:tgtEl>
                                          <p:spTgt spid="366"/>
                                        </p:tgtEl>
                                      </p:cBhvr>
                                    </p:animEffect>
                                  </p:childTnLst>
                                </p:cTn>
                              </p:par>
                            </p:childTnLst>
                          </p:cTn>
                        </p:par>
                        <p:par>
                          <p:cTn id="64" fill="hold">
                            <p:stCondLst>
                              <p:cond delay="6750"/>
                            </p:stCondLst>
                            <p:childTnLst>
                              <p:par>
                                <p:cTn id="65" nodeType="afterEffect" presetClass="entr" presetSubtype="0" presetID="9" grpId="16" fill="hold">
                                  <p:stCondLst>
                                    <p:cond delay="0"/>
                                  </p:stCondLst>
                                  <p:iterate type="el" backwards="0">
                                    <p:tmAbs val="0"/>
                                  </p:iterate>
                                  <p:childTnLst>
                                    <p:set>
                                      <p:cBhvr>
                                        <p:cTn id="66" fill="hold"/>
                                        <p:tgtEl>
                                          <p:spTgt spid="367"/>
                                        </p:tgtEl>
                                        <p:attrNameLst>
                                          <p:attrName>style.visibility</p:attrName>
                                        </p:attrNameLst>
                                      </p:cBhvr>
                                      <p:to>
                                        <p:strVal val="visible"/>
                                      </p:to>
                                    </p:set>
                                    <p:animEffect filter="dissolve" transition="in">
                                      <p:cBhvr>
                                        <p:cTn id="67" dur="1000"/>
                                        <p:tgtEl>
                                          <p:spTgt spid="367"/>
                                        </p:tgtEl>
                                      </p:cBhvr>
                                    </p:animEffect>
                                  </p:childTnLst>
                                </p:cTn>
                              </p:par>
                            </p:childTnLst>
                          </p:cTn>
                        </p:par>
                        <p:par>
                          <p:cTn id="68" fill="hold">
                            <p:stCondLst>
                              <p:cond delay="7750"/>
                            </p:stCondLst>
                            <p:childTnLst>
                              <p:par>
                                <p:cTn id="69" nodeType="afterEffect" presetClass="entr" presetSubtype="0" presetID="9" grpId="17" fill="hold">
                                  <p:stCondLst>
                                    <p:cond delay="0"/>
                                  </p:stCondLst>
                                  <p:iterate type="el" backwards="0">
                                    <p:tmAbs val="0"/>
                                  </p:iterate>
                                  <p:childTnLst>
                                    <p:set>
                                      <p:cBhvr>
                                        <p:cTn id="70" fill="hold"/>
                                        <p:tgtEl>
                                          <p:spTgt spid="368"/>
                                        </p:tgtEl>
                                        <p:attrNameLst>
                                          <p:attrName>style.visibility</p:attrName>
                                        </p:attrNameLst>
                                      </p:cBhvr>
                                      <p:to>
                                        <p:strVal val="visible"/>
                                      </p:to>
                                    </p:set>
                                    <p:animEffect filter="dissolve" transition="in">
                                      <p:cBhvr>
                                        <p:cTn id="71" dur="1000"/>
                                        <p:tgtEl>
                                          <p:spTgt spid="368"/>
                                        </p:tgtEl>
                                      </p:cBhvr>
                                    </p:animEffect>
                                  </p:childTnLst>
                                </p:cTn>
                              </p:par>
                            </p:childTnLst>
                          </p:cTn>
                        </p:par>
                      </p:childTnLst>
                    </p:cTn>
                  </p:par>
                  <p:par>
                    <p:cTn id="72" fill="hold">
                      <p:stCondLst>
                        <p:cond delay="indefinite"/>
                      </p:stCondLst>
                      <p:childTnLst>
                        <p:par>
                          <p:cTn id="73" fill="hold">
                            <p:stCondLst>
                              <p:cond delay="0"/>
                            </p:stCondLst>
                            <p:childTnLst>
                              <p:par>
                                <p:cTn id="74" nodeType="clickEffect" presetClass="entr" presetSubtype="0" presetID="9" grpId="18" fill="hold">
                                  <p:stCondLst>
                                    <p:cond delay="0"/>
                                  </p:stCondLst>
                                  <p:iterate type="el" backwards="0">
                                    <p:tmAbs val="0"/>
                                  </p:iterate>
                                  <p:childTnLst>
                                    <p:set>
                                      <p:cBhvr>
                                        <p:cTn id="75" fill="hold"/>
                                        <p:tgtEl>
                                          <p:spTgt spid="373"/>
                                        </p:tgtEl>
                                        <p:attrNameLst>
                                          <p:attrName>style.visibility</p:attrName>
                                        </p:attrNameLst>
                                      </p:cBhvr>
                                      <p:to>
                                        <p:strVal val="visible"/>
                                      </p:to>
                                    </p:set>
                                    <p:animEffect filter="dissolve" transition="in">
                                      <p:cBhvr>
                                        <p:cTn id="76" dur="1000"/>
                                        <p:tgtEl>
                                          <p:spTgt spid="373"/>
                                        </p:tgtEl>
                                      </p:cBhvr>
                                    </p:animEffect>
                                  </p:childTnLst>
                                </p:cTn>
                              </p:par>
                            </p:childTnLst>
                          </p:cTn>
                        </p:par>
                        <p:par>
                          <p:cTn id="77" fill="hold">
                            <p:stCondLst>
                              <p:cond delay="1000"/>
                            </p:stCondLst>
                            <p:childTnLst>
                              <p:par>
                                <p:cTn id="78" nodeType="afterEffect" presetClass="entr" presetSubtype="0" presetID="9" grpId="19" fill="hold">
                                  <p:stCondLst>
                                    <p:cond delay="0"/>
                                  </p:stCondLst>
                                  <p:iterate type="el" backwards="0">
                                    <p:tmAbs val="0"/>
                                  </p:iterate>
                                  <p:childTnLst>
                                    <p:set>
                                      <p:cBhvr>
                                        <p:cTn id="79" fill="hold"/>
                                        <p:tgtEl>
                                          <p:spTgt spid="374"/>
                                        </p:tgtEl>
                                        <p:attrNameLst>
                                          <p:attrName>style.visibility</p:attrName>
                                        </p:attrNameLst>
                                      </p:cBhvr>
                                      <p:to>
                                        <p:strVal val="visible"/>
                                      </p:to>
                                    </p:set>
                                    <p:animEffect filter="dissolve" transition="in">
                                      <p:cBhvr>
                                        <p:cTn id="80"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13"/>
      <p:bldP build="whole" bldLvl="1" animBg="1" rev="0" advAuto="0" spid="374" grpId="19"/>
      <p:bldP build="whole" bldLvl="1" animBg="1" rev="0" advAuto="0" spid="371" grpId="1"/>
      <p:bldP build="whole" bldLvl="1" animBg="1" rev="0" advAuto="0" spid="361" grpId="5"/>
      <p:bldP build="whole" bldLvl="1" animBg="1" rev="0" advAuto="0" spid="369" grpId="2"/>
      <p:bldP build="whole" bldLvl="1" animBg="1" rev="0" advAuto="0" spid="358" grpId="10"/>
      <p:bldP build="whole" bldLvl="1" animBg="1" rev="0" advAuto="0" spid="362" grpId="14"/>
      <p:bldP build="whole" bldLvl="1" animBg="1" rev="0" advAuto="0" spid="368" grpId="17"/>
      <p:bldP build="whole" bldLvl="1" animBg="1" rev="0" advAuto="0" spid="360" grpId="6"/>
      <p:bldP build="whole" bldLvl="1" animBg="1" rev="0" advAuto="0" spid="367" grpId="16"/>
      <p:bldP build="whole" bldLvl="1" animBg="1" rev="0" advAuto="0" spid="373" grpId="18"/>
      <p:bldP build="whole" bldLvl="1" animBg="1" rev="0" advAuto="0" spid="364" grpId="11"/>
      <p:bldP build="whole" bldLvl="1" animBg="1" rev="0" advAuto="0" spid="363" grpId="8"/>
      <p:bldP build="whole" bldLvl="1" animBg="1" rev="0" advAuto="0" spid="359" grpId="12"/>
      <p:bldP build="whole" bldLvl="1" animBg="1" rev="0" advAuto="0" spid="356" grpId="4"/>
      <p:bldP build="whole" bldLvl="1" animBg="1" rev="0" advAuto="0" spid="370" grpId="9"/>
      <p:bldP build="whole" bldLvl="1" animBg="1" rev="0" advAuto="0" spid="366" grpId="15"/>
      <p:bldP build="whole" bldLvl="1" animBg="1" rev="0" advAuto="0" spid="357" grpId="7"/>
      <p:bldP build="whole" bldLvl="1" animBg="1" rev="0" advAuto="0" spid="355" grpId="3"/>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76" name="Shape 376"/>
          <p:cNvSpPr/>
          <p:nvPr/>
        </p:nvSpPr>
        <p:spPr>
          <a:xfrm>
            <a:off x="12395200" y="2540000"/>
            <a:ext cx="10083800" cy="16891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b="1" sz="4400">
                <a:solidFill>
                  <a:srgbClr val="1A5475"/>
                </a:solidFill>
                <a:uFill>
                  <a:solidFill>
                    <a:srgbClr val="1A5475"/>
                  </a:solidFill>
                </a:uFill>
                <a:latin typeface="Trebuchet MS"/>
                <a:ea typeface="Trebuchet MS"/>
                <a:cs typeface="Trebuchet MS"/>
                <a:sym typeface="Trebuchet MS"/>
              </a:rPr>
              <a:t>Note</a:t>
            </a:r>
            <a:r>
              <a:rPr sz="4400">
                <a:solidFill>
                  <a:srgbClr val="1A5475"/>
                </a:solidFill>
                <a:uFill>
                  <a:solidFill>
                    <a:srgbClr val="1A5475"/>
                  </a:solidFill>
                </a:uFill>
                <a:latin typeface="Trebuchet MS"/>
                <a:ea typeface="Trebuchet MS"/>
                <a:cs typeface="Trebuchet MS"/>
                <a:sym typeface="Trebuchet MS"/>
              </a:rPr>
              <a:t>: No accelerated contribution from Greenland and Antarctic ice sheets considered</a:t>
            </a:r>
          </a:p>
        </p:txBody>
      </p:sp>
      <p:pic>
        <p:nvPicPr>
          <p:cNvPr id="377" name="gsl_2100.png"/>
          <p:cNvPicPr/>
          <p:nvPr/>
        </p:nvPicPr>
        <p:blipFill>
          <a:blip r:embed="rId2">
            <a:extLst/>
          </a:blip>
          <a:stretch>
            <a:fillRect/>
          </a:stretch>
        </p:blipFill>
        <p:spPr>
          <a:xfrm>
            <a:off x="40640" y="2371762"/>
            <a:ext cx="11950701" cy="9248348"/>
          </a:xfrm>
          <a:prstGeom prst="rect">
            <a:avLst/>
          </a:prstGeom>
          <a:ln>
            <a:round/>
          </a:ln>
        </p:spPr>
      </p:pic>
      <p:sp>
        <p:nvSpPr>
          <p:cNvPr id="378" name="Shape 378"/>
          <p:cNvSpPr/>
          <p:nvPr/>
        </p:nvSpPr>
        <p:spPr>
          <a:xfrm>
            <a:off x="9575809" y="108331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lvl="0">
              <a:defRPr sz="1800">
                <a:solidFill>
                  <a:srgbClr val="000000"/>
                </a:solidFill>
              </a:defRPr>
            </a:pPr>
            <a:r>
              <a:rPr sz="3600">
                <a:solidFill>
                  <a:srgbClr val="1E5E7B"/>
                </a:solidFill>
              </a:rPr>
              <a:t>IPCC, 2013</a:t>
            </a:r>
          </a:p>
        </p:txBody>
      </p:sp>
      <p:pic>
        <p:nvPicPr>
          <p:cNvPr id="379" name="ipcc_proj Corrected.tiff"/>
          <p:cNvPicPr/>
          <p:nvPr/>
        </p:nvPicPr>
        <p:blipFill>
          <a:blip r:embed="rId3">
            <a:extLst/>
          </a:blip>
          <a:stretch>
            <a:fillRect/>
          </a:stretch>
        </p:blipFill>
        <p:spPr>
          <a:xfrm>
            <a:off x="12132732" y="2356048"/>
            <a:ext cx="12310535" cy="9232901"/>
          </a:xfrm>
          <a:prstGeom prst="rect">
            <a:avLst/>
          </a:prstGeom>
          <a:ln w="12700">
            <a:solidFill/>
            <a:miter lim="400000"/>
          </a:ln>
        </p:spPr>
      </p:pic>
      <p:sp>
        <p:nvSpPr>
          <p:cNvPr id="380" name="Shape 380"/>
          <p:cNvSpPr/>
          <p:nvPr/>
        </p:nvSpPr>
        <p:spPr>
          <a:xfrm>
            <a:off x="18021300" y="10972800"/>
            <a:ext cx="7048500"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800100">
              <a:defRPr i="1" sz="3200">
                <a:latin typeface="+mj-lt"/>
                <a:ea typeface="+mj-ea"/>
                <a:cs typeface="+mj-cs"/>
                <a:sym typeface="Gill Sans"/>
              </a:defRPr>
            </a:lvl1pPr>
          </a:lstStyle>
          <a:p>
            <a:pPr lvl="0">
              <a:defRPr i="0" sz="1800"/>
            </a:pPr>
            <a:r>
              <a:rPr i="1" sz="3200"/>
              <a:t>Modified from Church et al. (2010)</a:t>
            </a:r>
          </a:p>
        </p:txBody>
      </p:sp>
      <p:grpSp>
        <p:nvGrpSpPr>
          <p:cNvPr id="383" name="Group 383"/>
          <p:cNvGrpSpPr/>
          <p:nvPr/>
        </p:nvGrpSpPr>
        <p:grpSpPr>
          <a:xfrm>
            <a:off x="88900" y="63500"/>
            <a:ext cx="24193500" cy="1778000"/>
            <a:chOff x="-50800" y="-50800"/>
            <a:chExt cx="24193500" cy="1778000"/>
          </a:xfrm>
        </p:grpSpPr>
        <p:pic>
          <p:nvPicPr>
            <p:cNvPr id="381"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82"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
        <p:nvSpPr>
          <p:cNvPr id="384" name="Shape 384"/>
          <p:cNvSpPr/>
          <p:nvPr/>
        </p:nvSpPr>
        <p:spPr>
          <a:xfrm>
            <a:off x="20827999" y="2222500"/>
            <a:ext cx="3327401" cy="84201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85" name="Shape 385"/>
          <p:cNvSpPr/>
          <p:nvPr/>
        </p:nvSpPr>
        <p:spPr>
          <a:xfrm>
            <a:off x="444500" y="11747499"/>
            <a:ext cx="12323235"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Decision making under uncertainties (DMUU)</a:t>
            </a:r>
          </a:p>
        </p:txBody>
      </p:sp>
      <p:sp>
        <p:nvSpPr>
          <p:cNvPr id="386" name="Shape 386"/>
          <p:cNvSpPr/>
          <p:nvPr/>
        </p:nvSpPr>
        <p:spPr>
          <a:xfrm>
            <a:off x="8953500" y="12712501"/>
            <a:ext cx="13082755"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Decision making under foreseeability (DMUF)</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77"/>
                                        </p:tgtEl>
                                        <p:attrNameLst>
                                          <p:attrName>style.visibility</p:attrName>
                                        </p:attrNameLst>
                                      </p:cBhvr>
                                      <p:to>
                                        <p:strVal val="visible"/>
                                      </p:to>
                                    </p:set>
                                    <p:animEffect filter="fade" transition="in">
                                      <p:cBhvr>
                                        <p:cTn id="7" dur="1000"/>
                                        <p:tgtEl>
                                          <p:spTgt spid="377"/>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378"/>
                                        </p:tgtEl>
                                        <p:attrNameLst>
                                          <p:attrName>style.visibility</p:attrName>
                                        </p:attrNameLst>
                                      </p:cBhvr>
                                      <p:to>
                                        <p:strVal val="visible"/>
                                      </p:to>
                                    </p:set>
                                    <p:animEffect filter="dissolve" transition="in">
                                      <p:cBhvr>
                                        <p:cTn id="11" dur="1000"/>
                                        <p:tgtEl>
                                          <p:spTgt spid="378"/>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376"/>
                                        </p:tgtEl>
                                        <p:attrNameLst>
                                          <p:attrName>style.visibility</p:attrName>
                                        </p:attrNameLst>
                                      </p:cBhvr>
                                      <p:to>
                                        <p:strVal val="visible"/>
                                      </p:to>
                                    </p:set>
                                    <p:animEffect filter="dissolve" transition="in">
                                      <p:cBhvr>
                                        <p:cTn id="16" dur="1000"/>
                                        <p:tgtEl>
                                          <p:spTgt spid="376"/>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0" grpId="4" fill="hold">
                                  <p:stCondLst>
                                    <p:cond delay="0"/>
                                  </p:stCondLst>
                                  <p:iterate type="el" backwards="0">
                                    <p:tmAbs val="0"/>
                                  </p:iterate>
                                  <p:childTnLst>
                                    <p:set>
                                      <p:cBhvr>
                                        <p:cTn id="20" fill="hold"/>
                                        <p:tgtEl>
                                          <p:spTgt spid="379"/>
                                        </p:tgtEl>
                                        <p:attrNameLst>
                                          <p:attrName>style.visibility</p:attrName>
                                        </p:attrNameLst>
                                      </p:cBhvr>
                                      <p:to>
                                        <p:strVal val="visible"/>
                                      </p:to>
                                    </p:set>
                                    <p:animEffect filter="fade" transition="in">
                                      <p:cBhvr>
                                        <p:cTn id="21" dur="1000"/>
                                        <p:tgtEl>
                                          <p:spTgt spid="379"/>
                                        </p:tgtEl>
                                      </p:cBhvr>
                                    </p:animEffect>
                                  </p:childTnLst>
                                </p:cTn>
                              </p:par>
                            </p:childTnLst>
                          </p:cTn>
                        </p:par>
                        <p:par>
                          <p:cTn id="22" fill="hold">
                            <p:stCondLst>
                              <p:cond delay="1000"/>
                            </p:stCondLst>
                            <p:childTnLst>
                              <p:par>
                                <p:cTn id="23" nodeType="afterEffect" presetClass="entr" presetSubtype="0" presetID="9" grpId="5" fill="hold">
                                  <p:stCondLst>
                                    <p:cond delay="0"/>
                                  </p:stCondLst>
                                  <p:iterate type="el" backwards="0">
                                    <p:tmAbs val="0"/>
                                  </p:iterate>
                                  <p:childTnLst>
                                    <p:set>
                                      <p:cBhvr>
                                        <p:cTn id="24" fill="hold"/>
                                        <p:tgtEl>
                                          <p:spTgt spid="380"/>
                                        </p:tgtEl>
                                        <p:attrNameLst>
                                          <p:attrName>style.visibility</p:attrName>
                                        </p:attrNameLst>
                                      </p:cBhvr>
                                      <p:to>
                                        <p:strVal val="visible"/>
                                      </p:to>
                                    </p:set>
                                    <p:animEffect filter="dissolve" transition="in">
                                      <p:cBhvr>
                                        <p:cTn id="25" dur="1000"/>
                                        <p:tgtEl>
                                          <p:spTgt spid="380"/>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384"/>
                                        </p:tgtEl>
                                        <p:attrNameLst>
                                          <p:attrName>style.visibility</p:attrName>
                                        </p:attrNameLst>
                                      </p:cBhvr>
                                      <p:to>
                                        <p:strVal val="visible"/>
                                      </p:to>
                                    </p:set>
                                    <p:animEffect filter="dissolve" transition="in">
                                      <p:cBhvr>
                                        <p:cTn id="30" dur="1000"/>
                                        <p:tgtEl>
                                          <p:spTgt spid="384"/>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385"/>
                                        </p:tgtEl>
                                        <p:attrNameLst>
                                          <p:attrName>style.visibility</p:attrName>
                                        </p:attrNameLst>
                                      </p:cBhvr>
                                      <p:to>
                                        <p:strVal val="visible"/>
                                      </p:to>
                                    </p:set>
                                    <p:animEffect filter="dissolve" transition="in">
                                      <p:cBhvr>
                                        <p:cTn id="35" dur="1000"/>
                                        <p:tgtEl>
                                          <p:spTgt spid="385"/>
                                        </p:tgtEl>
                                      </p:cBhvr>
                                    </p:animEffect>
                                  </p:childTnLst>
                                </p:cTn>
                              </p:par>
                            </p:childTnLst>
                          </p:cTn>
                        </p:par>
                        <p:par>
                          <p:cTn id="36" fill="hold">
                            <p:stCondLst>
                              <p:cond delay="1000"/>
                            </p:stCondLst>
                            <p:childTnLst>
                              <p:par>
                                <p:cTn id="37" nodeType="afterEffect" presetClass="entr" presetSubtype="0" presetID="9" grpId="8" fill="hold">
                                  <p:stCondLst>
                                    <p:cond delay="0"/>
                                  </p:stCondLst>
                                  <p:iterate type="el" backwards="0">
                                    <p:tmAbs val="0"/>
                                  </p:iterate>
                                  <p:childTnLst>
                                    <p:set>
                                      <p:cBhvr>
                                        <p:cTn id="38" fill="hold"/>
                                        <p:tgtEl>
                                          <p:spTgt spid="386"/>
                                        </p:tgtEl>
                                        <p:attrNameLst>
                                          <p:attrName>style.visibility</p:attrName>
                                        </p:attrNameLst>
                                      </p:cBhvr>
                                      <p:to>
                                        <p:strVal val="visible"/>
                                      </p:to>
                                    </p:set>
                                    <p:animEffect filter="dissolve" transition="in">
                                      <p:cBhvr>
                                        <p:cTn id="39"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6"/>
      <p:bldP build="whole" bldLvl="1" animBg="1" rev="0" advAuto="0" spid="379" grpId="4"/>
      <p:bldP build="whole" bldLvl="1" animBg="1" rev="0" advAuto="0" spid="380" grpId="5"/>
      <p:bldP build="whole" bldLvl="1" animBg="1" rev="0" advAuto="0" spid="376" grpId="3"/>
      <p:bldP build="whole" bldLvl="1" animBg="1" rev="0" advAuto="0" spid="378" grpId="2"/>
      <p:bldP build="whole" bldLvl="1" animBg="1" rev="0" advAuto="0" spid="377" grpId="1"/>
      <p:bldP build="whole" bldLvl="1" animBg="1" rev="0" advAuto="0" spid="385" grpId="7"/>
      <p:bldP build="whole" bldLvl="1" animBg="1" rev="0" advAuto="0" spid="386" grpId="8"/>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88" name="grace_ice.png"/>
          <p:cNvPicPr/>
          <p:nvPr/>
        </p:nvPicPr>
        <p:blipFill>
          <a:blip r:embed="rId2">
            <a:extLst/>
          </a:blip>
          <a:stretch>
            <a:fillRect/>
          </a:stretch>
        </p:blipFill>
        <p:spPr>
          <a:xfrm>
            <a:off x="3530600" y="2425700"/>
            <a:ext cx="15136339" cy="10646230"/>
          </a:xfrm>
          <a:prstGeom prst="rect">
            <a:avLst/>
          </a:prstGeom>
          <a:ln w="12700">
            <a:miter lim="400000"/>
          </a:ln>
        </p:spPr>
      </p:pic>
      <p:pic>
        <p:nvPicPr>
          <p:cNvPr id="389" name="droppedImage.pdf"/>
          <p:cNvPicPr/>
          <p:nvPr/>
        </p:nvPicPr>
        <p:blipFill>
          <a:blip r:embed="rId3">
            <a:extLst/>
          </a:blip>
          <a:stretch>
            <a:fillRect/>
          </a:stretch>
        </p:blipFill>
        <p:spPr>
          <a:xfrm>
            <a:off x="3441700" y="2181792"/>
            <a:ext cx="15316200" cy="11651115"/>
          </a:xfrm>
          <a:prstGeom prst="rect">
            <a:avLst/>
          </a:prstGeom>
          <a:ln w="12700">
            <a:miter lim="400000"/>
          </a:ln>
        </p:spPr>
      </p:pic>
      <p:pic>
        <p:nvPicPr>
          <p:cNvPr id="390" name="droppedImage.pdf"/>
          <p:cNvPicPr/>
          <p:nvPr/>
        </p:nvPicPr>
        <p:blipFill>
          <a:blip r:embed="rId3">
            <a:extLst/>
          </a:blip>
          <a:stretch>
            <a:fillRect/>
          </a:stretch>
        </p:blipFill>
        <p:spPr>
          <a:xfrm>
            <a:off x="20650200" y="2133600"/>
            <a:ext cx="3644900" cy="2772695"/>
          </a:xfrm>
          <a:prstGeom prst="rect">
            <a:avLst/>
          </a:prstGeom>
          <a:ln w="12700">
            <a:miter lim="400000"/>
          </a:ln>
        </p:spPr>
      </p:pic>
      <p:sp>
        <p:nvSpPr>
          <p:cNvPr id="391" name="Shape 391"/>
          <p:cNvSpPr/>
          <p:nvPr/>
        </p:nvSpPr>
        <p:spPr>
          <a:xfrm>
            <a:off x="165100" y="2425700"/>
            <a:ext cx="18148300" cy="388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6400">
                <a:solidFill>
                  <a:srgbClr val="204D7A"/>
                </a:solidFill>
                <a:latin typeface="Trebuchet MS"/>
                <a:ea typeface="Trebuchet MS"/>
                <a:cs typeface="Trebuchet MS"/>
                <a:sym typeface="Trebuchet MS"/>
              </a:rPr>
              <a:t>Example: Greenland and Antarctic Ice Sheets</a:t>
            </a:r>
            <a:endParaRPr sz="64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Accepted knowledge in 2000:</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Greenland: no significant contribution to sea level rise</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Antarctica: minor contribution</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Main contribution: steric changes</a:t>
            </a:r>
          </a:p>
        </p:txBody>
      </p:sp>
      <p:pic>
        <p:nvPicPr>
          <p:cNvPr id="392" name="grace_principle.jpg"/>
          <p:cNvPicPr/>
          <p:nvPr/>
        </p:nvPicPr>
        <p:blipFill>
          <a:blip r:embed="rId4">
            <a:extLst/>
          </a:blip>
          <a:stretch>
            <a:fillRect/>
          </a:stretch>
        </p:blipFill>
        <p:spPr>
          <a:xfrm>
            <a:off x="19176696" y="5146476"/>
            <a:ext cx="5183045" cy="8572501"/>
          </a:xfrm>
          <a:prstGeom prst="rect">
            <a:avLst/>
          </a:prstGeom>
          <a:ln w="12700">
            <a:miter lim="400000"/>
          </a:ln>
        </p:spPr>
      </p:pic>
      <p:sp>
        <p:nvSpPr>
          <p:cNvPr id="393" name="Shape 393"/>
          <p:cNvSpPr/>
          <p:nvPr/>
        </p:nvSpPr>
        <p:spPr>
          <a:xfrm>
            <a:off x="215900" y="2425700"/>
            <a:ext cx="14287500" cy="8128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FFF5FF"/>
                </a:solidFill>
                <a:latin typeface="Trebuchet MS"/>
                <a:ea typeface="Trebuchet MS"/>
                <a:cs typeface="Trebuchet MS"/>
                <a:sym typeface="Trebuchet MS"/>
              </a:defRPr>
            </a:lvl1pPr>
          </a:lstStyle>
          <a:p>
            <a:pPr lvl="0">
              <a:defRPr sz="1800">
                <a:solidFill>
                  <a:srgbClr val="000000"/>
                </a:solidFill>
              </a:defRPr>
            </a:pPr>
            <a:r>
              <a:rPr sz="4800">
                <a:solidFill>
                  <a:srgbClr val="FFF5FF"/>
                </a:solidFill>
              </a:rPr>
              <a:t>Gravity Recovery and Climate Experiment (GRACE) </a:t>
            </a:r>
          </a:p>
        </p:txBody>
      </p:sp>
      <p:grpSp>
        <p:nvGrpSpPr>
          <p:cNvPr id="396" name="Group 396"/>
          <p:cNvGrpSpPr/>
          <p:nvPr/>
        </p:nvGrpSpPr>
        <p:grpSpPr>
          <a:xfrm>
            <a:off x="88900" y="63500"/>
            <a:ext cx="24193500" cy="1778000"/>
            <a:chOff x="-50800" y="-50800"/>
            <a:chExt cx="24193500" cy="1778000"/>
          </a:xfrm>
        </p:grpSpPr>
        <p:pic>
          <p:nvPicPr>
            <p:cNvPr id="394"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95"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391"/>
                                        </p:tgtEl>
                                        <p:attrNameLst>
                                          <p:attrName>style.visibility</p:attrName>
                                        </p:attrNameLst>
                                      </p:cBhvr>
                                      <p:to>
                                        <p:strVal val="visible"/>
                                      </p:to>
                                    </p:set>
                                    <p:animEffect filter="dissolve" transition="in">
                                      <p:cBhvr>
                                        <p:cTn id="7" dur="1000"/>
                                        <p:tgtEl>
                                          <p:spTgt spid="39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0" presetID="1" grpId="2" fill="hold">
                                  <p:stCondLst>
                                    <p:cond delay="0"/>
                                  </p:stCondLst>
                                  <p:iterate type="el" backwards="0">
                                    <p:tmAbs val="0"/>
                                  </p:iterate>
                                  <p:childTnLst>
                                    <p:set>
                                      <p:cBhvr>
                                        <p:cTn id="11" fill="hold">
                                          <p:stCondLst>
                                            <p:cond delay="0"/>
                                          </p:stCondLst>
                                        </p:cTn>
                                        <p:tgtEl>
                                          <p:spTgt spid="391"/>
                                        </p:tgtEl>
                                        <p:attrNameLst>
                                          <p:attrName>style.visibility</p:attrName>
                                        </p:attrNameLst>
                                      </p:cBhvr>
                                      <p:to>
                                        <p:strVal val="hidden"/>
                                      </p:to>
                                    </p:set>
                                  </p:childTnLst>
                                </p:cTn>
                              </p:par>
                            </p:childTnLst>
                          </p:cTn>
                        </p:par>
                        <p:par>
                          <p:cTn id="12" fill="hold">
                            <p:stCondLst>
                              <p:cond delay="0"/>
                            </p:stCondLst>
                            <p:childTnLst>
                              <p:par>
                                <p:cTn id="13" nodeType="afterEffect" presetClass="entr" presetSubtype="0" presetID="9" grpId="3" fill="hold">
                                  <p:stCondLst>
                                    <p:cond delay="0"/>
                                  </p:stCondLst>
                                  <p:iterate type="el" backwards="0">
                                    <p:tmAbs val="0"/>
                                  </p:iterate>
                                  <p:childTnLst>
                                    <p:set>
                                      <p:cBhvr>
                                        <p:cTn id="14" fill="hold"/>
                                        <p:tgtEl>
                                          <p:spTgt spid="393"/>
                                        </p:tgtEl>
                                        <p:attrNameLst>
                                          <p:attrName>style.visibility</p:attrName>
                                        </p:attrNameLst>
                                      </p:cBhvr>
                                      <p:to>
                                        <p:strVal val="visible"/>
                                      </p:to>
                                    </p:set>
                                    <p:animEffect filter="dissolve" transition="in">
                                      <p:cBhvr>
                                        <p:cTn id="15" dur="1000"/>
                                        <p:tgtEl>
                                          <p:spTgt spid="393"/>
                                        </p:tgtEl>
                                      </p:cBhvr>
                                    </p:animEffect>
                                  </p:childTnLst>
                                </p:cTn>
                              </p:par>
                            </p:childTnLst>
                          </p:cTn>
                        </p:par>
                        <p:par>
                          <p:cTn id="16" fill="hold">
                            <p:stCondLst>
                              <p:cond delay="1000"/>
                            </p:stCondLst>
                            <p:childTnLst>
                              <p:par>
                                <p:cTn id="17" nodeType="afterEffect" presetClass="entr" presetSubtype="0" presetID="10" grpId="4" fill="hold">
                                  <p:stCondLst>
                                    <p:cond delay="0"/>
                                  </p:stCondLst>
                                  <p:iterate type="el" backwards="0">
                                    <p:tmAbs val="0"/>
                                  </p:iterate>
                                  <p:childTnLst>
                                    <p:set>
                                      <p:cBhvr>
                                        <p:cTn id="18" fill="hold"/>
                                        <p:tgtEl>
                                          <p:spTgt spid="389"/>
                                        </p:tgtEl>
                                        <p:attrNameLst>
                                          <p:attrName>style.visibility</p:attrName>
                                        </p:attrNameLst>
                                      </p:cBhvr>
                                      <p:to>
                                        <p:strVal val="visible"/>
                                      </p:to>
                                    </p:set>
                                    <p:animEffect filter="fade" transition="in">
                                      <p:cBhvr>
                                        <p:cTn id="19" dur="1000"/>
                                        <p:tgtEl>
                                          <p:spTgt spid="389"/>
                                        </p:tgtEl>
                                      </p:cBhvr>
                                    </p:animEffect>
                                  </p:childTnLst>
                                </p:cTn>
                              </p:par>
                            </p:childTnLst>
                          </p:cTn>
                        </p:par>
                        <p:par>
                          <p:cTn id="20" fill="hold">
                            <p:stCondLst>
                              <p:cond delay="2000"/>
                            </p:stCondLst>
                            <p:childTnLst>
                              <p:par>
                                <p:cTn id="21" nodeType="afterEffect" presetClass="entr" presetSubtype="0" presetID="10" grpId="5" fill="hold">
                                  <p:stCondLst>
                                    <p:cond delay="0"/>
                                  </p:stCondLst>
                                  <p:iterate type="el" backwards="0">
                                    <p:tmAbs val="0"/>
                                  </p:iterate>
                                  <p:childTnLst>
                                    <p:set>
                                      <p:cBhvr>
                                        <p:cTn id="22" fill="hold"/>
                                        <p:tgtEl>
                                          <p:spTgt spid="392"/>
                                        </p:tgtEl>
                                        <p:attrNameLst>
                                          <p:attrName>style.visibility</p:attrName>
                                        </p:attrNameLst>
                                      </p:cBhvr>
                                      <p:to>
                                        <p:strVal val="visible"/>
                                      </p:to>
                                    </p:set>
                                    <p:animEffect filter="fade" transition="in">
                                      <p:cBhvr>
                                        <p:cTn id="23" dur="1000"/>
                                        <p:tgtEl>
                                          <p:spTgt spid="392"/>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xit" presetSubtype="2" presetID="2" grpId="6" fill="hold">
                                  <p:stCondLst>
                                    <p:cond delay="0"/>
                                  </p:stCondLst>
                                  <p:iterate type="el" backwards="0">
                                    <p:tmAbs val="0"/>
                                  </p:iterate>
                                  <p:childTnLst>
                                    <p:anim calcmode="lin" valueType="num">
                                      <p:cBhvr>
                                        <p:cTn id="27" dur="1000" fill="hold"/>
                                        <p:tgtEl>
                                          <p:spTgt spid="389"/>
                                        </p:tgtEl>
                                        <p:attrNameLst>
                                          <p:attrName>ppt_x</p:attrName>
                                        </p:attrNameLst>
                                      </p:cBhvr>
                                      <p:tavLst>
                                        <p:tav tm="0">
                                          <p:val>
                                            <p:strVal val="ppt_x"/>
                                          </p:val>
                                        </p:tav>
                                        <p:tav tm="100000">
                                          <p:val>
                                            <p:strVal val="1+ppt_w/2"/>
                                          </p:val>
                                        </p:tav>
                                      </p:tavLst>
                                    </p:anim>
                                    <p:anim calcmode="lin" valueType="num">
                                      <p:cBhvr>
                                        <p:cTn id="28" dur="1000" fill="hold"/>
                                        <p:tgtEl>
                                          <p:spTgt spid="389"/>
                                        </p:tgtEl>
                                        <p:attrNameLst>
                                          <p:attrName>ppt_y</p:attrName>
                                        </p:attrNameLst>
                                      </p:cBhvr>
                                      <p:tavLst>
                                        <p:tav tm="0">
                                          <p:val>
                                            <p:strVal val="ppt_y"/>
                                          </p:val>
                                        </p:tav>
                                        <p:tav tm="100000">
                                          <p:val>
                                            <p:strVal val="ppt_y"/>
                                          </p:val>
                                        </p:tav>
                                      </p:tavLst>
                                    </p:anim>
                                    <p:set>
                                      <p:cBhvr>
                                        <p:cTn id="29" fill="hold">
                                          <p:stCondLst>
                                            <p:cond delay="999"/>
                                          </p:stCondLst>
                                        </p:cTn>
                                        <p:tgtEl>
                                          <p:spTgt spid="389"/>
                                        </p:tgtEl>
                                        <p:attrNameLst>
                                          <p:attrName>style.visibility</p:attrName>
                                        </p:attrNameLst>
                                      </p:cBhvr>
                                      <p:to>
                                        <p:strVal val="hidden"/>
                                      </p:to>
                                    </p:set>
                                  </p:childTnLst>
                                </p:cTn>
                              </p:par>
                            </p:childTnLst>
                          </p:cTn>
                        </p:par>
                        <p:par>
                          <p:cTn id="30" fill="hold">
                            <p:stCondLst>
                              <p:cond delay="1000"/>
                            </p:stCondLst>
                            <p:childTnLst>
                              <p:par>
                                <p:cTn id="31" nodeType="afterEffect" presetClass="exit" presetSubtype="0" presetID="1" grpId="7" fill="hold">
                                  <p:stCondLst>
                                    <p:cond delay="0"/>
                                  </p:stCondLst>
                                  <p:iterate type="el" backwards="0">
                                    <p:tmAbs val="0"/>
                                  </p:iterate>
                                  <p:childTnLst>
                                    <p:set>
                                      <p:cBhvr>
                                        <p:cTn id="32" fill="hold">
                                          <p:stCondLst>
                                            <p:cond delay="0"/>
                                          </p:stCondLst>
                                        </p:cTn>
                                        <p:tgtEl>
                                          <p:spTgt spid="393"/>
                                        </p:tgtEl>
                                        <p:attrNameLst>
                                          <p:attrName>style.visibility</p:attrName>
                                        </p:attrNameLst>
                                      </p:cBhvr>
                                      <p:to>
                                        <p:strVal val="hidden"/>
                                      </p:to>
                                    </p:set>
                                  </p:childTnLst>
                                </p:cTn>
                              </p:par>
                            </p:childTnLst>
                          </p:cTn>
                        </p:par>
                        <p:par>
                          <p:cTn id="33" fill="hold">
                            <p:stCondLst>
                              <p:cond delay="1000"/>
                            </p:stCondLst>
                            <p:childTnLst>
                              <p:par>
                                <p:cTn id="34" nodeType="afterEffect" presetClass="exit" presetSubtype="0" presetID="1" grpId="8" fill="hold">
                                  <p:stCondLst>
                                    <p:cond delay="0"/>
                                  </p:stCondLst>
                                  <p:iterate type="el" backwards="0">
                                    <p:tmAbs val="0"/>
                                  </p:iterate>
                                  <p:childTnLst>
                                    <p:set>
                                      <p:cBhvr>
                                        <p:cTn id="35" fill="hold">
                                          <p:stCondLst>
                                            <p:cond delay="0"/>
                                          </p:stCondLst>
                                        </p:cTn>
                                        <p:tgtEl>
                                          <p:spTgt spid="392"/>
                                        </p:tgtEl>
                                        <p:attrNameLst>
                                          <p:attrName>style.visibility</p:attrName>
                                        </p:attrNameLst>
                                      </p:cBhvr>
                                      <p:to>
                                        <p:strVal val="hidden"/>
                                      </p:to>
                                    </p:set>
                                  </p:childTnLst>
                                </p:cTn>
                              </p:par>
                            </p:childTnLst>
                          </p:cTn>
                        </p:par>
                        <p:par>
                          <p:cTn id="36" fill="hold">
                            <p:stCondLst>
                              <p:cond delay="1000"/>
                            </p:stCondLst>
                            <p:childTnLst>
                              <p:par>
                                <p:cTn id="37" nodeType="afterEffect" presetClass="entr" presetSubtype="0" presetID="10" grpId="9" fill="hold">
                                  <p:stCondLst>
                                    <p:cond delay="0"/>
                                  </p:stCondLst>
                                  <p:iterate type="el" backwards="0">
                                    <p:tmAbs val="0"/>
                                  </p:iterate>
                                  <p:childTnLst>
                                    <p:set>
                                      <p:cBhvr>
                                        <p:cTn id="38" fill="hold"/>
                                        <p:tgtEl>
                                          <p:spTgt spid="390"/>
                                        </p:tgtEl>
                                        <p:attrNameLst>
                                          <p:attrName>style.visibility</p:attrName>
                                        </p:attrNameLst>
                                      </p:cBhvr>
                                      <p:to>
                                        <p:strVal val="visible"/>
                                      </p:to>
                                    </p:set>
                                    <p:animEffect filter="fade" transition="in">
                                      <p:cBhvr>
                                        <p:cTn id="39" dur="1000"/>
                                        <p:tgtEl>
                                          <p:spTgt spid="390"/>
                                        </p:tgtEl>
                                      </p:cBhvr>
                                    </p:animEffect>
                                  </p:childTnLst>
                                </p:cTn>
                              </p:par>
                            </p:childTnLst>
                          </p:cTn>
                        </p:par>
                        <p:par>
                          <p:cTn id="40" fill="hold">
                            <p:stCondLst>
                              <p:cond delay="2000"/>
                            </p:stCondLst>
                            <p:childTnLst>
                              <p:par>
                                <p:cTn id="41" nodeType="afterEffect" presetClass="entr" presetSubtype="0" presetID="10" grpId="10" fill="hold">
                                  <p:stCondLst>
                                    <p:cond delay="0"/>
                                  </p:stCondLst>
                                  <p:iterate type="el" backwards="0">
                                    <p:tmAbs val="0"/>
                                  </p:iterate>
                                  <p:childTnLst>
                                    <p:set>
                                      <p:cBhvr>
                                        <p:cTn id="42" fill="hold"/>
                                        <p:tgtEl>
                                          <p:spTgt spid="388"/>
                                        </p:tgtEl>
                                        <p:attrNameLst>
                                          <p:attrName>style.visibility</p:attrName>
                                        </p:attrNameLst>
                                      </p:cBhvr>
                                      <p:to>
                                        <p:strVal val="visible"/>
                                      </p:to>
                                    </p:set>
                                    <p:animEffect filter="fade" transition="in">
                                      <p:cBhvr>
                                        <p:cTn id="43" dur="1000"/>
                                        <p:tgtEl>
                                          <p:spTgt spid="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8"/>
      <p:bldP build="whole" bldLvl="1" animBg="1" rev="0" advAuto="0" spid="390" grpId="9"/>
      <p:bldP build="whole" bldLvl="1" animBg="1" rev="0" advAuto="0" spid="388" grpId="10"/>
      <p:bldP build="whole" bldLvl="1" animBg="1" rev="0" advAuto="0" spid="389" grpId="4"/>
      <p:bldP build="whole" bldLvl="1" animBg="1" rev="0" advAuto="0" spid="393" grpId="3"/>
      <p:bldP build="whole" bldLvl="1" animBg="1" rev="0" advAuto="0" spid="391" grpId="1"/>
      <p:bldP build="whole" bldLvl="1" animBg="1" rev="0" advAuto="0" spid="391" grpId="2"/>
      <p:bldP build="whole" bldLvl="1" animBg="1" rev="0" advAuto="0" spid="392" grpId="5"/>
      <p:bldP build="whole" bldLvl="1" animBg="1" rev="0" advAuto="0" spid="389" grpId="6"/>
      <p:bldP build="whole" bldLvl="1" animBg="1" rev="0" advAuto="0" spid="393" grpId="7"/>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98" name="greenland_princton.jpg"/>
          <p:cNvPicPr/>
          <p:nvPr/>
        </p:nvPicPr>
        <p:blipFill>
          <a:blip r:embed="rId2">
            <a:extLst/>
          </a:blip>
          <a:stretch>
            <a:fillRect/>
          </a:stretch>
        </p:blipFill>
        <p:spPr>
          <a:xfrm>
            <a:off x="2298701" y="2235993"/>
            <a:ext cx="19778135" cy="11125201"/>
          </a:xfrm>
          <a:prstGeom prst="rect">
            <a:avLst/>
          </a:prstGeom>
          <a:ln w="12700">
            <a:miter lim="400000"/>
          </a:ln>
        </p:spPr>
      </p:pic>
      <p:pic>
        <p:nvPicPr>
          <p:cNvPr id="399" name="droppedImage.pdf"/>
          <p:cNvPicPr/>
          <p:nvPr/>
        </p:nvPicPr>
        <p:blipFill>
          <a:blip r:embed="rId3">
            <a:extLst/>
          </a:blip>
          <a:stretch>
            <a:fillRect/>
          </a:stretch>
        </p:blipFill>
        <p:spPr>
          <a:xfrm>
            <a:off x="20650200" y="2133600"/>
            <a:ext cx="3644900" cy="2772695"/>
          </a:xfrm>
          <a:prstGeom prst="rect">
            <a:avLst/>
          </a:prstGeom>
          <a:ln w="12700">
            <a:miter lim="400000"/>
          </a:ln>
        </p:spPr>
      </p:pic>
      <p:sp>
        <p:nvSpPr>
          <p:cNvPr id="400" name="Shape 400"/>
          <p:cNvSpPr/>
          <p:nvPr/>
        </p:nvSpPr>
        <p:spPr>
          <a:xfrm>
            <a:off x="11772900" y="10712450"/>
            <a:ext cx="9309100" cy="25019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5400">
                <a:solidFill>
                  <a:srgbClr val="EFF3FF"/>
                </a:solidFill>
                <a:latin typeface="Trebuchet MS"/>
                <a:ea typeface="Trebuchet MS"/>
                <a:cs typeface="Trebuchet MS"/>
                <a:sym typeface="Trebuchet MS"/>
              </a:defRPr>
            </a:lvl1pPr>
          </a:lstStyle>
          <a:p>
            <a:pPr lvl="0">
              <a:defRPr sz="1800">
                <a:solidFill>
                  <a:srgbClr val="000000"/>
                </a:solidFill>
              </a:defRPr>
            </a:pPr>
            <a:r>
              <a:rPr sz="5400">
                <a:solidFill>
                  <a:srgbClr val="EFF3FF"/>
                </a:solidFill>
              </a:rPr>
              <a:t>The last 12 years of observing the ice sheets have revealed many surprises ...</a:t>
            </a:r>
          </a:p>
        </p:txBody>
      </p:sp>
      <p:grpSp>
        <p:nvGrpSpPr>
          <p:cNvPr id="403" name="Group 403"/>
          <p:cNvGrpSpPr/>
          <p:nvPr/>
        </p:nvGrpSpPr>
        <p:grpSpPr>
          <a:xfrm>
            <a:off x="88900" y="63500"/>
            <a:ext cx="24193500" cy="1778000"/>
            <a:chOff x="-50800" y="-50800"/>
            <a:chExt cx="24193500" cy="1778000"/>
          </a:xfrm>
        </p:grpSpPr>
        <p:pic>
          <p:nvPicPr>
            <p:cNvPr id="401"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02"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98"/>
                                        </p:tgtEl>
                                        <p:attrNameLst>
                                          <p:attrName>style.visibility</p:attrName>
                                        </p:attrNameLst>
                                      </p:cBhvr>
                                      <p:to>
                                        <p:strVal val="visible"/>
                                      </p:to>
                                    </p:set>
                                    <p:animEffect filter="fade" transition="in">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400"/>
                                        </p:tgtEl>
                                        <p:attrNameLst>
                                          <p:attrName>style.visibility</p:attrName>
                                        </p:attrNameLst>
                                      </p:cBhvr>
                                      <p:to>
                                        <p:strVal val="visible"/>
                                      </p:to>
                                    </p:set>
                                    <p:animEffect filter="dissolve" transition="in">
                                      <p:cBhvr>
                                        <p:cTn id="12"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8" grpId="1"/>
      <p:bldP build="whole" bldLvl="1" animBg="1" rev="0" advAuto="0" spid="400"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7" name="20141227_170610.jpg"/>
          <p:cNvPicPr/>
          <p:nvPr/>
        </p:nvPicPr>
        <p:blipFill>
          <a:blip r:embed="rId2">
            <a:extLst/>
          </a:blip>
          <a:stretch>
            <a:fillRect/>
          </a:stretch>
        </p:blipFill>
        <p:spPr>
          <a:xfrm>
            <a:off x="0" y="0"/>
            <a:ext cx="24384000" cy="13716000"/>
          </a:xfrm>
          <a:prstGeom prst="rect">
            <a:avLst/>
          </a:prstGeom>
          <a:ln w="12700">
            <a:miter lim="400000"/>
          </a:ln>
        </p:spPr>
      </p:pic>
      <p:pic>
        <p:nvPicPr>
          <p:cNvPr id="68" name="20141230_092638_006.jpg"/>
          <p:cNvPicPr/>
          <p:nvPr/>
        </p:nvPicPr>
        <p:blipFill>
          <a:blip r:embed="rId3">
            <a:extLst/>
          </a:blip>
          <a:stretch>
            <a:fillRect/>
          </a:stretch>
        </p:blipFill>
        <p:spPr>
          <a:xfrm>
            <a:off x="0" y="0"/>
            <a:ext cx="24384000" cy="13716000"/>
          </a:xfrm>
          <a:prstGeom prst="rect">
            <a:avLst/>
          </a:prstGeom>
          <a:ln w="12700">
            <a:miter lim="400000"/>
          </a:ln>
        </p:spPr>
      </p:pic>
      <p:pic>
        <p:nvPicPr>
          <p:cNvPr id="69" name=""/>
          <p:cNvPicPr/>
          <p:nvPr/>
        </p:nvPicPr>
        <p:blipFill>
          <a:blip r:embed="rId4">
            <a:extLst/>
          </a:blip>
          <a:stretch>
            <a:fillRect/>
          </a:stretch>
        </p:blipFill>
        <p:spPr>
          <a:xfrm>
            <a:off x="63500" y="88900"/>
            <a:ext cx="24244300" cy="3098800"/>
          </a:xfrm>
          <a:prstGeom prst="rect">
            <a:avLst/>
          </a:prstGeom>
          <a:effectLst>
            <a:outerShdw sx="100000" sy="100000" kx="0" ky="0" algn="b" rotWithShape="0" blurRad="76200" dist="0" dir="18900000">
              <a:srgbClr val="000000">
                <a:alpha val="80000"/>
              </a:srgbClr>
            </a:outerShdw>
          </a:effectLst>
        </p:spPr>
      </p:pic>
      <p:sp>
        <p:nvSpPr>
          <p:cNvPr id="70" name="Shape 70"/>
          <p:cNvSpPr/>
          <p:nvPr/>
        </p:nvSpPr>
        <p:spPr>
          <a:xfrm>
            <a:off x="19509550" y="10426699"/>
            <a:ext cx="4715570"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B527B"/>
                </a:solidFill>
                <a:latin typeface="+mj-lt"/>
                <a:ea typeface="+mj-ea"/>
                <a:cs typeface="+mj-cs"/>
                <a:sym typeface="Gill Sans"/>
              </a:rPr>
              <a:t>Hans-Peter Plag</a:t>
            </a:r>
            <a:endParaRPr sz="5400">
              <a:solidFill>
                <a:srgbClr val="1B527B"/>
              </a:solidFill>
              <a:latin typeface="+mj-lt"/>
              <a:ea typeface="+mj-ea"/>
              <a:cs typeface="+mj-cs"/>
              <a:sym typeface="Gill Sans"/>
            </a:endParaRPr>
          </a:p>
          <a:p>
            <a:pPr lvl="0" defTabSz="825500">
              <a:defRPr sz="1800"/>
            </a:pPr>
            <a:r>
              <a:rPr sz="5400">
                <a:solidFill>
                  <a:srgbClr val="1B527B"/>
                </a:solidFill>
                <a:latin typeface="+mj-lt"/>
                <a:ea typeface="+mj-ea"/>
                <a:cs typeface="+mj-cs"/>
                <a:sym typeface="Gill Sans"/>
              </a:rPr>
              <a:t>May 16, 2015</a:t>
            </a:r>
          </a:p>
        </p:txBody>
      </p:sp>
      <p:pic>
        <p:nvPicPr>
          <p:cNvPr id="71" name="ODU_tag_fullcolor.jpg"/>
          <p:cNvPicPr/>
          <p:nvPr/>
        </p:nvPicPr>
        <p:blipFill>
          <a:blip r:embed="rId5">
            <a:extLst/>
          </a:blip>
          <a:stretch>
            <a:fillRect/>
          </a:stretch>
        </p:blipFill>
        <p:spPr>
          <a:xfrm>
            <a:off x="17797746" y="203200"/>
            <a:ext cx="2872809" cy="2832100"/>
          </a:xfrm>
          <a:prstGeom prst="rect">
            <a:avLst/>
          </a:prstGeom>
          <a:ln w="12700">
            <a:miter lim="400000"/>
          </a:ln>
        </p:spPr>
      </p:pic>
      <p:sp>
        <p:nvSpPr>
          <p:cNvPr id="72" name="Shape 72"/>
          <p:cNvSpPr/>
          <p:nvPr/>
        </p:nvSpPr>
        <p:spPr>
          <a:xfrm>
            <a:off x="177800" y="845185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204D7A"/>
                </a:solidFill>
                <a:latin typeface="Trebuchet MS"/>
                <a:ea typeface="Trebuchet MS"/>
                <a:cs typeface="Trebuchet MS"/>
                <a:sym typeface="Trebuchet MS"/>
              </a:defRPr>
            </a:lvl1pPr>
          </a:lstStyle>
          <a:p>
            <a:pPr lvl="0">
              <a:defRPr sz="1800">
                <a:solidFill>
                  <a:srgbClr val="000000"/>
                </a:solidFill>
              </a:defRPr>
            </a:pPr>
            <a:r>
              <a:rPr sz="5400">
                <a:solidFill>
                  <a:srgbClr val="204D7A"/>
                </a:solidFill>
              </a:rPr>
              <a:t>The Prognosis: Anticipating Surprises</a:t>
            </a:r>
          </a:p>
        </p:txBody>
      </p:sp>
      <p:pic>
        <p:nvPicPr>
          <p:cNvPr id="73" name="droppedImage.pdf"/>
          <p:cNvPicPr/>
          <p:nvPr/>
        </p:nvPicPr>
        <p:blipFill>
          <a:blip r:embed="rId6">
            <a:extLst/>
          </a:blip>
          <a:stretch>
            <a:fillRect/>
          </a:stretch>
        </p:blipFill>
        <p:spPr>
          <a:xfrm>
            <a:off x="20700313" y="190500"/>
            <a:ext cx="3480487" cy="2857500"/>
          </a:xfrm>
          <a:prstGeom prst="rect">
            <a:avLst/>
          </a:prstGeom>
          <a:ln w="12700">
            <a:miter lim="400000"/>
          </a:ln>
        </p:spPr>
      </p:pic>
      <p:sp>
        <p:nvSpPr>
          <p:cNvPr id="74" name="Shape 74"/>
          <p:cNvSpPr/>
          <p:nvPr/>
        </p:nvSpPr>
        <p:spPr>
          <a:xfrm>
            <a:off x="177800" y="754380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204D7A"/>
                </a:solidFill>
                <a:latin typeface="Trebuchet MS"/>
                <a:ea typeface="Trebuchet MS"/>
                <a:cs typeface="Trebuchet MS"/>
                <a:sym typeface="Trebuchet MS"/>
              </a:defRPr>
            </a:lvl1pPr>
          </a:lstStyle>
          <a:p>
            <a:pPr lvl="0">
              <a:defRPr sz="1800">
                <a:solidFill>
                  <a:srgbClr val="000000"/>
                </a:solidFill>
              </a:defRPr>
            </a:pPr>
            <a:r>
              <a:rPr sz="5400">
                <a:solidFill>
                  <a:srgbClr val="204D7A"/>
                </a:solidFill>
              </a:rPr>
              <a:t>The Diagnosis: Leaving the “safe operating space”</a:t>
            </a:r>
          </a:p>
        </p:txBody>
      </p:sp>
      <p:sp>
        <p:nvSpPr>
          <p:cNvPr id="75" name="Shape 75"/>
          <p:cNvSpPr/>
          <p:nvPr/>
        </p:nvSpPr>
        <p:spPr>
          <a:xfrm>
            <a:off x="177800" y="574040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The Baseline: Past Climate Variability </a:t>
            </a:r>
          </a:p>
        </p:txBody>
      </p:sp>
      <p:sp>
        <p:nvSpPr>
          <p:cNvPr id="76" name="Shape 76"/>
          <p:cNvSpPr/>
          <p:nvPr/>
        </p:nvSpPr>
        <p:spPr>
          <a:xfrm>
            <a:off x="177800" y="927100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204D7A"/>
                </a:solidFill>
                <a:latin typeface="Trebuchet MS"/>
                <a:ea typeface="Trebuchet MS"/>
                <a:cs typeface="Trebuchet MS"/>
                <a:sym typeface="Trebuchet MS"/>
              </a:defRPr>
            </a:lvl1pPr>
          </a:lstStyle>
          <a:p>
            <a:pPr lvl="0">
              <a:defRPr sz="1800">
                <a:solidFill>
                  <a:srgbClr val="000000"/>
                </a:solidFill>
              </a:defRPr>
            </a:pPr>
            <a:r>
              <a:rPr sz="5400">
                <a:solidFill>
                  <a:srgbClr val="204D7A"/>
                </a:solidFill>
              </a:rPr>
              <a:t>The Therapy: “Lifestyle” changes</a:t>
            </a:r>
          </a:p>
        </p:txBody>
      </p:sp>
      <p:sp>
        <p:nvSpPr>
          <p:cNvPr id="77" name="Shape 77"/>
          <p:cNvSpPr/>
          <p:nvPr/>
        </p:nvSpPr>
        <p:spPr>
          <a:xfrm>
            <a:off x="177800" y="664210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The Syndrome: Recent Climate and Global Changes</a:t>
            </a:r>
          </a:p>
        </p:txBody>
      </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67"/>
                                        </p:tgtEl>
                                        <p:attrNameLst>
                                          <p:attrName>style.visibility</p:attrName>
                                        </p:attrNameLst>
                                      </p:cBhvr>
                                      <p:to>
                                        <p:strVal val="visible"/>
                                      </p:to>
                                    </p:set>
                                    <p:animEffect filter="fade" transition="in">
                                      <p:cBhvr>
                                        <p:cTn id="7" dur="1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75"/>
                                        </p:tgtEl>
                                        <p:attrNameLst>
                                          <p:attrName>style.visibility</p:attrName>
                                        </p:attrNameLst>
                                      </p:cBhvr>
                                      <p:to>
                                        <p:strVal val="visible"/>
                                      </p:to>
                                    </p:set>
                                    <p:animEffect filter="dissolve" transition="in">
                                      <p:cBhvr>
                                        <p:cTn id="12" dur="10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9" grpId="3" fill="hold">
                                  <p:stCondLst>
                                    <p:cond delay="0"/>
                                  </p:stCondLst>
                                  <p:iterate type="el" backwards="0">
                                    <p:tmAbs val="0"/>
                                  </p:iterate>
                                  <p:childTnLst>
                                    <p:set>
                                      <p:cBhvr>
                                        <p:cTn id="16" fill="hold"/>
                                        <p:tgtEl>
                                          <p:spTgt spid="77"/>
                                        </p:tgtEl>
                                        <p:attrNameLst>
                                          <p:attrName>style.visibility</p:attrName>
                                        </p:attrNameLst>
                                      </p:cBhvr>
                                      <p:to>
                                        <p:strVal val="visible"/>
                                      </p:to>
                                    </p:set>
                                    <p:animEffect filter="dissolve" transition="in">
                                      <p:cBhvr>
                                        <p:cTn id="17" dur="10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4" fill="hold">
                                  <p:stCondLst>
                                    <p:cond delay="0"/>
                                  </p:stCondLst>
                                  <p:iterate type="el" backwards="0">
                                    <p:tmAbs val="0"/>
                                  </p:iterate>
                                  <p:childTnLst>
                                    <p:set>
                                      <p:cBhvr>
                                        <p:cTn id="21" fill="hold"/>
                                        <p:tgtEl>
                                          <p:spTgt spid="68"/>
                                        </p:tgtEl>
                                        <p:attrNameLst>
                                          <p:attrName>style.visibility</p:attrName>
                                        </p:attrNameLst>
                                      </p:cBhvr>
                                      <p:to>
                                        <p:strVal val="visible"/>
                                      </p:to>
                                    </p:set>
                                    <p:animEffect filter="fade" transition="in">
                                      <p:cBhvr>
                                        <p:cTn id="22" dur="1000"/>
                                        <p:tgtEl>
                                          <p:spTgt spid="68"/>
                                        </p:tgtEl>
                                      </p:cBhvr>
                                    </p:animEffect>
                                  </p:childTnLst>
                                </p:cTn>
                              </p:par>
                            </p:childTnLst>
                          </p:cTn>
                        </p:par>
                        <p:par>
                          <p:cTn id="23" fill="hold">
                            <p:stCondLst>
                              <p:cond delay="1000"/>
                            </p:stCondLst>
                            <p:childTnLst>
                              <p:par>
                                <p:cTn id="24" nodeType="afterEffect" presetClass="entr" presetSubtype="0" presetID="9" grpId="5" fill="hold">
                                  <p:stCondLst>
                                    <p:cond delay="0"/>
                                  </p:stCondLst>
                                  <p:iterate type="el" backwards="0">
                                    <p:tmAbs val="0"/>
                                  </p:iterate>
                                  <p:childTnLst>
                                    <p:set>
                                      <p:cBhvr>
                                        <p:cTn id="25" fill="hold"/>
                                        <p:tgtEl>
                                          <p:spTgt spid="74"/>
                                        </p:tgtEl>
                                        <p:attrNameLst>
                                          <p:attrName>style.visibility</p:attrName>
                                        </p:attrNameLst>
                                      </p:cBhvr>
                                      <p:to>
                                        <p:strVal val="visible"/>
                                      </p:to>
                                    </p:set>
                                    <p:animEffect filter="dissolve" transition="in">
                                      <p:cBhvr>
                                        <p:cTn id="26" dur="1000"/>
                                        <p:tgtEl>
                                          <p:spTgt spid="74"/>
                                        </p:tgtEl>
                                      </p:cBhvr>
                                    </p:animEffec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9" grpId="6" fill="hold">
                                  <p:stCondLst>
                                    <p:cond delay="0"/>
                                  </p:stCondLst>
                                  <p:iterate type="el" backwards="0">
                                    <p:tmAbs val="0"/>
                                  </p:iterate>
                                  <p:childTnLst>
                                    <p:set>
                                      <p:cBhvr>
                                        <p:cTn id="30" fill="hold"/>
                                        <p:tgtEl>
                                          <p:spTgt spid="72"/>
                                        </p:tgtEl>
                                        <p:attrNameLst>
                                          <p:attrName>style.visibility</p:attrName>
                                        </p:attrNameLst>
                                      </p:cBhvr>
                                      <p:to>
                                        <p:strVal val="visible"/>
                                      </p:to>
                                    </p:set>
                                    <p:animEffect filter="dissolve" transition="in">
                                      <p:cBhvr>
                                        <p:cTn id="31" dur="1000"/>
                                        <p:tgtEl>
                                          <p:spTgt spid="72"/>
                                        </p:tgtEl>
                                      </p:cBhvr>
                                    </p:animEffect>
                                  </p:childTnLst>
                                </p:cTn>
                              </p:par>
                            </p:childTnLst>
                          </p:cTn>
                        </p:par>
                      </p:childTnLst>
                    </p:cTn>
                  </p:par>
                  <p:par>
                    <p:cTn id="32" fill="hold">
                      <p:stCondLst>
                        <p:cond delay="indefinite"/>
                      </p:stCondLst>
                      <p:childTnLst>
                        <p:par>
                          <p:cTn id="33" fill="hold">
                            <p:stCondLst>
                              <p:cond delay="0"/>
                            </p:stCondLst>
                            <p:childTnLst>
                              <p:par>
                                <p:cTn id="34" nodeType="clickEffect" presetClass="entr" presetSubtype="0" presetID="9" grpId="7" fill="hold">
                                  <p:stCondLst>
                                    <p:cond delay="0"/>
                                  </p:stCondLst>
                                  <p:iterate type="el" backwards="0">
                                    <p:tmAbs val="0"/>
                                  </p:iterate>
                                  <p:childTnLst>
                                    <p:set>
                                      <p:cBhvr>
                                        <p:cTn id="35" fill="hold"/>
                                        <p:tgtEl>
                                          <p:spTgt spid="76"/>
                                        </p:tgtEl>
                                        <p:attrNameLst>
                                          <p:attrName>style.visibility</p:attrName>
                                        </p:attrNameLst>
                                      </p:cBhvr>
                                      <p:to>
                                        <p:strVal val="visible"/>
                                      </p:to>
                                    </p:set>
                                    <p:animEffect filter="dissolve" transition="in">
                                      <p:cBhvr>
                                        <p:cTn id="36" dur="10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2"/>
      <p:bldP build="whole" bldLvl="1" animBg="1" rev="0" advAuto="0" spid="68" grpId="4"/>
      <p:bldP build="whole" bldLvl="1" animBg="1" rev="0" advAuto="0" spid="76" grpId="7"/>
      <p:bldP build="whole" bldLvl="1" animBg="1" rev="0" advAuto="0" spid="72" grpId="6"/>
      <p:bldP build="whole" bldLvl="1" animBg="1" rev="0" advAuto="0" spid="67" grpId="1"/>
      <p:bldP build="whole" bldLvl="1" animBg="1" rev="0" advAuto="0" spid="74" grpId="5"/>
      <p:bldP build="whole" bldLvl="1" animBg="1" rev="0" advAuto="0" spid="77" grpId="3"/>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05" name="Shape 405"/>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406" name="nrc2013.png"/>
          <p:cNvPicPr/>
          <p:nvPr/>
        </p:nvPicPr>
        <p:blipFill>
          <a:blip r:embed="rId2">
            <a:extLst/>
          </a:blip>
          <a:stretch>
            <a:fillRect/>
          </a:stretch>
        </p:blipFill>
        <p:spPr>
          <a:xfrm>
            <a:off x="114300" y="2235200"/>
            <a:ext cx="7963273" cy="11341100"/>
          </a:xfrm>
          <a:prstGeom prst="rect">
            <a:avLst/>
          </a:prstGeom>
          <a:ln w="12700">
            <a:miter lim="400000"/>
          </a:ln>
        </p:spPr>
      </p:pic>
      <p:sp>
        <p:nvSpPr>
          <p:cNvPr id="407" name="Shape 407"/>
          <p:cNvSpPr/>
          <p:nvPr/>
        </p:nvSpPr>
        <p:spPr>
          <a:xfrm>
            <a:off x="8153400" y="43942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Disappearance of late-summer Arctic sea ice</a:t>
            </a:r>
          </a:p>
        </p:txBody>
      </p:sp>
      <p:grpSp>
        <p:nvGrpSpPr>
          <p:cNvPr id="410" name="Group 410"/>
          <p:cNvGrpSpPr/>
          <p:nvPr/>
        </p:nvGrpSpPr>
        <p:grpSpPr>
          <a:xfrm>
            <a:off x="88900" y="63500"/>
            <a:ext cx="24193500" cy="1778000"/>
            <a:chOff x="-50800" y="-50800"/>
            <a:chExt cx="24193500" cy="1778000"/>
          </a:xfrm>
        </p:grpSpPr>
        <p:pic>
          <p:nvPicPr>
            <p:cNvPr id="408"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09"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411" name="Arctic_Sea_Ice_WPost_F1.tiff"/>
          <p:cNvPicPr/>
          <p:nvPr/>
        </p:nvPicPr>
        <p:blipFill>
          <a:blip r:embed="rId5">
            <a:extLst/>
          </a:blip>
          <a:stretch>
            <a:fillRect/>
          </a:stretch>
        </p:blipFill>
        <p:spPr>
          <a:xfrm>
            <a:off x="9223170" y="5412680"/>
            <a:ext cx="14319660" cy="8309670"/>
          </a:xfrm>
          <a:prstGeom prst="rect">
            <a:avLst/>
          </a:prstGeom>
          <a:ln w="12700">
            <a:miter lim="400000"/>
          </a:ln>
        </p:spPr>
      </p:pic>
      <p:sp>
        <p:nvSpPr>
          <p:cNvPr id="412" name="Shape 412"/>
          <p:cNvSpPr/>
          <p:nvPr/>
        </p:nvSpPr>
        <p:spPr>
          <a:xfrm>
            <a:off x="20847000" y="12852400"/>
            <a:ext cx="2431257"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defRPr>
            </a:lvl1pPr>
          </a:lstStyle>
          <a:p>
            <a:pPr lvl="0">
              <a:defRPr sz="1800">
                <a:solidFill>
                  <a:srgbClr val="000000"/>
                </a:solidFill>
              </a:defRPr>
            </a:pPr>
            <a:r>
              <a:rPr sz="3000">
                <a:solidFill>
                  <a:srgbClr val="FFFFFF"/>
                </a:solidFill>
              </a:rPr>
              <a:t>Elliott, 2015</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406"/>
                                        </p:tgtEl>
                                        <p:attrNameLst>
                                          <p:attrName>style.visibility</p:attrName>
                                        </p:attrNameLst>
                                      </p:cBhvr>
                                      <p:to>
                                        <p:strVal val="visible"/>
                                      </p:to>
                                    </p:set>
                                    <p:animEffect filter="fade" transition="in">
                                      <p:cBhvr>
                                        <p:cTn id="7" dur="1000"/>
                                        <p:tgtEl>
                                          <p:spTgt spid="406"/>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405"/>
                                        </p:tgtEl>
                                        <p:attrNameLst>
                                          <p:attrName>style.visibility</p:attrName>
                                        </p:attrNameLst>
                                      </p:cBhvr>
                                      <p:to>
                                        <p:strVal val="visible"/>
                                      </p:to>
                                    </p:set>
                                    <p:animEffect filter="dissolve" transition="in">
                                      <p:cBhvr>
                                        <p:cTn id="11" dur="1000"/>
                                        <p:tgtEl>
                                          <p:spTgt spid="405"/>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407"/>
                                        </p:tgtEl>
                                        <p:attrNameLst>
                                          <p:attrName>style.visibility</p:attrName>
                                        </p:attrNameLst>
                                      </p:cBhvr>
                                      <p:to>
                                        <p:strVal val="visible"/>
                                      </p:to>
                                    </p:set>
                                    <p:animEffect filter="dissolve" transition="in">
                                      <p:cBhvr>
                                        <p:cTn id="16" dur="1000"/>
                                        <p:tgtEl>
                                          <p:spTgt spid="407"/>
                                        </p:tgtEl>
                                      </p:cBhvr>
                                    </p:animEffect>
                                  </p:childTnLst>
                                </p:cTn>
                              </p:par>
                            </p:childTnLst>
                          </p:cTn>
                        </p:par>
                        <p:par>
                          <p:cTn id="17" fill="hold">
                            <p:stCondLst>
                              <p:cond delay="1000"/>
                            </p:stCondLst>
                            <p:childTnLst>
                              <p:par>
                                <p:cTn id="18" nodeType="afterEffect" presetClass="entr" presetSubtype="0" presetID="10" grpId="4" fill="hold">
                                  <p:stCondLst>
                                    <p:cond delay="0"/>
                                  </p:stCondLst>
                                  <p:iterate type="el" backwards="0">
                                    <p:tmAbs val="0"/>
                                  </p:iterate>
                                  <p:childTnLst>
                                    <p:set>
                                      <p:cBhvr>
                                        <p:cTn id="19" fill="hold"/>
                                        <p:tgtEl>
                                          <p:spTgt spid="411"/>
                                        </p:tgtEl>
                                        <p:attrNameLst>
                                          <p:attrName>style.visibility</p:attrName>
                                        </p:attrNameLst>
                                      </p:cBhvr>
                                      <p:to>
                                        <p:strVal val="visible"/>
                                      </p:to>
                                    </p:set>
                                    <p:animEffect filter="fade" transition="in">
                                      <p:cBhvr>
                                        <p:cTn id="20" dur="1000"/>
                                        <p:tgtEl>
                                          <p:spTgt spid="411"/>
                                        </p:tgtEl>
                                      </p:cBhvr>
                                    </p:animEffect>
                                  </p:childTnLst>
                                </p:cTn>
                              </p:par>
                            </p:childTnLst>
                          </p:cTn>
                        </p:par>
                        <p:par>
                          <p:cTn id="21" fill="hold">
                            <p:stCondLst>
                              <p:cond delay="2000"/>
                            </p:stCondLst>
                            <p:childTnLst>
                              <p:par>
                                <p:cTn id="22" nodeType="afterEffect" presetClass="entr" presetSubtype="0" presetID="9" grpId="5" fill="hold">
                                  <p:stCondLst>
                                    <p:cond delay="0"/>
                                  </p:stCondLst>
                                  <p:iterate type="el" backwards="0">
                                    <p:tmAbs val="0"/>
                                  </p:iterate>
                                  <p:childTnLst>
                                    <p:set>
                                      <p:cBhvr>
                                        <p:cTn id="23" fill="hold"/>
                                        <p:tgtEl>
                                          <p:spTgt spid="412"/>
                                        </p:tgtEl>
                                        <p:attrNameLst>
                                          <p:attrName>style.visibility</p:attrName>
                                        </p:attrNameLst>
                                      </p:cBhvr>
                                      <p:to>
                                        <p:strVal val="visible"/>
                                      </p:to>
                                    </p:set>
                                    <p:animEffect filter="dissolve" transition="in">
                                      <p:cBhvr>
                                        <p:cTn id="24"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6" grpId="1"/>
      <p:bldP build="whole" bldLvl="1" animBg="1" rev="0" advAuto="0" spid="412" grpId="5"/>
      <p:bldP build="whole" bldLvl="1" animBg="1" rev="0" advAuto="0" spid="411" grpId="4"/>
      <p:bldP build="whole" bldLvl="1" animBg="1" rev="0" advAuto="0" spid="405" grpId="2"/>
      <p:bldP build="whole" bldLvl="1" animBg="1" rev="0" advAuto="0" spid="407" grpId="3"/>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14" name="Shape 414"/>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415" name="nrc2013.png"/>
          <p:cNvPicPr/>
          <p:nvPr/>
        </p:nvPicPr>
        <p:blipFill>
          <a:blip r:embed="rId2">
            <a:extLst/>
          </a:blip>
          <a:stretch>
            <a:fillRect/>
          </a:stretch>
        </p:blipFill>
        <p:spPr>
          <a:xfrm>
            <a:off x="114300" y="2235200"/>
            <a:ext cx="7963273" cy="11341100"/>
          </a:xfrm>
          <a:prstGeom prst="rect">
            <a:avLst/>
          </a:prstGeom>
          <a:ln w="12700">
            <a:miter lim="400000"/>
          </a:ln>
        </p:spPr>
      </p:pic>
      <p:sp>
        <p:nvSpPr>
          <p:cNvPr id="416" name="Shape 416"/>
          <p:cNvSpPr/>
          <p:nvPr/>
        </p:nvSpPr>
        <p:spPr>
          <a:xfrm>
            <a:off x="8153400" y="43942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Disappearance of late-summer Arctic sea ice</a:t>
            </a:r>
          </a:p>
        </p:txBody>
      </p:sp>
      <p:sp>
        <p:nvSpPr>
          <p:cNvPr id="417" name="Shape 417"/>
          <p:cNvSpPr/>
          <p:nvPr/>
        </p:nvSpPr>
        <p:spPr>
          <a:xfrm>
            <a:off x="8153400" y="52705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Increases in extinction threats</a:t>
            </a:r>
          </a:p>
        </p:txBody>
      </p:sp>
      <p:grpSp>
        <p:nvGrpSpPr>
          <p:cNvPr id="420" name="Group 420"/>
          <p:cNvGrpSpPr/>
          <p:nvPr/>
        </p:nvGrpSpPr>
        <p:grpSpPr>
          <a:xfrm>
            <a:off x="88900" y="63500"/>
            <a:ext cx="24193500" cy="1778000"/>
            <a:chOff x="-50800" y="-50800"/>
            <a:chExt cx="24193500" cy="1778000"/>
          </a:xfrm>
        </p:grpSpPr>
        <p:pic>
          <p:nvPicPr>
            <p:cNvPr id="418"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19"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421" name="infographic_mass-exctinctions.jpg"/>
          <p:cNvPicPr/>
          <p:nvPr/>
        </p:nvPicPr>
        <p:blipFill>
          <a:blip r:embed="rId5">
            <a:extLst/>
          </a:blip>
          <a:stretch>
            <a:fillRect/>
          </a:stretch>
        </p:blipFill>
        <p:spPr>
          <a:xfrm>
            <a:off x="20940768" y="0"/>
            <a:ext cx="3432065" cy="13716000"/>
          </a:xfrm>
          <a:prstGeom prst="rect">
            <a:avLst/>
          </a:prstGeom>
          <a:ln w="12700">
            <a:miter lim="400000"/>
          </a:ln>
        </p:spPr>
      </p:pic>
      <p:sp>
        <p:nvSpPr>
          <p:cNvPr id="422" name="Shape 422"/>
          <p:cNvSpPr/>
          <p:nvPr/>
        </p:nvSpPr>
        <p:spPr>
          <a:xfrm>
            <a:off x="16186100" y="13049250"/>
            <a:ext cx="457767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100">
                <a:latin typeface="Helvetica Light"/>
                <a:ea typeface="Helvetica Light"/>
                <a:cs typeface="Helvetica Light"/>
                <a:sym typeface="Helvetica Light"/>
              </a:defRPr>
            </a:lvl1pPr>
          </a:lstStyle>
          <a:p>
            <a:pPr lvl="0">
              <a:defRPr i="0" sz="1800"/>
            </a:pPr>
            <a:r>
              <a:rPr i="1" sz="3100"/>
              <a:t>Rossman&amp;Marash (2014)</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17"/>
                                        </p:tgtEl>
                                        <p:attrNameLst>
                                          <p:attrName>style.visibility</p:attrName>
                                        </p:attrNameLst>
                                      </p:cBhvr>
                                      <p:to>
                                        <p:strVal val="visible"/>
                                      </p:to>
                                    </p:set>
                                    <p:animEffect filter="dissolve" transition="in">
                                      <p:cBhvr>
                                        <p:cTn id="7" dur="1000"/>
                                        <p:tgtEl>
                                          <p:spTgt spid="417"/>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421"/>
                                        </p:tgtEl>
                                        <p:attrNameLst>
                                          <p:attrName>style.visibility</p:attrName>
                                        </p:attrNameLst>
                                      </p:cBhvr>
                                      <p:to>
                                        <p:strVal val="visible"/>
                                      </p:to>
                                    </p:set>
                                    <p:animEffect filter="fade" transition="in">
                                      <p:cBhvr>
                                        <p:cTn id="11" dur="1000"/>
                                        <p:tgtEl>
                                          <p:spTgt spid="421"/>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422"/>
                                        </p:tgtEl>
                                        <p:attrNameLst>
                                          <p:attrName>style.visibility</p:attrName>
                                        </p:attrNameLst>
                                      </p:cBhvr>
                                      <p:to>
                                        <p:strVal val="visible"/>
                                      </p:to>
                                    </p:set>
                                    <p:animEffect filter="dissolve" transition="in">
                                      <p:cBhvr>
                                        <p:cTn id="15"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2" grpId="3"/>
      <p:bldP build="whole" bldLvl="1" animBg="1" rev="0" advAuto="0" spid="417" grpId="1"/>
      <p:bldP build="whole" bldLvl="1" animBg="1" rev="0" advAuto="0" spid="421" grpId="2"/>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24" name="Shape 424"/>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sp>
        <p:nvSpPr>
          <p:cNvPr id="425" name="Shape 425"/>
          <p:cNvSpPr/>
          <p:nvPr/>
        </p:nvSpPr>
        <p:spPr>
          <a:xfrm>
            <a:off x="8153400" y="8470900"/>
            <a:ext cx="15938500" cy="12954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Greenland ice sheet: abrupt changes very unlikely in the 21st century</a:t>
            </a:r>
          </a:p>
        </p:txBody>
      </p:sp>
      <p:pic>
        <p:nvPicPr>
          <p:cNvPr id="426" name="nrc2013.png"/>
          <p:cNvPicPr/>
          <p:nvPr/>
        </p:nvPicPr>
        <p:blipFill>
          <a:blip r:embed="rId2">
            <a:extLst/>
          </a:blip>
          <a:stretch>
            <a:fillRect/>
          </a:stretch>
        </p:blipFill>
        <p:spPr>
          <a:xfrm>
            <a:off x="114300" y="2235200"/>
            <a:ext cx="7963273" cy="11341100"/>
          </a:xfrm>
          <a:prstGeom prst="rect">
            <a:avLst/>
          </a:prstGeom>
          <a:ln w="12700">
            <a:miter lim="400000"/>
          </a:ln>
        </p:spPr>
      </p:pic>
      <p:sp>
        <p:nvSpPr>
          <p:cNvPr id="427" name="Shape 427"/>
          <p:cNvSpPr/>
          <p:nvPr/>
        </p:nvSpPr>
        <p:spPr>
          <a:xfrm>
            <a:off x="8153400" y="113538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Most likely (low-probability) rapid impact: ocean acidification</a:t>
            </a:r>
          </a:p>
        </p:txBody>
      </p:sp>
      <p:sp>
        <p:nvSpPr>
          <p:cNvPr id="428" name="Shape 428"/>
          <p:cNvSpPr/>
          <p:nvPr/>
        </p:nvSpPr>
        <p:spPr>
          <a:xfrm>
            <a:off x="8153400" y="9906000"/>
            <a:ext cx="15938500" cy="12954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West Antarctic Ice Sheet: up to 4.8 m sea level rise; abrupt changes unlikely in the 21st century</a:t>
            </a:r>
          </a:p>
        </p:txBody>
      </p:sp>
      <p:sp>
        <p:nvSpPr>
          <p:cNvPr id="429" name="Shape 429"/>
          <p:cNvSpPr/>
          <p:nvPr/>
        </p:nvSpPr>
        <p:spPr>
          <a:xfrm>
            <a:off x="8153400" y="6496050"/>
            <a:ext cx="15938500" cy="18923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Disruption of Atlantic Meridional Overturning Circulation: unlikely in the 21st century; but gradual chance could have severe consequences</a:t>
            </a:r>
          </a:p>
        </p:txBody>
      </p:sp>
      <p:sp>
        <p:nvSpPr>
          <p:cNvPr id="430" name="Shape 430"/>
          <p:cNvSpPr/>
          <p:nvPr/>
        </p:nvSpPr>
        <p:spPr>
          <a:xfrm>
            <a:off x="8153400" y="43942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Disappearance of late-summer Arctic sea ice</a:t>
            </a:r>
          </a:p>
        </p:txBody>
      </p:sp>
      <p:sp>
        <p:nvSpPr>
          <p:cNvPr id="431" name="Shape 431"/>
          <p:cNvSpPr/>
          <p:nvPr/>
        </p:nvSpPr>
        <p:spPr>
          <a:xfrm>
            <a:off x="8153400" y="52705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Increases in extinction threats</a:t>
            </a:r>
          </a:p>
        </p:txBody>
      </p:sp>
      <p:grpSp>
        <p:nvGrpSpPr>
          <p:cNvPr id="434" name="Group 434"/>
          <p:cNvGrpSpPr/>
          <p:nvPr/>
        </p:nvGrpSpPr>
        <p:grpSpPr>
          <a:xfrm>
            <a:off x="88900" y="63500"/>
            <a:ext cx="24193500" cy="1778000"/>
            <a:chOff x="-50800" y="-50800"/>
            <a:chExt cx="24193500" cy="1778000"/>
          </a:xfrm>
        </p:grpSpPr>
        <p:pic>
          <p:nvPicPr>
            <p:cNvPr id="432"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33"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435" name="Shape 435"/>
          <p:cNvSpPr/>
          <p:nvPr/>
        </p:nvSpPr>
        <p:spPr>
          <a:xfrm>
            <a:off x="7689453" y="8317110"/>
            <a:ext cx="5154117" cy="105549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36" name="Shape 436"/>
          <p:cNvSpPr/>
          <p:nvPr/>
        </p:nvSpPr>
        <p:spPr>
          <a:xfrm>
            <a:off x="16644044" y="8317110"/>
            <a:ext cx="3095527" cy="105549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37" name="Shape 437"/>
          <p:cNvSpPr/>
          <p:nvPr/>
        </p:nvSpPr>
        <p:spPr>
          <a:xfrm>
            <a:off x="7689453" y="9905999"/>
            <a:ext cx="6497241" cy="65544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38" name="Shape 438"/>
          <p:cNvSpPr/>
          <p:nvPr/>
        </p:nvSpPr>
        <p:spPr>
          <a:xfrm>
            <a:off x="7474644" y="10616207"/>
            <a:ext cx="3095527" cy="65544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29"/>
                                        </p:tgtEl>
                                        <p:attrNameLst>
                                          <p:attrName>style.visibility</p:attrName>
                                        </p:attrNameLst>
                                      </p:cBhvr>
                                      <p:to>
                                        <p:strVal val="visible"/>
                                      </p:to>
                                    </p:set>
                                    <p:animEffect filter="dissolve" transition="in">
                                      <p:cBhvr>
                                        <p:cTn id="7" dur="1000"/>
                                        <p:tgtEl>
                                          <p:spTgt spid="429"/>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425"/>
                                        </p:tgtEl>
                                        <p:attrNameLst>
                                          <p:attrName>style.visibility</p:attrName>
                                        </p:attrNameLst>
                                      </p:cBhvr>
                                      <p:to>
                                        <p:strVal val="visible"/>
                                      </p:to>
                                    </p:set>
                                    <p:animEffect filter="dissolve" transition="in">
                                      <p:cBhvr>
                                        <p:cTn id="11" dur="1000"/>
                                        <p:tgtEl>
                                          <p:spTgt spid="425"/>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428"/>
                                        </p:tgtEl>
                                        <p:attrNameLst>
                                          <p:attrName>style.visibility</p:attrName>
                                        </p:attrNameLst>
                                      </p:cBhvr>
                                      <p:to>
                                        <p:strVal val="visible"/>
                                      </p:to>
                                    </p:set>
                                    <p:animEffect filter="dissolve" transition="in">
                                      <p:cBhvr>
                                        <p:cTn id="15" dur="1000"/>
                                        <p:tgtEl>
                                          <p:spTgt spid="428"/>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427"/>
                                        </p:tgtEl>
                                        <p:attrNameLst>
                                          <p:attrName>style.visibility</p:attrName>
                                        </p:attrNameLst>
                                      </p:cBhvr>
                                      <p:to>
                                        <p:strVal val="visible"/>
                                      </p:to>
                                    </p:set>
                                    <p:animEffect filter="dissolve" transition="in">
                                      <p:cBhvr>
                                        <p:cTn id="19" dur="1000"/>
                                        <p:tgtEl>
                                          <p:spTgt spid="427"/>
                                        </p:tgtEl>
                                      </p:cBhvr>
                                    </p:animEffec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0" presetID="9" grpId="5" fill="hold">
                                  <p:stCondLst>
                                    <p:cond delay="0"/>
                                  </p:stCondLst>
                                  <p:iterate type="el" backwards="0">
                                    <p:tmAbs val="0"/>
                                  </p:iterate>
                                  <p:childTnLst>
                                    <p:set>
                                      <p:cBhvr>
                                        <p:cTn id="23" fill="hold"/>
                                        <p:tgtEl>
                                          <p:spTgt spid="435"/>
                                        </p:tgtEl>
                                        <p:attrNameLst>
                                          <p:attrName>style.visibility</p:attrName>
                                        </p:attrNameLst>
                                      </p:cBhvr>
                                      <p:to>
                                        <p:strVal val="visible"/>
                                      </p:to>
                                    </p:set>
                                    <p:animEffect filter="dissolve" transition="in">
                                      <p:cBhvr>
                                        <p:cTn id="24" dur="1000"/>
                                        <p:tgtEl>
                                          <p:spTgt spid="435"/>
                                        </p:tgtEl>
                                      </p:cBhvr>
                                    </p:animEffect>
                                  </p:childTnLst>
                                </p:cTn>
                              </p:par>
                            </p:childTnLst>
                          </p:cTn>
                        </p:par>
                        <p:par>
                          <p:cTn id="25" fill="hold">
                            <p:stCondLst>
                              <p:cond delay="1000"/>
                            </p:stCondLst>
                            <p:childTnLst>
                              <p:par>
                                <p:cTn id="26" nodeType="afterEffect" presetClass="entr" presetSubtype="0" presetID="9" grpId="6" fill="hold">
                                  <p:stCondLst>
                                    <p:cond delay="0"/>
                                  </p:stCondLst>
                                  <p:iterate type="el" backwards="0">
                                    <p:tmAbs val="0"/>
                                  </p:iterate>
                                  <p:childTnLst>
                                    <p:set>
                                      <p:cBhvr>
                                        <p:cTn id="27" fill="hold"/>
                                        <p:tgtEl>
                                          <p:spTgt spid="436"/>
                                        </p:tgtEl>
                                        <p:attrNameLst>
                                          <p:attrName>style.visibility</p:attrName>
                                        </p:attrNameLst>
                                      </p:cBhvr>
                                      <p:to>
                                        <p:strVal val="visible"/>
                                      </p:to>
                                    </p:set>
                                    <p:animEffect filter="dissolve" transition="in">
                                      <p:cBhvr>
                                        <p:cTn id="28" dur="1000"/>
                                        <p:tgtEl>
                                          <p:spTgt spid="436"/>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9" grpId="7" fill="hold">
                                  <p:stCondLst>
                                    <p:cond delay="0"/>
                                  </p:stCondLst>
                                  <p:iterate type="el" backwards="0">
                                    <p:tmAbs val="0"/>
                                  </p:iterate>
                                  <p:childTnLst>
                                    <p:set>
                                      <p:cBhvr>
                                        <p:cTn id="32" fill="hold"/>
                                        <p:tgtEl>
                                          <p:spTgt spid="437"/>
                                        </p:tgtEl>
                                        <p:attrNameLst>
                                          <p:attrName>style.visibility</p:attrName>
                                        </p:attrNameLst>
                                      </p:cBhvr>
                                      <p:to>
                                        <p:strVal val="visible"/>
                                      </p:to>
                                    </p:set>
                                    <p:animEffect filter="dissolve" transition="in">
                                      <p:cBhvr>
                                        <p:cTn id="33" dur="1000"/>
                                        <p:tgtEl>
                                          <p:spTgt spid="437"/>
                                        </p:tgtEl>
                                      </p:cBhvr>
                                    </p:animEffect>
                                  </p:childTnLst>
                                </p:cTn>
                              </p:par>
                            </p:childTnLst>
                          </p:cTn>
                        </p:par>
                        <p:par>
                          <p:cTn id="34" fill="hold">
                            <p:stCondLst>
                              <p:cond delay="1000"/>
                            </p:stCondLst>
                            <p:childTnLst>
                              <p:par>
                                <p:cTn id="35" nodeType="afterEffect" presetClass="entr" presetSubtype="0" presetID="9" grpId="8" fill="hold">
                                  <p:stCondLst>
                                    <p:cond delay="0"/>
                                  </p:stCondLst>
                                  <p:iterate type="el" backwards="0">
                                    <p:tmAbs val="0"/>
                                  </p:iterate>
                                  <p:childTnLst>
                                    <p:set>
                                      <p:cBhvr>
                                        <p:cTn id="36" fill="hold"/>
                                        <p:tgtEl>
                                          <p:spTgt spid="438"/>
                                        </p:tgtEl>
                                        <p:attrNameLst>
                                          <p:attrName>style.visibility</p:attrName>
                                        </p:attrNameLst>
                                      </p:cBhvr>
                                      <p:to>
                                        <p:strVal val="visible"/>
                                      </p:to>
                                    </p:set>
                                    <p:animEffect filter="dissolve" transition="in">
                                      <p:cBhvr>
                                        <p:cTn id="37" dur="1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6"/>
      <p:bldP build="whole" bldLvl="1" animBg="1" rev="0" advAuto="0" spid="425" grpId="2"/>
      <p:bldP build="whole" bldLvl="1" animBg="1" rev="0" advAuto="0" spid="435" grpId="5"/>
      <p:bldP build="whole" bldLvl="1" animBg="1" rev="0" advAuto="0" spid="429" grpId="1"/>
      <p:bldP build="whole" bldLvl="1" animBg="1" rev="0" advAuto="0" spid="438" grpId="8"/>
      <p:bldP build="whole" bldLvl="1" animBg="1" rev="0" advAuto="0" spid="437" grpId="7"/>
      <p:bldP build="whole" bldLvl="1" animBg="1" rev="0" advAuto="0" spid="427" grpId="4"/>
      <p:bldP build="whole" bldLvl="1" animBg="1" rev="0" advAuto="0" spid="428" grpId="3"/>
    </p:bldLst>
  </p:timing>
</p:sld>
</file>

<file path=ppt/slides/slide33.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grpSp>
        <p:nvGrpSpPr>
          <p:cNvPr id="442" name="Group 442"/>
          <p:cNvGrpSpPr/>
          <p:nvPr/>
        </p:nvGrpSpPr>
        <p:grpSpPr>
          <a:xfrm>
            <a:off x="88900" y="63500"/>
            <a:ext cx="24193500" cy="1778000"/>
            <a:chOff x="-50800" y="-50800"/>
            <a:chExt cx="24193500" cy="1778000"/>
          </a:xfrm>
        </p:grpSpPr>
        <p:pic>
          <p:nvPicPr>
            <p:cNvPr id="440"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41"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443" name="Shape 443"/>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444" name="nrc2013.png"/>
          <p:cNvPicPr/>
          <p:nvPr/>
        </p:nvPicPr>
        <p:blipFill>
          <a:blip r:embed="rId4">
            <a:extLst/>
          </a:blip>
          <a:stretch>
            <a:fillRect/>
          </a:stretch>
        </p:blipFill>
        <p:spPr>
          <a:xfrm>
            <a:off x="114300" y="2235200"/>
            <a:ext cx="7963273" cy="11341100"/>
          </a:xfrm>
          <a:prstGeom prst="rect">
            <a:avLst/>
          </a:prstGeom>
          <a:ln w="12700">
            <a:miter lim="400000"/>
          </a:ln>
        </p:spPr>
      </p:pic>
      <p:pic>
        <p:nvPicPr>
          <p:cNvPr id="445" name="west_antarctic.jpg"/>
          <p:cNvPicPr/>
          <p:nvPr/>
        </p:nvPicPr>
        <p:blipFill>
          <a:blip r:embed="rId5">
            <a:extLst/>
          </a:blip>
          <a:stretch>
            <a:fillRect/>
          </a:stretch>
        </p:blipFill>
        <p:spPr>
          <a:xfrm>
            <a:off x="8229600" y="5003613"/>
            <a:ext cx="15798800" cy="8560211"/>
          </a:xfrm>
          <a:prstGeom prst="rect">
            <a:avLst/>
          </a:prstGeom>
          <a:ln w="12700">
            <a:miter lim="400000"/>
          </a:ln>
        </p:spPr>
      </p:pic>
      <p:sp>
        <p:nvSpPr>
          <p:cNvPr id="446" name="Shape 446"/>
          <p:cNvSpPr/>
          <p:nvPr/>
        </p:nvSpPr>
        <p:spPr>
          <a:xfrm>
            <a:off x="6299200" y="355600"/>
            <a:ext cx="18097500" cy="3352800"/>
          </a:xfrm>
          <a:prstGeom prst="wedgeEllipseCallout">
            <a:avLst>
              <a:gd name="adj1" fmla="val -8596"/>
              <a:gd name="adj2" fmla="val 243939"/>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12, 2014: A large section of the mighty West Antarctic ice sheet has begun falling apart ... That’s enough ice to raise global sea level by more than 15 ft. (4.6 m)</a:t>
            </a:r>
          </a:p>
        </p:txBody>
      </p:sp>
      <p:pic>
        <p:nvPicPr>
          <p:cNvPr id="447" name="20140518_uci.png"/>
          <p:cNvPicPr/>
          <p:nvPr/>
        </p:nvPicPr>
        <p:blipFill>
          <a:blip r:embed="rId6">
            <a:extLst/>
          </a:blip>
          <a:stretch>
            <a:fillRect/>
          </a:stretch>
        </p:blipFill>
        <p:spPr>
          <a:xfrm>
            <a:off x="8227483" y="2961639"/>
            <a:ext cx="14266334" cy="8559801"/>
          </a:xfrm>
          <a:prstGeom prst="rect">
            <a:avLst/>
          </a:prstGeom>
          <a:ln w="12700">
            <a:miter lim="400000"/>
          </a:ln>
        </p:spPr>
      </p:pic>
      <p:sp>
        <p:nvSpPr>
          <p:cNvPr id="448" name="Shape 448"/>
          <p:cNvSpPr/>
          <p:nvPr/>
        </p:nvSpPr>
        <p:spPr>
          <a:xfrm>
            <a:off x="6197600" y="3162300"/>
            <a:ext cx="17767300" cy="2730500"/>
          </a:xfrm>
          <a:prstGeom prst="wedgeEllipseCallout">
            <a:avLst>
              <a:gd name="adj1" fmla="val -20550"/>
              <a:gd name="adj2" fmla="val 123488"/>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18, 2014: The glaciers of Greenland are likely to retreat faster and further inland than anticipated ....</a:t>
            </a:r>
          </a:p>
        </p:txBody>
      </p:sp>
      <p:pic>
        <p:nvPicPr>
          <p:cNvPr id="449" name="20140527_osu.png"/>
          <p:cNvPicPr/>
          <p:nvPr/>
        </p:nvPicPr>
        <p:blipFill>
          <a:blip r:embed="rId7">
            <a:extLst/>
          </a:blip>
          <a:stretch>
            <a:fillRect/>
          </a:stretch>
        </p:blipFill>
        <p:spPr>
          <a:xfrm>
            <a:off x="8229919" y="4710387"/>
            <a:ext cx="14706601" cy="8802413"/>
          </a:xfrm>
          <a:prstGeom prst="rect">
            <a:avLst/>
          </a:prstGeom>
          <a:ln w="12700">
            <a:miter lim="400000"/>
          </a:ln>
        </p:spPr>
      </p:pic>
      <p:sp>
        <p:nvSpPr>
          <p:cNvPr id="450" name="Shape 450"/>
          <p:cNvSpPr/>
          <p:nvPr/>
        </p:nvSpPr>
        <p:spPr>
          <a:xfrm>
            <a:off x="9855200" y="8153400"/>
            <a:ext cx="13182600" cy="3073400"/>
          </a:xfrm>
          <a:prstGeom prst="wedgeEllipseCallout">
            <a:avLst>
              <a:gd name="adj1" fmla="val -46724"/>
              <a:gd name="adj2" fmla="val 88430"/>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28, 2014: During that time, the sea level on a global basis rose about 50 feet in just 350 years</a:t>
            </a:r>
          </a:p>
        </p:txBody>
      </p:sp>
      <p:pic>
        <p:nvPicPr>
          <p:cNvPr id="451" name="hein_etal.png"/>
          <p:cNvPicPr/>
          <p:nvPr/>
        </p:nvPicPr>
        <p:blipFill>
          <a:blip r:embed="rId8">
            <a:extLst/>
          </a:blip>
          <a:stretch>
            <a:fillRect/>
          </a:stretch>
        </p:blipFill>
        <p:spPr>
          <a:xfrm>
            <a:off x="7327900" y="3962400"/>
            <a:ext cx="17094200" cy="9613900"/>
          </a:xfrm>
          <a:prstGeom prst="rect">
            <a:avLst/>
          </a:prstGeom>
          <a:ln w="12700">
            <a:miter lim="400000"/>
          </a:ln>
        </p:spPr>
      </p:pic>
      <p:sp>
        <p:nvSpPr>
          <p:cNvPr id="452" name="Shape 452"/>
          <p:cNvSpPr/>
          <p:nvPr/>
        </p:nvSpPr>
        <p:spPr>
          <a:xfrm>
            <a:off x="381000" y="4051300"/>
            <a:ext cx="23901400" cy="2641600"/>
          </a:xfrm>
          <a:prstGeom prst="wedgeEllipseCallout">
            <a:avLst>
              <a:gd name="adj1" fmla="val 5792"/>
              <a:gd name="adj2" fmla="val 259135"/>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lvl="0" algn="ctr" defTabSz="1130300">
              <a:defRPr sz="36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53" name="Shape 453"/>
          <p:cNvSpPr/>
          <p:nvPr/>
        </p:nvSpPr>
        <p:spPr>
          <a:xfrm>
            <a:off x="3304350" y="4445000"/>
            <a:ext cx="177673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1130300">
              <a:defRPr sz="1800"/>
            </a:pPr>
            <a:r>
              <a:rPr sz="3600">
                <a:solidFill>
                  <a:srgbClr val="FFFFFF"/>
                </a:solidFill>
                <a:effectLst>
                  <a:outerShdw sx="100000" sy="100000" kx="0" ky="0" algn="b" rotWithShape="0" blurRad="25400" dist="23998" dir="2700000">
                    <a:srgbClr val="000000">
                      <a:alpha val="31034"/>
                    </a:srgbClr>
                  </a:outerShdw>
                </a:effectLst>
                <a:latin typeface="Trebuchet MS"/>
                <a:ea typeface="Trebuchet MS"/>
                <a:cs typeface="Trebuchet MS"/>
                <a:sym typeface="Trebuchet MS"/>
              </a:rPr>
              <a:t>September, 2014: </a:t>
            </a:r>
            <a:r>
              <a:rPr i="1" sz="3600">
                <a:solidFill>
                  <a:srgbClr val="FFFFFF"/>
                </a:solidFill>
                <a:latin typeface="Trebuchet MS"/>
                <a:ea typeface="Trebuchet MS"/>
                <a:cs typeface="Trebuchet MS"/>
                <a:sym typeface="Trebuchet MS"/>
              </a:rPr>
              <a:t>The combined volume change of Greenland and Antarctica for the observation period is estimated to be −503 ± 107 km</a:t>
            </a:r>
            <a:r>
              <a:rPr baseline="31999" i="1" sz="3600">
                <a:solidFill>
                  <a:srgbClr val="FFFFFF"/>
                </a:solidFill>
                <a:latin typeface="Trebuchet MS"/>
                <a:ea typeface="Trebuchet MS"/>
                <a:cs typeface="Trebuchet MS"/>
                <a:sym typeface="Trebuchet MS"/>
              </a:rPr>
              <a:t>3</a:t>
            </a:r>
            <a:r>
              <a:rPr i="1" sz="3600">
                <a:solidFill>
                  <a:srgbClr val="FFFFFF"/>
                </a:solidFill>
                <a:latin typeface="Trebuchet MS"/>
                <a:ea typeface="Trebuchet MS"/>
                <a:cs typeface="Trebuchet MS"/>
                <a:sym typeface="Trebuchet MS"/>
              </a:rPr>
              <a:t> yr</a:t>
            </a:r>
            <a:r>
              <a:rPr baseline="31999" i="1" sz="3600">
                <a:solidFill>
                  <a:srgbClr val="FFFFFF"/>
                </a:solidFill>
                <a:latin typeface="Trebuchet MS"/>
                <a:ea typeface="Trebuchet MS"/>
                <a:cs typeface="Trebuchet MS"/>
                <a:sym typeface="Trebuchet MS"/>
              </a:rPr>
              <a:t>−1</a:t>
            </a:r>
            <a:r>
              <a:rPr i="1" sz="3600">
                <a:solidFill>
                  <a:srgbClr val="FFFFFF"/>
                </a:solidFill>
                <a:latin typeface="Trebuchet MS"/>
                <a:ea typeface="Trebuchet MS"/>
                <a:cs typeface="Trebuchet MS"/>
                <a:sym typeface="Trebuchet MS"/>
              </a:rPr>
              <a:t>. Greenland contributes nearly 75% to the total volume change with −375 ± 24 km</a:t>
            </a:r>
            <a:r>
              <a:rPr baseline="31999" i="1" sz="3600">
                <a:solidFill>
                  <a:srgbClr val="FFFFFF"/>
                </a:solidFill>
                <a:latin typeface="Trebuchet MS"/>
                <a:ea typeface="Trebuchet MS"/>
                <a:cs typeface="Trebuchet MS"/>
                <a:sym typeface="Trebuchet MS"/>
              </a:rPr>
              <a:t>3</a:t>
            </a:r>
            <a:r>
              <a:rPr i="1" sz="3600">
                <a:solidFill>
                  <a:srgbClr val="FFFFFF"/>
                </a:solidFill>
                <a:latin typeface="Trebuchet MS"/>
                <a:ea typeface="Trebuchet MS"/>
                <a:cs typeface="Trebuchet MS"/>
                <a:sym typeface="Trebuchet MS"/>
              </a:rPr>
              <a:t> yr</a:t>
            </a:r>
            <a:r>
              <a:rPr baseline="31999" i="1" sz="3600">
                <a:solidFill>
                  <a:srgbClr val="FFFFFF"/>
                </a:solidFill>
                <a:latin typeface="Trebuchet MS"/>
                <a:ea typeface="Trebuchet MS"/>
                <a:cs typeface="Trebuchet MS"/>
                <a:sym typeface="Trebuchet MS"/>
              </a:rPr>
              <a:t>−1 </a:t>
            </a:r>
          </a:p>
        </p:txBody>
      </p:sp>
      <p:pic>
        <p:nvPicPr>
          <p:cNvPr id="454" name="westantarctica_ers_1996-2008_lrg.jpg"/>
          <p:cNvPicPr/>
          <p:nvPr/>
        </p:nvPicPr>
        <p:blipFill>
          <a:blip r:embed="rId9">
            <a:extLst/>
          </a:blip>
          <a:stretch>
            <a:fillRect/>
          </a:stretch>
        </p:blipFill>
        <p:spPr>
          <a:xfrm>
            <a:off x="9569450" y="2398844"/>
            <a:ext cx="14795500" cy="11266158"/>
          </a:xfrm>
          <a:prstGeom prst="rect">
            <a:avLst/>
          </a:prstGeom>
          <a:ln w="12700">
            <a:miter lim="400000"/>
          </a:ln>
        </p:spPr>
      </p:pic>
      <p:pic>
        <p:nvPicPr>
          <p:cNvPr id="455" name="ngeo2167-f1.jpg"/>
          <p:cNvPicPr/>
          <p:nvPr/>
        </p:nvPicPr>
        <p:blipFill>
          <a:blip r:embed="rId10">
            <a:extLst/>
          </a:blip>
          <a:stretch>
            <a:fillRect/>
          </a:stretch>
        </p:blipFill>
        <p:spPr>
          <a:xfrm>
            <a:off x="9573938" y="2438400"/>
            <a:ext cx="13120962" cy="11442700"/>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445"/>
                                        </p:tgtEl>
                                        <p:attrNameLst>
                                          <p:attrName>style.visibility</p:attrName>
                                        </p:attrNameLst>
                                      </p:cBhvr>
                                      <p:to>
                                        <p:strVal val="visible"/>
                                      </p:to>
                                    </p:set>
                                    <p:animEffect filter="fade" transition="in">
                                      <p:cBhvr>
                                        <p:cTn id="7" dur="1000"/>
                                        <p:tgtEl>
                                          <p:spTgt spid="445"/>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446"/>
                                        </p:tgtEl>
                                        <p:attrNameLst>
                                          <p:attrName>style.visibility</p:attrName>
                                        </p:attrNameLst>
                                      </p:cBhvr>
                                      <p:to>
                                        <p:strVal val="visible"/>
                                      </p:to>
                                    </p:set>
                                    <p:anim calcmode="lin" valueType="num">
                                      <p:cBhvr>
                                        <p:cTn id="11" dur="1000" fill="hold"/>
                                        <p:tgtEl>
                                          <p:spTgt spid="446"/>
                                        </p:tgtEl>
                                        <p:attrNameLst>
                                          <p:attrName>ppt_w</p:attrName>
                                        </p:attrNameLst>
                                      </p:cBhvr>
                                      <p:tavLst>
                                        <p:tav tm="0">
                                          <p:val>
                                            <p:fltVal val="0"/>
                                          </p:val>
                                        </p:tav>
                                        <p:tav tm="100000">
                                          <p:val>
                                            <p:strVal val="#ppt_w"/>
                                          </p:val>
                                        </p:tav>
                                      </p:tavLst>
                                    </p:anim>
                                    <p:anim calcmode="lin" valueType="num">
                                      <p:cBhvr>
                                        <p:cTn id="12" dur="1000" fill="hold"/>
                                        <p:tgtEl>
                                          <p:spTgt spid="44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454"/>
                                        </p:tgtEl>
                                        <p:attrNameLst>
                                          <p:attrName>style.visibility</p:attrName>
                                        </p:attrNameLst>
                                      </p:cBhvr>
                                      <p:to>
                                        <p:strVal val="visible"/>
                                      </p:to>
                                    </p:set>
                                    <p:animEffect filter="fade" transition="in">
                                      <p:cBhvr>
                                        <p:cTn id="17" dur="1000"/>
                                        <p:tgtEl>
                                          <p:spTgt spid="454"/>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xit" presetSubtype="0" presetID="1" grpId="4" fill="hold">
                                  <p:stCondLst>
                                    <p:cond delay="0"/>
                                  </p:stCondLst>
                                  <p:iterate type="el" backwards="0">
                                    <p:tmAbs val="0"/>
                                  </p:iterate>
                                  <p:childTnLst>
                                    <p:set>
                                      <p:cBhvr>
                                        <p:cTn id="21" fill="hold">
                                          <p:stCondLst>
                                            <p:cond delay="0"/>
                                          </p:stCondLst>
                                        </p:cTn>
                                        <p:tgtEl>
                                          <p:spTgt spid="454"/>
                                        </p:tgtEl>
                                        <p:attrNameLst>
                                          <p:attrName>style.visibility</p:attrName>
                                        </p:attrNameLst>
                                      </p:cBhvr>
                                      <p:to>
                                        <p:strVal val="hidden"/>
                                      </p:to>
                                    </p:set>
                                  </p:childTnLst>
                                </p:cTn>
                              </p:par>
                            </p:childTnLst>
                          </p:cTn>
                        </p:par>
                        <p:par>
                          <p:cTn id="22" fill="hold">
                            <p:stCondLst>
                              <p:cond delay="0"/>
                            </p:stCondLst>
                            <p:childTnLst>
                              <p:par>
                                <p:cTn id="23" nodeType="afterEffect" presetClass="entr" presetSubtype="0" presetID="10" grpId="5" fill="hold">
                                  <p:stCondLst>
                                    <p:cond delay="0"/>
                                  </p:stCondLst>
                                  <p:iterate type="el" backwards="0">
                                    <p:tmAbs val="0"/>
                                  </p:iterate>
                                  <p:childTnLst>
                                    <p:set>
                                      <p:cBhvr>
                                        <p:cTn id="24" fill="hold"/>
                                        <p:tgtEl>
                                          <p:spTgt spid="447"/>
                                        </p:tgtEl>
                                        <p:attrNameLst>
                                          <p:attrName>style.visibility</p:attrName>
                                        </p:attrNameLst>
                                      </p:cBhvr>
                                      <p:to>
                                        <p:strVal val="visible"/>
                                      </p:to>
                                    </p:set>
                                    <p:animEffect filter="fade" transition="in">
                                      <p:cBhvr>
                                        <p:cTn id="25" dur="1000"/>
                                        <p:tgtEl>
                                          <p:spTgt spid="447"/>
                                        </p:tgtEl>
                                      </p:cBhvr>
                                    </p:animEffect>
                                  </p:childTnLst>
                                </p:cTn>
                              </p:par>
                            </p:childTnLst>
                          </p:cTn>
                        </p:par>
                        <p:par>
                          <p:cTn id="26" fill="hold">
                            <p:stCondLst>
                              <p:cond delay="1000"/>
                            </p:stCondLst>
                            <p:childTnLst>
                              <p:par>
                                <p:cTn id="27" nodeType="afterEffect" presetClass="entr" presetSubtype="16" presetID="23" grpId="6" fill="hold">
                                  <p:stCondLst>
                                    <p:cond delay="0"/>
                                  </p:stCondLst>
                                  <p:iterate type="el" backwards="0">
                                    <p:tmAbs val="0"/>
                                  </p:iterate>
                                  <p:childTnLst>
                                    <p:set>
                                      <p:cBhvr>
                                        <p:cTn id="28" fill="hold"/>
                                        <p:tgtEl>
                                          <p:spTgt spid="448"/>
                                        </p:tgtEl>
                                        <p:attrNameLst>
                                          <p:attrName>style.visibility</p:attrName>
                                        </p:attrNameLst>
                                      </p:cBhvr>
                                      <p:to>
                                        <p:strVal val="visible"/>
                                      </p:to>
                                    </p:set>
                                    <p:anim calcmode="lin" valueType="num">
                                      <p:cBhvr>
                                        <p:cTn id="29" dur="1000" fill="hold"/>
                                        <p:tgtEl>
                                          <p:spTgt spid="448"/>
                                        </p:tgtEl>
                                        <p:attrNameLst>
                                          <p:attrName>ppt_w</p:attrName>
                                        </p:attrNameLst>
                                      </p:cBhvr>
                                      <p:tavLst>
                                        <p:tav tm="0">
                                          <p:val>
                                            <p:fltVal val="0"/>
                                          </p:val>
                                        </p:tav>
                                        <p:tav tm="100000">
                                          <p:val>
                                            <p:strVal val="#ppt_w"/>
                                          </p:val>
                                        </p:tav>
                                      </p:tavLst>
                                    </p:anim>
                                    <p:anim calcmode="lin" valueType="num">
                                      <p:cBhvr>
                                        <p:cTn id="30" dur="1000" fill="hold"/>
                                        <p:tgtEl>
                                          <p:spTgt spid="44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0" grpId="7" fill="hold">
                                  <p:stCondLst>
                                    <p:cond delay="0"/>
                                  </p:stCondLst>
                                  <p:iterate type="el" backwards="0">
                                    <p:tmAbs val="0"/>
                                  </p:iterate>
                                  <p:childTnLst>
                                    <p:set>
                                      <p:cBhvr>
                                        <p:cTn id="34" fill="hold"/>
                                        <p:tgtEl>
                                          <p:spTgt spid="455"/>
                                        </p:tgtEl>
                                        <p:attrNameLst>
                                          <p:attrName>style.visibility</p:attrName>
                                        </p:attrNameLst>
                                      </p:cBhvr>
                                      <p:to>
                                        <p:strVal val="visible"/>
                                      </p:to>
                                    </p:set>
                                    <p:animEffect filter="fade" transition="in">
                                      <p:cBhvr>
                                        <p:cTn id="35" dur="1000"/>
                                        <p:tgtEl>
                                          <p:spTgt spid="455"/>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xit" presetSubtype="0" presetID="1" grpId="8" fill="hold">
                                  <p:stCondLst>
                                    <p:cond delay="0"/>
                                  </p:stCondLst>
                                  <p:iterate type="el" backwards="0">
                                    <p:tmAbs val="0"/>
                                  </p:iterate>
                                  <p:childTnLst>
                                    <p:set>
                                      <p:cBhvr>
                                        <p:cTn id="39" fill="hold">
                                          <p:stCondLst>
                                            <p:cond delay="0"/>
                                          </p:stCondLst>
                                        </p:cTn>
                                        <p:tgtEl>
                                          <p:spTgt spid="455"/>
                                        </p:tgtEl>
                                        <p:attrNameLst>
                                          <p:attrName>style.visibility</p:attrName>
                                        </p:attrNameLst>
                                      </p:cBhvr>
                                      <p:to>
                                        <p:strVal val="hidden"/>
                                      </p:to>
                                    </p:set>
                                  </p:childTnLst>
                                </p:cTn>
                              </p:par>
                            </p:childTnLst>
                          </p:cTn>
                        </p:par>
                        <p:par>
                          <p:cTn id="40" fill="hold">
                            <p:stCondLst>
                              <p:cond delay="0"/>
                            </p:stCondLst>
                            <p:childTnLst>
                              <p:par>
                                <p:cTn id="41" nodeType="afterEffect" presetClass="entr" presetSubtype="0" presetID="10" grpId="9" fill="hold">
                                  <p:stCondLst>
                                    <p:cond delay="0"/>
                                  </p:stCondLst>
                                  <p:iterate type="el" backwards="0">
                                    <p:tmAbs val="0"/>
                                  </p:iterate>
                                  <p:childTnLst>
                                    <p:set>
                                      <p:cBhvr>
                                        <p:cTn id="42" fill="hold"/>
                                        <p:tgtEl>
                                          <p:spTgt spid="449"/>
                                        </p:tgtEl>
                                        <p:attrNameLst>
                                          <p:attrName>style.visibility</p:attrName>
                                        </p:attrNameLst>
                                      </p:cBhvr>
                                      <p:to>
                                        <p:strVal val="visible"/>
                                      </p:to>
                                    </p:set>
                                    <p:animEffect filter="fade" transition="in">
                                      <p:cBhvr>
                                        <p:cTn id="43" dur="1000"/>
                                        <p:tgtEl>
                                          <p:spTgt spid="449"/>
                                        </p:tgtEl>
                                      </p:cBhvr>
                                    </p:animEffect>
                                  </p:childTnLst>
                                </p:cTn>
                              </p:par>
                            </p:childTnLst>
                          </p:cTn>
                        </p:par>
                        <p:par>
                          <p:cTn id="44" fill="hold">
                            <p:stCondLst>
                              <p:cond delay="1000"/>
                            </p:stCondLst>
                            <p:childTnLst>
                              <p:par>
                                <p:cTn id="45" nodeType="afterEffect" presetClass="entr" presetSubtype="16" presetID="23" grpId="10" fill="hold">
                                  <p:stCondLst>
                                    <p:cond delay="0"/>
                                  </p:stCondLst>
                                  <p:iterate type="el" backwards="0">
                                    <p:tmAbs val="0"/>
                                  </p:iterate>
                                  <p:childTnLst>
                                    <p:set>
                                      <p:cBhvr>
                                        <p:cTn id="46" fill="hold"/>
                                        <p:tgtEl>
                                          <p:spTgt spid="450"/>
                                        </p:tgtEl>
                                        <p:attrNameLst>
                                          <p:attrName>style.visibility</p:attrName>
                                        </p:attrNameLst>
                                      </p:cBhvr>
                                      <p:to>
                                        <p:strVal val="visible"/>
                                      </p:to>
                                    </p:set>
                                    <p:anim calcmode="lin" valueType="num">
                                      <p:cBhvr>
                                        <p:cTn id="47" dur="1000" fill="hold"/>
                                        <p:tgtEl>
                                          <p:spTgt spid="450"/>
                                        </p:tgtEl>
                                        <p:attrNameLst>
                                          <p:attrName>ppt_w</p:attrName>
                                        </p:attrNameLst>
                                      </p:cBhvr>
                                      <p:tavLst>
                                        <p:tav tm="0">
                                          <p:val>
                                            <p:fltVal val="0"/>
                                          </p:val>
                                        </p:tav>
                                        <p:tav tm="100000">
                                          <p:val>
                                            <p:strVal val="#ppt_w"/>
                                          </p:val>
                                        </p:tav>
                                      </p:tavLst>
                                    </p:anim>
                                    <p:anim calcmode="lin" valueType="num">
                                      <p:cBhvr>
                                        <p:cTn id="48" dur="1000" fill="hold"/>
                                        <p:tgtEl>
                                          <p:spTgt spid="450"/>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10" grpId="11" fill="hold">
                                  <p:stCondLst>
                                    <p:cond delay="0"/>
                                  </p:stCondLst>
                                  <p:iterate type="el" backwards="0">
                                    <p:tmAbs val="0"/>
                                  </p:iterate>
                                  <p:childTnLst>
                                    <p:set>
                                      <p:cBhvr>
                                        <p:cTn id="52" fill="hold"/>
                                        <p:tgtEl>
                                          <p:spTgt spid="451"/>
                                        </p:tgtEl>
                                        <p:attrNameLst>
                                          <p:attrName>style.visibility</p:attrName>
                                        </p:attrNameLst>
                                      </p:cBhvr>
                                      <p:to>
                                        <p:strVal val="visible"/>
                                      </p:to>
                                    </p:set>
                                    <p:animEffect filter="fade" transition="in">
                                      <p:cBhvr>
                                        <p:cTn id="53" dur="1000"/>
                                        <p:tgtEl>
                                          <p:spTgt spid="451"/>
                                        </p:tgtEl>
                                      </p:cBhvr>
                                    </p:animEffect>
                                  </p:childTnLst>
                                </p:cTn>
                              </p:par>
                            </p:childTnLst>
                          </p:cTn>
                        </p:par>
                        <p:par>
                          <p:cTn id="54" fill="hold">
                            <p:stCondLst>
                              <p:cond delay="1000"/>
                            </p:stCondLst>
                            <p:childTnLst>
                              <p:par>
                                <p:cTn id="55" nodeType="afterEffect" presetClass="entr" presetSubtype="16" presetID="23" grpId="12" fill="hold">
                                  <p:stCondLst>
                                    <p:cond delay="0"/>
                                  </p:stCondLst>
                                  <p:iterate type="el" backwards="0">
                                    <p:tmAbs val="0"/>
                                  </p:iterate>
                                  <p:childTnLst>
                                    <p:set>
                                      <p:cBhvr>
                                        <p:cTn id="56" fill="hold"/>
                                        <p:tgtEl>
                                          <p:spTgt spid="452"/>
                                        </p:tgtEl>
                                        <p:attrNameLst>
                                          <p:attrName>style.visibility</p:attrName>
                                        </p:attrNameLst>
                                      </p:cBhvr>
                                      <p:to>
                                        <p:strVal val="visible"/>
                                      </p:to>
                                    </p:set>
                                    <p:anim calcmode="lin" valueType="num">
                                      <p:cBhvr>
                                        <p:cTn id="57" dur="1000" fill="hold"/>
                                        <p:tgtEl>
                                          <p:spTgt spid="452"/>
                                        </p:tgtEl>
                                        <p:attrNameLst>
                                          <p:attrName>ppt_w</p:attrName>
                                        </p:attrNameLst>
                                      </p:cBhvr>
                                      <p:tavLst>
                                        <p:tav tm="0">
                                          <p:val>
                                            <p:fltVal val="0"/>
                                          </p:val>
                                        </p:tav>
                                        <p:tav tm="100000">
                                          <p:val>
                                            <p:strVal val="#ppt_w"/>
                                          </p:val>
                                        </p:tav>
                                      </p:tavLst>
                                    </p:anim>
                                    <p:anim calcmode="lin" valueType="num">
                                      <p:cBhvr>
                                        <p:cTn id="58" dur="1000" fill="hold"/>
                                        <p:tgtEl>
                                          <p:spTgt spid="452"/>
                                        </p:tgtEl>
                                        <p:attrNameLst>
                                          <p:attrName>ppt_h</p:attrName>
                                        </p:attrNameLst>
                                      </p:cBhvr>
                                      <p:tavLst>
                                        <p:tav tm="0">
                                          <p:val>
                                            <p:fltVal val="0"/>
                                          </p:val>
                                        </p:tav>
                                        <p:tav tm="100000">
                                          <p:val>
                                            <p:strVal val="#ppt_h"/>
                                          </p:val>
                                        </p:tav>
                                      </p:tavLst>
                                    </p:anim>
                                  </p:childTnLst>
                                </p:cTn>
                              </p:par>
                            </p:childTnLst>
                          </p:cTn>
                        </p:par>
                        <p:par>
                          <p:cTn id="59" fill="hold">
                            <p:stCondLst>
                              <p:cond delay="2000"/>
                            </p:stCondLst>
                            <p:childTnLst>
                              <p:par>
                                <p:cTn id="60" nodeType="afterEffect" presetClass="entr" presetSubtype="16" presetID="23" grpId="13" fill="hold">
                                  <p:stCondLst>
                                    <p:cond delay="0"/>
                                  </p:stCondLst>
                                  <p:iterate type="el" backwards="0">
                                    <p:tmAbs val="0"/>
                                  </p:iterate>
                                  <p:childTnLst>
                                    <p:set>
                                      <p:cBhvr>
                                        <p:cTn id="61" fill="hold"/>
                                        <p:tgtEl>
                                          <p:spTgt spid="453"/>
                                        </p:tgtEl>
                                        <p:attrNameLst>
                                          <p:attrName>style.visibility</p:attrName>
                                        </p:attrNameLst>
                                      </p:cBhvr>
                                      <p:to>
                                        <p:strVal val="visible"/>
                                      </p:to>
                                    </p:set>
                                    <p:anim calcmode="lin" valueType="num">
                                      <p:cBhvr>
                                        <p:cTn id="62" dur="1000" fill="hold"/>
                                        <p:tgtEl>
                                          <p:spTgt spid="453"/>
                                        </p:tgtEl>
                                        <p:attrNameLst>
                                          <p:attrName>ppt_w</p:attrName>
                                        </p:attrNameLst>
                                      </p:cBhvr>
                                      <p:tavLst>
                                        <p:tav tm="0">
                                          <p:val>
                                            <p:fltVal val="0"/>
                                          </p:val>
                                        </p:tav>
                                        <p:tav tm="100000">
                                          <p:val>
                                            <p:strVal val="#ppt_w"/>
                                          </p:val>
                                        </p:tav>
                                      </p:tavLst>
                                    </p:anim>
                                    <p:anim calcmode="lin" valueType="num">
                                      <p:cBhvr>
                                        <p:cTn id="63" dur="1000" fill="hold"/>
                                        <p:tgtEl>
                                          <p:spTgt spid="4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6" grpId="2"/>
      <p:bldP build="whole" bldLvl="1" animBg="1" rev="0" advAuto="0" spid="453" grpId="13"/>
      <p:bldP build="whole" bldLvl="1" animBg="1" rev="0" advAuto="0" spid="445" grpId="1"/>
      <p:bldP build="whole" bldLvl="1" animBg="1" rev="0" advAuto="0" spid="455" grpId="8"/>
      <p:bldP build="whole" bldLvl="1" animBg="1" rev="0" advAuto="0" spid="451" grpId="11"/>
      <p:bldP build="whole" bldLvl="1" animBg="1" rev="0" advAuto="0" spid="448" grpId="6"/>
      <p:bldP build="whole" bldLvl="1" animBg="1" rev="0" advAuto="0" spid="455" grpId="7"/>
      <p:bldP build="whole" bldLvl="1" animBg="1" rev="0" advAuto="0" spid="452" grpId="12"/>
      <p:bldP build="whole" bldLvl="1" animBg="1" rev="0" advAuto="0" spid="447" grpId="5"/>
      <p:bldP build="whole" bldLvl="1" animBg="1" rev="0" advAuto="0" spid="449" grpId="9"/>
      <p:bldP build="whole" bldLvl="1" animBg="1" rev="0" advAuto="0" spid="450" grpId="10"/>
      <p:bldP build="whole" bldLvl="1" animBg="1" rev="0" advAuto="0" spid="454" grpId="3"/>
      <p:bldP build="whole" bldLvl="1" animBg="1" rev="0" advAuto="0" spid="454" grpId="4"/>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459" name="Group 459"/>
          <p:cNvGrpSpPr/>
          <p:nvPr/>
        </p:nvGrpSpPr>
        <p:grpSpPr>
          <a:xfrm>
            <a:off x="88900" y="63500"/>
            <a:ext cx="24193500" cy="1778000"/>
            <a:chOff x="-50800" y="-50800"/>
            <a:chExt cx="24193500" cy="1778000"/>
          </a:xfrm>
        </p:grpSpPr>
        <p:pic>
          <p:nvPicPr>
            <p:cNvPr id="457"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58"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460" name="Shape 460"/>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461" name="nrc2013.png"/>
          <p:cNvPicPr/>
          <p:nvPr/>
        </p:nvPicPr>
        <p:blipFill>
          <a:blip r:embed="rId4">
            <a:extLst/>
          </a:blip>
          <a:stretch>
            <a:fillRect/>
          </a:stretch>
        </p:blipFill>
        <p:spPr>
          <a:xfrm>
            <a:off x="114300" y="2235200"/>
            <a:ext cx="7963273" cy="11341100"/>
          </a:xfrm>
          <a:prstGeom prst="rect">
            <a:avLst/>
          </a:prstGeom>
          <a:ln w="12700">
            <a:miter lim="400000"/>
          </a:ln>
        </p:spPr>
      </p:pic>
      <p:pic>
        <p:nvPicPr>
          <p:cNvPr id="462" name="west_antarctic.jpg"/>
          <p:cNvPicPr/>
          <p:nvPr/>
        </p:nvPicPr>
        <p:blipFill>
          <a:blip r:embed="rId5">
            <a:extLst/>
          </a:blip>
          <a:stretch>
            <a:fillRect/>
          </a:stretch>
        </p:blipFill>
        <p:spPr>
          <a:xfrm>
            <a:off x="8229600" y="5003613"/>
            <a:ext cx="15798800" cy="8560211"/>
          </a:xfrm>
          <a:prstGeom prst="rect">
            <a:avLst/>
          </a:prstGeom>
          <a:ln w="12700">
            <a:miter lim="400000"/>
          </a:ln>
        </p:spPr>
      </p:pic>
      <p:sp>
        <p:nvSpPr>
          <p:cNvPr id="463" name="Shape 463"/>
          <p:cNvSpPr/>
          <p:nvPr/>
        </p:nvSpPr>
        <p:spPr>
          <a:xfrm>
            <a:off x="6299200" y="355600"/>
            <a:ext cx="18097500" cy="3352800"/>
          </a:xfrm>
          <a:prstGeom prst="wedgeEllipseCallout">
            <a:avLst>
              <a:gd name="adj1" fmla="val -8596"/>
              <a:gd name="adj2" fmla="val 243939"/>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12, 2014: A large section of the mighty West Antarctic ice sheet has begun falling apart ... That’s enough ice to raise global sea level by more than 15 ft. (4.6 m)</a:t>
            </a:r>
          </a:p>
        </p:txBody>
      </p:sp>
      <p:pic>
        <p:nvPicPr>
          <p:cNvPr id="464" name="20140518_uci.png"/>
          <p:cNvPicPr/>
          <p:nvPr/>
        </p:nvPicPr>
        <p:blipFill>
          <a:blip r:embed="rId6">
            <a:extLst/>
          </a:blip>
          <a:stretch>
            <a:fillRect/>
          </a:stretch>
        </p:blipFill>
        <p:spPr>
          <a:xfrm>
            <a:off x="8227483" y="2961639"/>
            <a:ext cx="14266334" cy="8559801"/>
          </a:xfrm>
          <a:prstGeom prst="rect">
            <a:avLst/>
          </a:prstGeom>
          <a:ln w="12700">
            <a:miter lim="400000"/>
          </a:ln>
        </p:spPr>
      </p:pic>
      <p:sp>
        <p:nvSpPr>
          <p:cNvPr id="465" name="Shape 465"/>
          <p:cNvSpPr/>
          <p:nvPr/>
        </p:nvSpPr>
        <p:spPr>
          <a:xfrm>
            <a:off x="6197600" y="3162300"/>
            <a:ext cx="17767300" cy="2730500"/>
          </a:xfrm>
          <a:prstGeom prst="wedgeEllipseCallout">
            <a:avLst>
              <a:gd name="adj1" fmla="val -20550"/>
              <a:gd name="adj2" fmla="val 123488"/>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18, 2014: The glaciers of Greenland are likely to retreat faster and further inland than anticipated ....</a:t>
            </a:r>
          </a:p>
        </p:txBody>
      </p:sp>
      <p:pic>
        <p:nvPicPr>
          <p:cNvPr id="466" name="20140527_osu.png"/>
          <p:cNvPicPr/>
          <p:nvPr/>
        </p:nvPicPr>
        <p:blipFill>
          <a:blip r:embed="rId7">
            <a:extLst/>
          </a:blip>
          <a:stretch>
            <a:fillRect/>
          </a:stretch>
        </p:blipFill>
        <p:spPr>
          <a:xfrm>
            <a:off x="8229919" y="4710387"/>
            <a:ext cx="14706601" cy="8802413"/>
          </a:xfrm>
          <a:prstGeom prst="rect">
            <a:avLst/>
          </a:prstGeom>
          <a:ln w="12700">
            <a:miter lim="400000"/>
          </a:ln>
        </p:spPr>
      </p:pic>
      <p:sp>
        <p:nvSpPr>
          <p:cNvPr id="467" name="Shape 467"/>
          <p:cNvSpPr/>
          <p:nvPr/>
        </p:nvSpPr>
        <p:spPr>
          <a:xfrm>
            <a:off x="9855200" y="8153400"/>
            <a:ext cx="13182600" cy="3073400"/>
          </a:xfrm>
          <a:prstGeom prst="wedgeEllipseCallout">
            <a:avLst>
              <a:gd name="adj1" fmla="val -46724"/>
              <a:gd name="adj2" fmla="val 88430"/>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28, 2014: During that time, the sea level on a global basis rose about 50 feet in just 350 years</a:t>
            </a:r>
          </a:p>
        </p:txBody>
      </p:sp>
      <p:pic>
        <p:nvPicPr>
          <p:cNvPr id="468" name="westantarctica_ers_1996-2008_lrg.jpg"/>
          <p:cNvPicPr/>
          <p:nvPr/>
        </p:nvPicPr>
        <p:blipFill>
          <a:blip r:embed="rId8">
            <a:extLst/>
          </a:blip>
          <a:stretch>
            <a:fillRect/>
          </a:stretch>
        </p:blipFill>
        <p:spPr>
          <a:xfrm>
            <a:off x="9569450" y="2398844"/>
            <a:ext cx="14795500" cy="11266158"/>
          </a:xfrm>
          <a:prstGeom prst="rect">
            <a:avLst/>
          </a:prstGeom>
          <a:ln w="12700">
            <a:miter lim="400000"/>
          </a:ln>
        </p:spPr>
      </p:pic>
      <p:pic>
        <p:nvPicPr>
          <p:cNvPr id="469" name="ngeo2167-f1.jpg"/>
          <p:cNvPicPr/>
          <p:nvPr/>
        </p:nvPicPr>
        <p:blipFill>
          <a:blip r:embed="rId9">
            <a:extLst/>
          </a:blip>
          <a:stretch>
            <a:fillRect/>
          </a:stretch>
        </p:blipFill>
        <p:spPr>
          <a:xfrm>
            <a:off x="9573938" y="2438400"/>
            <a:ext cx="13120962" cy="11442700"/>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462"/>
                                        </p:tgtEl>
                                        <p:attrNameLst>
                                          <p:attrName>style.visibility</p:attrName>
                                        </p:attrNameLst>
                                      </p:cBhvr>
                                      <p:to>
                                        <p:strVal val="visible"/>
                                      </p:to>
                                    </p:set>
                                    <p:animEffect filter="fade" transition="in">
                                      <p:cBhvr>
                                        <p:cTn id="7" dur="1000"/>
                                        <p:tgtEl>
                                          <p:spTgt spid="462"/>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463"/>
                                        </p:tgtEl>
                                        <p:attrNameLst>
                                          <p:attrName>style.visibility</p:attrName>
                                        </p:attrNameLst>
                                      </p:cBhvr>
                                      <p:to>
                                        <p:strVal val="visible"/>
                                      </p:to>
                                    </p:set>
                                    <p:anim calcmode="lin" valueType="num">
                                      <p:cBhvr>
                                        <p:cTn id="11" dur="1000" fill="hold"/>
                                        <p:tgtEl>
                                          <p:spTgt spid="463"/>
                                        </p:tgtEl>
                                        <p:attrNameLst>
                                          <p:attrName>ppt_w</p:attrName>
                                        </p:attrNameLst>
                                      </p:cBhvr>
                                      <p:tavLst>
                                        <p:tav tm="0">
                                          <p:val>
                                            <p:fltVal val="0"/>
                                          </p:val>
                                        </p:tav>
                                        <p:tav tm="100000">
                                          <p:val>
                                            <p:strVal val="#ppt_w"/>
                                          </p:val>
                                        </p:tav>
                                      </p:tavLst>
                                    </p:anim>
                                    <p:anim calcmode="lin" valueType="num">
                                      <p:cBhvr>
                                        <p:cTn id="12" dur="1000" fill="hold"/>
                                        <p:tgtEl>
                                          <p:spTgt spid="46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468"/>
                                        </p:tgtEl>
                                        <p:attrNameLst>
                                          <p:attrName>style.visibility</p:attrName>
                                        </p:attrNameLst>
                                      </p:cBhvr>
                                      <p:to>
                                        <p:strVal val="visible"/>
                                      </p:to>
                                    </p:set>
                                    <p:animEffect filter="fade" transition="in">
                                      <p:cBhvr>
                                        <p:cTn id="17" dur="1000"/>
                                        <p:tgtEl>
                                          <p:spTgt spid="468"/>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xit" presetSubtype="0" presetID="1" grpId="4" fill="hold">
                                  <p:stCondLst>
                                    <p:cond delay="0"/>
                                  </p:stCondLst>
                                  <p:iterate type="el" backwards="0">
                                    <p:tmAbs val="0"/>
                                  </p:iterate>
                                  <p:childTnLst>
                                    <p:set>
                                      <p:cBhvr>
                                        <p:cTn id="21" fill="hold">
                                          <p:stCondLst>
                                            <p:cond delay="0"/>
                                          </p:stCondLst>
                                        </p:cTn>
                                        <p:tgtEl>
                                          <p:spTgt spid="468"/>
                                        </p:tgtEl>
                                        <p:attrNameLst>
                                          <p:attrName>style.visibility</p:attrName>
                                        </p:attrNameLst>
                                      </p:cBhvr>
                                      <p:to>
                                        <p:strVal val="hidden"/>
                                      </p:to>
                                    </p:set>
                                  </p:childTnLst>
                                </p:cTn>
                              </p:par>
                            </p:childTnLst>
                          </p:cTn>
                        </p:par>
                        <p:par>
                          <p:cTn id="22" fill="hold">
                            <p:stCondLst>
                              <p:cond delay="0"/>
                            </p:stCondLst>
                            <p:childTnLst>
                              <p:par>
                                <p:cTn id="23" nodeType="afterEffect" presetClass="entr" presetSubtype="0" presetID="10" grpId="5" fill="hold">
                                  <p:stCondLst>
                                    <p:cond delay="0"/>
                                  </p:stCondLst>
                                  <p:iterate type="el" backwards="0">
                                    <p:tmAbs val="0"/>
                                  </p:iterate>
                                  <p:childTnLst>
                                    <p:set>
                                      <p:cBhvr>
                                        <p:cTn id="24" fill="hold"/>
                                        <p:tgtEl>
                                          <p:spTgt spid="464"/>
                                        </p:tgtEl>
                                        <p:attrNameLst>
                                          <p:attrName>style.visibility</p:attrName>
                                        </p:attrNameLst>
                                      </p:cBhvr>
                                      <p:to>
                                        <p:strVal val="visible"/>
                                      </p:to>
                                    </p:set>
                                    <p:animEffect filter="fade" transition="in">
                                      <p:cBhvr>
                                        <p:cTn id="25" dur="1000"/>
                                        <p:tgtEl>
                                          <p:spTgt spid="464"/>
                                        </p:tgtEl>
                                      </p:cBhvr>
                                    </p:animEffect>
                                  </p:childTnLst>
                                </p:cTn>
                              </p:par>
                            </p:childTnLst>
                          </p:cTn>
                        </p:par>
                        <p:par>
                          <p:cTn id="26" fill="hold">
                            <p:stCondLst>
                              <p:cond delay="1000"/>
                            </p:stCondLst>
                            <p:childTnLst>
                              <p:par>
                                <p:cTn id="27" nodeType="afterEffect" presetClass="entr" presetSubtype="16" presetID="23" grpId="6" fill="hold">
                                  <p:stCondLst>
                                    <p:cond delay="0"/>
                                  </p:stCondLst>
                                  <p:iterate type="el" backwards="0">
                                    <p:tmAbs val="0"/>
                                  </p:iterate>
                                  <p:childTnLst>
                                    <p:set>
                                      <p:cBhvr>
                                        <p:cTn id="28" fill="hold"/>
                                        <p:tgtEl>
                                          <p:spTgt spid="465"/>
                                        </p:tgtEl>
                                        <p:attrNameLst>
                                          <p:attrName>style.visibility</p:attrName>
                                        </p:attrNameLst>
                                      </p:cBhvr>
                                      <p:to>
                                        <p:strVal val="visible"/>
                                      </p:to>
                                    </p:set>
                                    <p:anim calcmode="lin" valueType="num">
                                      <p:cBhvr>
                                        <p:cTn id="29" dur="1000" fill="hold"/>
                                        <p:tgtEl>
                                          <p:spTgt spid="465"/>
                                        </p:tgtEl>
                                        <p:attrNameLst>
                                          <p:attrName>ppt_w</p:attrName>
                                        </p:attrNameLst>
                                      </p:cBhvr>
                                      <p:tavLst>
                                        <p:tav tm="0">
                                          <p:val>
                                            <p:fltVal val="0"/>
                                          </p:val>
                                        </p:tav>
                                        <p:tav tm="100000">
                                          <p:val>
                                            <p:strVal val="#ppt_w"/>
                                          </p:val>
                                        </p:tav>
                                      </p:tavLst>
                                    </p:anim>
                                    <p:anim calcmode="lin" valueType="num">
                                      <p:cBhvr>
                                        <p:cTn id="30" dur="1000" fill="hold"/>
                                        <p:tgtEl>
                                          <p:spTgt spid="46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0" grpId="7" fill="hold">
                                  <p:stCondLst>
                                    <p:cond delay="0"/>
                                  </p:stCondLst>
                                  <p:iterate type="el" backwards="0">
                                    <p:tmAbs val="0"/>
                                  </p:iterate>
                                  <p:childTnLst>
                                    <p:set>
                                      <p:cBhvr>
                                        <p:cTn id="34" fill="hold"/>
                                        <p:tgtEl>
                                          <p:spTgt spid="469"/>
                                        </p:tgtEl>
                                        <p:attrNameLst>
                                          <p:attrName>style.visibility</p:attrName>
                                        </p:attrNameLst>
                                      </p:cBhvr>
                                      <p:to>
                                        <p:strVal val="visible"/>
                                      </p:to>
                                    </p:set>
                                    <p:animEffect filter="fade" transition="in">
                                      <p:cBhvr>
                                        <p:cTn id="35" dur="1000"/>
                                        <p:tgtEl>
                                          <p:spTgt spid="469"/>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xit" presetSubtype="0" presetID="1" grpId="8" fill="hold">
                                  <p:stCondLst>
                                    <p:cond delay="0"/>
                                  </p:stCondLst>
                                  <p:iterate type="el" backwards="0">
                                    <p:tmAbs val="0"/>
                                  </p:iterate>
                                  <p:childTnLst>
                                    <p:set>
                                      <p:cBhvr>
                                        <p:cTn id="39" fill="hold">
                                          <p:stCondLst>
                                            <p:cond delay="0"/>
                                          </p:stCondLst>
                                        </p:cTn>
                                        <p:tgtEl>
                                          <p:spTgt spid="469"/>
                                        </p:tgtEl>
                                        <p:attrNameLst>
                                          <p:attrName>style.visibility</p:attrName>
                                        </p:attrNameLst>
                                      </p:cBhvr>
                                      <p:to>
                                        <p:strVal val="hidden"/>
                                      </p:to>
                                    </p:set>
                                  </p:childTnLst>
                                </p:cTn>
                              </p:par>
                            </p:childTnLst>
                          </p:cTn>
                        </p:par>
                        <p:par>
                          <p:cTn id="40" fill="hold">
                            <p:stCondLst>
                              <p:cond delay="0"/>
                            </p:stCondLst>
                            <p:childTnLst>
                              <p:par>
                                <p:cTn id="41" nodeType="afterEffect" presetClass="entr" presetSubtype="0" presetID="10" grpId="9" fill="hold">
                                  <p:stCondLst>
                                    <p:cond delay="0"/>
                                  </p:stCondLst>
                                  <p:iterate type="el" backwards="0">
                                    <p:tmAbs val="0"/>
                                  </p:iterate>
                                  <p:childTnLst>
                                    <p:set>
                                      <p:cBhvr>
                                        <p:cTn id="42" fill="hold"/>
                                        <p:tgtEl>
                                          <p:spTgt spid="466"/>
                                        </p:tgtEl>
                                        <p:attrNameLst>
                                          <p:attrName>style.visibility</p:attrName>
                                        </p:attrNameLst>
                                      </p:cBhvr>
                                      <p:to>
                                        <p:strVal val="visible"/>
                                      </p:to>
                                    </p:set>
                                    <p:animEffect filter="fade" transition="in">
                                      <p:cBhvr>
                                        <p:cTn id="43" dur="1000"/>
                                        <p:tgtEl>
                                          <p:spTgt spid="466"/>
                                        </p:tgtEl>
                                      </p:cBhvr>
                                    </p:animEffect>
                                  </p:childTnLst>
                                </p:cTn>
                              </p:par>
                            </p:childTnLst>
                          </p:cTn>
                        </p:par>
                        <p:par>
                          <p:cTn id="44" fill="hold">
                            <p:stCondLst>
                              <p:cond delay="1000"/>
                            </p:stCondLst>
                            <p:childTnLst>
                              <p:par>
                                <p:cTn id="45" nodeType="afterEffect" presetClass="entr" presetSubtype="16" presetID="23" grpId="10" fill="hold">
                                  <p:stCondLst>
                                    <p:cond delay="0"/>
                                  </p:stCondLst>
                                  <p:iterate type="el" backwards="0">
                                    <p:tmAbs val="0"/>
                                  </p:iterate>
                                  <p:childTnLst>
                                    <p:set>
                                      <p:cBhvr>
                                        <p:cTn id="46" fill="hold"/>
                                        <p:tgtEl>
                                          <p:spTgt spid="467"/>
                                        </p:tgtEl>
                                        <p:attrNameLst>
                                          <p:attrName>style.visibility</p:attrName>
                                        </p:attrNameLst>
                                      </p:cBhvr>
                                      <p:to>
                                        <p:strVal val="visible"/>
                                      </p:to>
                                    </p:set>
                                    <p:anim calcmode="lin" valueType="num">
                                      <p:cBhvr>
                                        <p:cTn id="47" dur="1000" fill="hold"/>
                                        <p:tgtEl>
                                          <p:spTgt spid="467"/>
                                        </p:tgtEl>
                                        <p:attrNameLst>
                                          <p:attrName>ppt_w</p:attrName>
                                        </p:attrNameLst>
                                      </p:cBhvr>
                                      <p:tavLst>
                                        <p:tav tm="0">
                                          <p:val>
                                            <p:fltVal val="0"/>
                                          </p:val>
                                        </p:tav>
                                        <p:tav tm="100000">
                                          <p:val>
                                            <p:strVal val="#ppt_w"/>
                                          </p:val>
                                        </p:tav>
                                      </p:tavLst>
                                    </p:anim>
                                    <p:anim calcmode="lin" valueType="num">
                                      <p:cBhvr>
                                        <p:cTn id="48" dur="1000" fill="hold"/>
                                        <p:tgtEl>
                                          <p:spTgt spid="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2" grpId="1"/>
      <p:bldP build="whole" bldLvl="1" animBg="1" rev="0" advAuto="0" spid="468" grpId="3"/>
      <p:bldP build="whole" bldLvl="1" animBg="1" rev="0" advAuto="0" spid="468" grpId="4"/>
      <p:bldP build="whole" bldLvl="1" animBg="1" rev="0" advAuto="0" spid="469" grpId="7"/>
      <p:bldP build="whole" bldLvl="1" animBg="1" rev="0" advAuto="0" spid="469" grpId="8"/>
      <p:bldP build="whole" bldLvl="1" animBg="1" rev="0" advAuto="0" spid="466" grpId="9"/>
      <p:bldP build="whole" bldLvl="1" animBg="1" rev="0" advAuto="0" spid="465" grpId="6"/>
      <p:bldP build="whole" bldLvl="1" animBg="1" rev="0" advAuto="0" spid="463" grpId="2"/>
      <p:bldP build="whole" bldLvl="1" animBg="1" rev="0" advAuto="0" spid="467" grpId="10"/>
      <p:bldP build="whole" bldLvl="1" animBg="1" rev="0" advAuto="0" spid="464" grpId="5"/>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71" name="Shape 471"/>
          <p:cNvSpPr/>
          <p:nvPr/>
        </p:nvSpPr>
        <p:spPr>
          <a:xfrm>
            <a:off x="10711098" y="10623550"/>
            <a:ext cx="3975101"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800 Years?</a:t>
            </a:r>
          </a:p>
        </p:txBody>
      </p:sp>
      <p:grpSp>
        <p:nvGrpSpPr>
          <p:cNvPr id="478" name="Group 478"/>
          <p:cNvGrpSpPr/>
          <p:nvPr/>
        </p:nvGrpSpPr>
        <p:grpSpPr>
          <a:xfrm>
            <a:off x="443309" y="2914650"/>
            <a:ext cx="12028091" cy="7600950"/>
            <a:chOff x="0" y="0"/>
            <a:chExt cx="12028090" cy="7600949"/>
          </a:xfrm>
        </p:grpSpPr>
        <p:sp>
          <p:nvSpPr>
            <p:cNvPr id="472" name="Shape 472"/>
            <p:cNvSpPr/>
            <p:nvPr/>
          </p:nvSpPr>
          <p:spPr>
            <a:xfrm>
              <a:off x="11901090" y="7397750"/>
              <a:ext cx="1" cy="203200"/>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473" name="Shape 473"/>
            <p:cNvSpPr/>
            <p:nvPr/>
          </p:nvSpPr>
          <p:spPr>
            <a:xfrm>
              <a:off x="1906190" y="527050"/>
              <a:ext cx="304801" cy="12701"/>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474" name="Shape 474"/>
            <p:cNvSpPr/>
            <p:nvPr/>
          </p:nvSpPr>
          <p:spPr>
            <a:xfrm flipH="1">
              <a:off x="2198290" y="336550"/>
              <a:ext cx="1" cy="7061200"/>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475" name="Shape 475"/>
            <p:cNvSpPr/>
            <p:nvPr/>
          </p:nvSpPr>
          <p:spPr>
            <a:xfrm flipH="1" flipV="1">
              <a:off x="2198290" y="7397695"/>
              <a:ext cx="9829801" cy="55"/>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476" name="Shape 476"/>
            <p:cNvSpPr/>
            <p:nvPr/>
          </p:nvSpPr>
          <p:spPr>
            <a:xfrm>
              <a:off x="0" y="0"/>
              <a:ext cx="1861282" cy="901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latin typeface="Trebuchet MS"/>
                  <a:ea typeface="Trebuchet MS"/>
                  <a:cs typeface="Trebuchet MS"/>
                  <a:sym typeface="Trebuchet MS"/>
                </a:defRPr>
              </a:lvl1pPr>
            </a:lstStyle>
            <a:p>
              <a:pPr lvl="0">
                <a:defRPr sz="1800"/>
              </a:pPr>
              <a:r>
                <a:rPr sz="5400"/>
                <a:t>4.5 m</a:t>
              </a:r>
            </a:p>
          </p:txBody>
        </p:sp>
        <p:sp>
          <p:nvSpPr>
            <p:cNvPr id="477" name="Shape 477"/>
            <p:cNvSpPr/>
            <p:nvPr/>
          </p:nvSpPr>
          <p:spPr>
            <a:xfrm flipH="1">
              <a:off x="2147489" y="336550"/>
              <a:ext cx="9677402" cy="7035799"/>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grpSp>
      <p:sp>
        <p:nvSpPr>
          <p:cNvPr id="479" name="Shape 479"/>
          <p:cNvSpPr/>
          <p:nvPr/>
        </p:nvSpPr>
        <p:spPr>
          <a:xfrm>
            <a:off x="10699750" y="11537950"/>
            <a:ext cx="36576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100 Years?</a:t>
            </a:r>
          </a:p>
        </p:txBody>
      </p:sp>
      <p:sp>
        <p:nvSpPr>
          <p:cNvPr id="480" name="Shape 480"/>
          <p:cNvSpPr/>
          <p:nvPr/>
        </p:nvSpPr>
        <p:spPr>
          <a:xfrm>
            <a:off x="7658100" y="12579350"/>
            <a:ext cx="9055100" cy="901700"/>
          </a:xfrm>
          <a:prstGeom prst="rect">
            <a:avLst/>
          </a:prstGeom>
          <a:solidFill>
            <a:srgbClr val="5C7990"/>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5400">
                <a:solidFill>
                  <a:srgbClr val="FFFFFF"/>
                </a:solidFill>
                <a:latin typeface="Trebuchet MS"/>
                <a:ea typeface="Trebuchet MS"/>
                <a:cs typeface="Trebuchet MS"/>
                <a:sym typeface="Trebuchet MS"/>
              </a:defRPr>
            </a:lvl1pPr>
          </a:lstStyle>
          <a:p>
            <a:pPr lvl="0">
              <a:defRPr sz="1800">
                <a:solidFill>
                  <a:srgbClr val="000000"/>
                </a:solidFill>
              </a:defRPr>
            </a:pPr>
            <a:r>
              <a:rPr sz="5400">
                <a:solidFill>
                  <a:srgbClr val="FFFFFF"/>
                </a:solidFill>
              </a:rPr>
              <a:t>How worried should we be?</a:t>
            </a:r>
          </a:p>
        </p:txBody>
      </p:sp>
      <p:sp>
        <p:nvSpPr>
          <p:cNvPr id="481" name="Shape 481"/>
          <p:cNvSpPr/>
          <p:nvPr/>
        </p:nvSpPr>
        <p:spPr>
          <a:xfrm>
            <a:off x="12750800" y="2419350"/>
            <a:ext cx="11480800" cy="313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b="1" sz="4400">
                <a:solidFill>
                  <a:srgbClr val="204D7A"/>
                </a:solidFill>
                <a:latin typeface="Trebuchet MS"/>
                <a:ea typeface="Trebuchet MS"/>
                <a:cs typeface="Trebuchet MS"/>
                <a:sym typeface="Trebuchet MS"/>
              </a:rPr>
              <a:t>Accepted knowledge in 2000</a:t>
            </a:r>
            <a:r>
              <a:rPr sz="4400">
                <a:solidFill>
                  <a:srgbClr val="204D7A"/>
                </a:solidFill>
                <a:latin typeface="Trebuchet MS"/>
                <a:ea typeface="Trebuchet MS"/>
                <a:cs typeface="Trebuchet MS"/>
                <a:sym typeface="Trebuchet MS"/>
              </a:rPr>
              <a:t>:</a:t>
            </a:r>
            <a:endParaRPr sz="44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Greenland</a:t>
            </a:r>
            <a:r>
              <a:rPr sz="4000">
                <a:solidFill>
                  <a:srgbClr val="204D7A"/>
                </a:solidFill>
                <a:latin typeface="Trebuchet MS"/>
                <a:ea typeface="Trebuchet MS"/>
                <a:cs typeface="Trebuchet MS"/>
                <a:sym typeface="Trebuchet MS"/>
              </a:rPr>
              <a:t>: no significant contribution to sea level rise</a:t>
            </a:r>
            <a:endParaRPr sz="40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Antarctica</a:t>
            </a:r>
            <a:r>
              <a:rPr sz="4000">
                <a:solidFill>
                  <a:srgbClr val="204D7A"/>
                </a:solidFill>
                <a:latin typeface="Trebuchet MS"/>
                <a:ea typeface="Trebuchet MS"/>
                <a:cs typeface="Trebuchet MS"/>
                <a:sym typeface="Trebuchet MS"/>
              </a:rPr>
              <a:t>: minor contribution</a:t>
            </a:r>
            <a:endParaRPr sz="4000">
              <a:solidFill>
                <a:srgbClr val="204D7A"/>
              </a:solidFill>
              <a:latin typeface="Trebuchet MS"/>
              <a:ea typeface="Trebuchet MS"/>
              <a:cs typeface="Trebuchet MS"/>
              <a:sym typeface="Trebuchet MS"/>
            </a:endParaRPr>
          </a:p>
          <a:p>
            <a:pPr lvl="0" defTabSz="825500">
              <a:defRPr sz="1800"/>
            </a:pPr>
            <a:r>
              <a:rPr sz="4000">
                <a:solidFill>
                  <a:srgbClr val="204D7A"/>
                </a:solidFill>
                <a:latin typeface="Trebuchet MS"/>
                <a:ea typeface="Trebuchet MS"/>
                <a:cs typeface="Trebuchet MS"/>
                <a:sym typeface="Trebuchet MS"/>
              </a:rPr>
              <a:t>Main contribution: steric changes</a:t>
            </a:r>
          </a:p>
        </p:txBody>
      </p:sp>
      <p:sp>
        <p:nvSpPr>
          <p:cNvPr id="482" name="Shape 482"/>
          <p:cNvSpPr/>
          <p:nvPr/>
        </p:nvSpPr>
        <p:spPr>
          <a:xfrm>
            <a:off x="12750800" y="6337300"/>
            <a:ext cx="11480800" cy="313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b="1" sz="4400">
                <a:solidFill>
                  <a:srgbClr val="204D7A"/>
                </a:solidFill>
                <a:latin typeface="Trebuchet MS"/>
                <a:ea typeface="Trebuchet MS"/>
                <a:cs typeface="Trebuchet MS"/>
                <a:sym typeface="Trebuchet MS"/>
              </a:rPr>
              <a:t>Knowledge in 2014</a:t>
            </a:r>
            <a:r>
              <a:rPr sz="4400">
                <a:solidFill>
                  <a:srgbClr val="204D7A"/>
                </a:solidFill>
                <a:latin typeface="Trebuchet MS"/>
                <a:ea typeface="Trebuchet MS"/>
                <a:cs typeface="Trebuchet MS"/>
                <a:sym typeface="Trebuchet MS"/>
              </a:rPr>
              <a:t>:</a:t>
            </a:r>
            <a:endParaRPr sz="44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Greenland</a:t>
            </a:r>
            <a:r>
              <a:rPr sz="4000">
                <a:solidFill>
                  <a:srgbClr val="204D7A"/>
                </a:solidFill>
                <a:latin typeface="Trebuchet MS"/>
                <a:ea typeface="Trebuchet MS"/>
                <a:cs typeface="Trebuchet MS"/>
                <a:sym typeface="Trebuchet MS"/>
              </a:rPr>
              <a:t>: is contributing, is accelerating, potentially a large contribution to sea level rise</a:t>
            </a:r>
            <a:endParaRPr sz="40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Antarctica</a:t>
            </a:r>
            <a:r>
              <a:rPr sz="4000">
                <a:solidFill>
                  <a:srgbClr val="204D7A"/>
                </a:solidFill>
                <a:latin typeface="Trebuchet MS"/>
                <a:ea typeface="Trebuchet MS"/>
                <a:cs typeface="Trebuchet MS"/>
                <a:sym typeface="Trebuchet MS"/>
              </a:rPr>
              <a:t>: West Antarctic ice sheet (WAIS) will contribute 4.5 m</a:t>
            </a:r>
          </a:p>
        </p:txBody>
      </p:sp>
      <p:sp>
        <p:nvSpPr>
          <p:cNvPr id="483" name="Shape 483"/>
          <p:cNvSpPr/>
          <p:nvPr/>
        </p:nvSpPr>
        <p:spPr>
          <a:xfrm>
            <a:off x="2959100" y="2432050"/>
            <a:ext cx="98171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WAIS Contribution to Global Sea Level</a:t>
            </a:r>
          </a:p>
        </p:txBody>
      </p:sp>
      <p:grpSp>
        <p:nvGrpSpPr>
          <p:cNvPr id="486" name="Group 486"/>
          <p:cNvGrpSpPr/>
          <p:nvPr/>
        </p:nvGrpSpPr>
        <p:grpSpPr>
          <a:xfrm>
            <a:off x="88900" y="63500"/>
            <a:ext cx="24193500" cy="1778000"/>
            <a:chOff x="-50800" y="-50800"/>
            <a:chExt cx="24193500" cy="1778000"/>
          </a:xfrm>
        </p:grpSpPr>
        <p:pic>
          <p:nvPicPr>
            <p:cNvPr id="484"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85"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81"/>
                                        </p:tgtEl>
                                        <p:attrNameLst>
                                          <p:attrName>style.visibility</p:attrName>
                                        </p:attrNameLst>
                                      </p:cBhvr>
                                      <p:to>
                                        <p:strVal val="visible"/>
                                      </p:to>
                                    </p:set>
                                    <p:animEffect filter="dissolve" transition="in">
                                      <p:cBhvr>
                                        <p:cTn id="7" dur="1000"/>
                                        <p:tgtEl>
                                          <p:spTgt spid="481"/>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482"/>
                                        </p:tgtEl>
                                        <p:attrNameLst>
                                          <p:attrName>style.visibility</p:attrName>
                                        </p:attrNameLst>
                                      </p:cBhvr>
                                      <p:to>
                                        <p:strVal val="visible"/>
                                      </p:to>
                                    </p:set>
                                    <p:animEffect filter="dissolve" transition="in">
                                      <p:cBhvr>
                                        <p:cTn id="11" dur="1000"/>
                                        <p:tgtEl>
                                          <p:spTgt spid="482"/>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478"/>
                                        </p:tgtEl>
                                        <p:attrNameLst>
                                          <p:attrName>style.visibility</p:attrName>
                                        </p:attrNameLst>
                                      </p:cBhvr>
                                      <p:to>
                                        <p:strVal val="visible"/>
                                      </p:to>
                                    </p:set>
                                    <p:animEffect filter="fade" transition="in">
                                      <p:cBhvr>
                                        <p:cTn id="16" dur="1000"/>
                                        <p:tgtEl>
                                          <p:spTgt spid="478"/>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483"/>
                                        </p:tgtEl>
                                        <p:attrNameLst>
                                          <p:attrName>style.visibility</p:attrName>
                                        </p:attrNameLst>
                                      </p:cBhvr>
                                      <p:to>
                                        <p:strVal val="visible"/>
                                      </p:to>
                                    </p:set>
                                    <p:animEffect filter="dissolve" transition="in">
                                      <p:cBhvr>
                                        <p:cTn id="20" dur="1000"/>
                                        <p:tgtEl>
                                          <p:spTgt spid="483"/>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471"/>
                                        </p:tgtEl>
                                        <p:attrNameLst>
                                          <p:attrName>style.visibility</p:attrName>
                                        </p:attrNameLst>
                                      </p:cBhvr>
                                      <p:to>
                                        <p:strVal val="visible"/>
                                      </p:to>
                                    </p:set>
                                    <p:animEffect filter="dissolve" transition="in">
                                      <p:cBhvr>
                                        <p:cTn id="25" dur="1000"/>
                                        <p:tgtEl>
                                          <p:spTgt spid="471"/>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479"/>
                                        </p:tgtEl>
                                        <p:attrNameLst>
                                          <p:attrName>style.visibility</p:attrName>
                                        </p:attrNameLst>
                                      </p:cBhvr>
                                      <p:to>
                                        <p:strVal val="visible"/>
                                      </p:to>
                                    </p:set>
                                    <p:animEffect filter="dissolve" transition="in">
                                      <p:cBhvr>
                                        <p:cTn id="30" dur="1000"/>
                                        <p:tgtEl>
                                          <p:spTgt spid="479"/>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480"/>
                                        </p:tgtEl>
                                        <p:attrNameLst>
                                          <p:attrName>style.visibility</p:attrName>
                                        </p:attrNameLst>
                                      </p:cBhvr>
                                      <p:to>
                                        <p:strVal val="visible"/>
                                      </p:to>
                                    </p:set>
                                    <p:animEffect filter="dissolve" transition="in">
                                      <p:cBhvr>
                                        <p:cTn id="35"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3" grpId="4"/>
      <p:bldP build="whole" bldLvl="1" animBg="1" rev="0" advAuto="0" spid="480" grpId="7"/>
      <p:bldP build="whole" bldLvl="1" animBg="1" rev="0" advAuto="0" spid="482" grpId="2"/>
      <p:bldP build="whole" bldLvl="1" animBg="1" rev="0" advAuto="0" spid="479" grpId="6"/>
      <p:bldP build="whole" bldLvl="1" animBg="1" rev="0" advAuto="0" spid="478" grpId="3"/>
      <p:bldP build="whole" bldLvl="1" animBg="1" rev="0" advAuto="0" spid="481" grpId="1"/>
      <p:bldP build="whole" bldLvl="1" animBg="1" rev="0" advAuto="0" spid="471" grpId="5"/>
    </p:bldLst>
  </p:timing>
</p:sld>
</file>

<file path=ppt/slides/slide36.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488" name="ipcc_proj Corrected.tiff"/>
          <p:cNvPicPr/>
          <p:nvPr/>
        </p:nvPicPr>
        <p:blipFill>
          <a:blip r:embed="rId2">
            <a:extLst/>
          </a:blip>
          <a:stretch>
            <a:fillRect/>
          </a:stretch>
        </p:blipFill>
        <p:spPr>
          <a:xfrm>
            <a:off x="524933" y="2184598"/>
            <a:ext cx="15358535" cy="11518901"/>
          </a:xfrm>
          <a:prstGeom prst="rect">
            <a:avLst/>
          </a:prstGeom>
          <a:ln w="12700">
            <a:solidFill/>
            <a:miter lim="400000"/>
          </a:ln>
        </p:spPr>
      </p:pic>
      <p:pic>
        <p:nvPicPr>
          <p:cNvPr id="489" name=""/>
          <p:cNvPicPr/>
          <p:nvPr/>
        </p:nvPicPr>
        <p:blipFill>
          <a:blip r:embed="rId3">
            <a:extLst/>
          </a:blip>
          <a:stretch>
            <a:fillRect/>
          </a:stretch>
        </p:blipFill>
        <p:spPr>
          <a:xfrm>
            <a:off x="2412991" y="3352786"/>
            <a:ext cx="12573023" cy="9067823"/>
          </a:xfrm>
          <a:prstGeom prst="rect">
            <a:avLst/>
          </a:prstGeom>
        </p:spPr>
      </p:pic>
      <p:pic>
        <p:nvPicPr>
          <p:cNvPr id="491" name=""/>
          <p:cNvPicPr/>
          <p:nvPr/>
        </p:nvPicPr>
        <p:blipFill>
          <a:blip r:embed="rId4">
            <a:extLst/>
          </a:blip>
          <a:stretch>
            <a:fillRect/>
          </a:stretch>
        </p:blipFill>
        <p:spPr>
          <a:xfrm>
            <a:off x="2425689" y="2247894"/>
            <a:ext cx="9702817" cy="10210817"/>
          </a:xfrm>
          <a:prstGeom prst="rect">
            <a:avLst/>
          </a:prstGeom>
        </p:spPr>
      </p:pic>
      <p:sp>
        <p:nvSpPr>
          <p:cNvPr id="493" name="Shape 493"/>
          <p:cNvSpPr/>
          <p:nvPr/>
        </p:nvSpPr>
        <p:spPr>
          <a:xfrm>
            <a:off x="8928100" y="13004800"/>
            <a:ext cx="7048500"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800100">
              <a:defRPr i="1" sz="3200">
                <a:latin typeface="+mj-lt"/>
                <a:ea typeface="+mj-ea"/>
                <a:cs typeface="+mj-cs"/>
                <a:sym typeface="Gill Sans"/>
              </a:defRPr>
            </a:lvl1pPr>
          </a:lstStyle>
          <a:p>
            <a:pPr lvl="0">
              <a:defRPr i="0" sz="1800"/>
            </a:pPr>
            <a:r>
              <a:rPr i="1" sz="3200"/>
              <a:t>Modified from Church et al. (2010)</a:t>
            </a:r>
          </a:p>
        </p:txBody>
      </p:sp>
      <p:sp>
        <p:nvSpPr>
          <p:cNvPr id="494" name="Shape 494"/>
          <p:cNvSpPr/>
          <p:nvPr/>
        </p:nvSpPr>
        <p:spPr>
          <a:xfrm>
            <a:off x="16103600" y="2260600"/>
            <a:ext cx="7797800" cy="7112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lvl1pPr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4800">
                <a:solidFill>
                  <a:srgbClr val="165576"/>
                </a:solidFill>
                <a:uFill>
                  <a:solidFill>
                    <a:srgbClr val="165576"/>
                  </a:solidFill>
                </a:uFill>
                <a:latin typeface="Trebuchet MS"/>
                <a:ea typeface="Trebuchet MS"/>
                <a:cs typeface="Trebuchet MS"/>
                <a:sym typeface="Trebuchet MS"/>
              </a:defRPr>
            </a:lvl1pPr>
          </a:lstStyle>
          <a:p>
            <a:pPr lvl="0">
              <a:defRPr sz="1800">
                <a:solidFill>
                  <a:srgbClr val="000000"/>
                </a:solidFill>
                <a:uFillTx/>
              </a:defRPr>
            </a:pPr>
            <a:r>
              <a:rPr sz="4800">
                <a:solidFill>
                  <a:srgbClr val="165576"/>
                </a:solidFill>
                <a:uFill>
                  <a:solidFill>
                    <a:srgbClr val="165576"/>
                  </a:solidFill>
                </a:uFill>
              </a:rPr>
              <a:t>Example Hampton Roads</a:t>
            </a:r>
          </a:p>
        </p:txBody>
      </p:sp>
      <p:sp>
        <p:nvSpPr>
          <p:cNvPr id="495" name="Shape 495"/>
          <p:cNvSpPr/>
          <p:nvPr/>
        </p:nvSpPr>
        <p:spPr>
          <a:xfrm>
            <a:off x="16103600" y="9169400"/>
            <a:ext cx="7797800" cy="12827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84B70"/>
                </a:solidFill>
                <a:uFill>
                  <a:solidFill>
                    <a:srgbClr val="184B70"/>
                  </a:solidFill>
                </a:uFill>
                <a:latin typeface="Trebuchet MS"/>
                <a:ea typeface="Trebuchet MS"/>
                <a:cs typeface="Trebuchet MS"/>
                <a:sym typeface="Trebuchet MS"/>
              </a:rPr>
              <a:t>Soon could get as high as:</a:t>
            </a:r>
            <a:endParaRPr sz="4400">
              <a:solidFill>
                <a:srgbClr val="184B70"/>
              </a:solidFill>
              <a:uFill>
                <a:solidFill>
                  <a:srgbClr val="184B70"/>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84B70"/>
                </a:solidFill>
                <a:uFill>
                  <a:solidFill>
                    <a:srgbClr val="184B70"/>
                  </a:solidFill>
                </a:uFill>
                <a:latin typeface="Trebuchet MS"/>
                <a:ea typeface="Trebuchet MS"/>
                <a:cs typeface="Trebuchet MS"/>
                <a:sym typeface="Trebuchet MS"/>
              </a:rPr>
              <a:t>20 mm/year (~6 feet/century) </a:t>
            </a:r>
          </a:p>
        </p:txBody>
      </p:sp>
      <p:sp>
        <p:nvSpPr>
          <p:cNvPr id="496" name="Shape 496"/>
          <p:cNvSpPr/>
          <p:nvPr/>
        </p:nvSpPr>
        <p:spPr>
          <a:xfrm>
            <a:off x="16103600" y="3048000"/>
            <a:ext cx="8204200" cy="12827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Today: 5 mm/year</a:t>
            </a:r>
            <a:endParaRPr sz="4400">
              <a:solidFill>
                <a:srgbClr val="1A5475"/>
              </a:solidFill>
              <a:uFill>
                <a:solidFill>
                  <a:srgbClr val="1A5475"/>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(~1.5 feet/century)</a:t>
            </a:r>
          </a:p>
        </p:txBody>
      </p:sp>
      <p:pic>
        <p:nvPicPr>
          <p:cNvPr id="497" name="A6YU1UkCMAAWL1u.jpg-large.jpg"/>
          <p:cNvPicPr/>
          <p:nvPr/>
        </p:nvPicPr>
        <p:blipFill>
          <a:blip r:embed="rId5">
            <a:extLst/>
          </a:blip>
          <a:stretch>
            <a:fillRect/>
          </a:stretch>
        </p:blipFill>
        <p:spPr>
          <a:xfrm>
            <a:off x="16097250" y="4403725"/>
            <a:ext cx="4927600" cy="3695700"/>
          </a:xfrm>
          <a:prstGeom prst="rect">
            <a:avLst/>
          </a:prstGeom>
          <a:ln w="12700">
            <a:miter lim="400000"/>
          </a:ln>
        </p:spPr>
      </p:pic>
      <p:pic>
        <p:nvPicPr>
          <p:cNvPr id="498" name="532391000.jpg"/>
          <p:cNvPicPr/>
          <p:nvPr/>
        </p:nvPicPr>
        <p:blipFill>
          <a:blip r:embed="rId6">
            <a:extLst/>
          </a:blip>
          <a:stretch>
            <a:fillRect/>
          </a:stretch>
        </p:blipFill>
        <p:spPr>
          <a:xfrm>
            <a:off x="19492667" y="5837217"/>
            <a:ext cx="4929434" cy="3187701"/>
          </a:xfrm>
          <a:prstGeom prst="rect">
            <a:avLst/>
          </a:prstGeom>
          <a:ln w="12700">
            <a:miter lim="400000"/>
          </a:ln>
        </p:spPr>
      </p:pic>
      <p:sp>
        <p:nvSpPr>
          <p:cNvPr id="499" name="Shape 499"/>
          <p:cNvSpPr/>
          <p:nvPr/>
        </p:nvSpPr>
        <p:spPr>
          <a:xfrm>
            <a:off x="16052800" y="10541000"/>
            <a:ext cx="8102600" cy="25527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FEF3FF"/>
                </a:solidFill>
                <a:uFill>
                  <a:solidFill>
                    <a:srgbClr val="FEF3FF"/>
                  </a:solidFill>
                </a:uFill>
                <a:latin typeface="Trebuchet MS"/>
                <a:ea typeface="Trebuchet MS"/>
                <a:cs typeface="Trebuchet MS"/>
                <a:sym typeface="Trebuchet MS"/>
              </a:rPr>
              <a:t>Local Sea Level Rise leads to:</a:t>
            </a:r>
            <a:endParaRPr sz="4400">
              <a:solidFill>
                <a:srgbClr val="FEF3FF"/>
              </a:solidFill>
              <a:uFill>
                <a:solidFill>
                  <a:srgbClr val="FEF3FF"/>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FEF3FF"/>
                </a:solidFill>
                <a:uFill>
                  <a:solidFill>
                    <a:srgbClr val="FEF3FF"/>
                  </a:solidFill>
                </a:uFill>
                <a:latin typeface="Trebuchet MS"/>
                <a:ea typeface="Trebuchet MS"/>
                <a:cs typeface="Trebuchet MS"/>
                <a:sym typeface="Trebuchet MS"/>
              </a:rPr>
              <a:t>- more nuisance flooding</a:t>
            </a:r>
            <a:endParaRPr sz="4400">
              <a:solidFill>
                <a:srgbClr val="FEF3FF"/>
              </a:solidFill>
              <a:uFill>
                <a:solidFill>
                  <a:srgbClr val="FEF3FF"/>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FEF3FF"/>
                </a:solidFill>
                <a:uFill>
                  <a:solidFill>
                    <a:srgbClr val="FEF3FF"/>
                  </a:solidFill>
                </a:uFill>
                <a:latin typeface="Trebuchet MS"/>
                <a:ea typeface="Trebuchet MS"/>
                <a:cs typeface="Trebuchet MS"/>
                <a:sym typeface="Trebuchet MS"/>
              </a:rPr>
              <a:t>- higher risk of extreme floods</a:t>
            </a:r>
            <a:endParaRPr sz="4400">
              <a:solidFill>
                <a:srgbClr val="FEF3FF"/>
              </a:solidFill>
              <a:uFill>
                <a:solidFill>
                  <a:srgbClr val="FEF3FF"/>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FEF3FF"/>
                </a:solidFill>
                <a:uFill>
                  <a:solidFill>
                    <a:srgbClr val="FEF3FF"/>
                  </a:solidFill>
                </a:uFill>
                <a:latin typeface="Trebuchet MS"/>
                <a:ea typeface="Trebuchet MS"/>
                <a:cs typeface="Trebuchet MS"/>
                <a:sym typeface="Trebuchet MS"/>
              </a:rPr>
              <a:t>- a transient coast line </a:t>
            </a:r>
          </a:p>
        </p:txBody>
      </p:sp>
      <p:grpSp>
        <p:nvGrpSpPr>
          <p:cNvPr id="502" name="Group 502"/>
          <p:cNvGrpSpPr/>
          <p:nvPr/>
        </p:nvGrpSpPr>
        <p:grpSpPr>
          <a:xfrm>
            <a:off x="88900" y="63500"/>
            <a:ext cx="24193500" cy="1778000"/>
            <a:chOff x="-50800" y="-50800"/>
            <a:chExt cx="24193500" cy="1778000"/>
          </a:xfrm>
        </p:grpSpPr>
        <p:pic>
          <p:nvPicPr>
            <p:cNvPr id="500" name=""/>
            <p:cNvPicPr/>
            <p:nvPr/>
          </p:nvPicPr>
          <p:blipFill>
            <a:blip r:embed="rId7">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01" name="droppedImage.pdf"/>
            <p:cNvPicPr/>
            <p:nvPr/>
          </p:nvPicPr>
          <p:blipFill>
            <a:blip r:embed="rId8">
              <a:extLst/>
            </a:blip>
            <a:stretch>
              <a:fillRect/>
            </a:stretch>
          </p:blipFill>
          <p:spPr>
            <a:xfrm>
              <a:off x="22128503" y="63500"/>
              <a:ext cx="1887198" cy="1549400"/>
            </a:xfrm>
            <a:prstGeom prst="rect">
              <a:avLst/>
            </a:prstGeom>
            <a:ln w="12700" cap="flat">
              <a:noFill/>
              <a:miter lim="400000"/>
            </a:ln>
            <a:effectLst/>
          </p:spPr>
        </p:pic>
      </p:grpSp>
      <p:pic>
        <p:nvPicPr>
          <p:cNvPr id="503" name="PB013927_lowres.jpg"/>
          <p:cNvPicPr/>
          <p:nvPr/>
        </p:nvPicPr>
        <p:blipFill>
          <a:blip r:embed="rId9">
            <a:extLst/>
          </a:blip>
          <a:stretch>
            <a:fillRect/>
          </a:stretch>
        </p:blipFill>
        <p:spPr>
          <a:xfrm>
            <a:off x="19347533" y="2504271"/>
            <a:ext cx="5118101" cy="3838576"/>
          </a:xfrm>
          <a:prstGeom prst="rect">
            <a:avLst/>
          </a:prstGeom>
          <a:ln w="12700">
            <a:miter lim="400000"/>
          </a:ln>
        </p:spPr>
      </p:pic>
      <p:pic>
        <p:nvPicPr>
          <p:cNvPr id="504" name="PB013951_lowres.jpg"/>
          <p:cNvPicPr/>
          <p:nvPr/>
        </p:nvPicPr>
        <p:blipFill>
          <a:blip r:embed="rId10">
            <a:extLst/>
          </a:blip>
          <a:stretch>
            <a:fillRect/>
          </a:stretch>
        </p:blipFill>
        <p:spPr>
          <a:xfrm>
            <a:off x="20234969" y="5935617"/>
            <a:ext cx="4119067" cy="3089301"/>
          </a:xfrm>
          <a:prstGeom prst="rect">
            <a:avLst/>
          </a:prstGeom>
          <a:ln w="12700">
            <a:miter lim="400000"/>
          </a:ln>
        </p:spPr>
      </p:pic>
      <p:pic>
        <p:nvPicPr>
          <p:cNvPr id="505" name="PB013954_lowres.jpg"/>
          <p:cNvPicPr/>
          <p:nvPr/>
        </p:nvPicPr>
        <p:blipFill>
          <a:blip r:embed="rId11">
            <a:extLst/>
          </a:blip>
          <a:stretch>
            <a:fillRect/>
          </a:stretch>
        </p:blipFill>
        <p:spPr>
          <a:xfrm>
            <a:off x="15993963" y="5613400"/>
            <a:ext cx="4554637" cy="3415978"/>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489"/>
                                        </p:tgtEl>
                                        <p:attrNameLst>
                                          <p:attrName>style.visibility</p:attrName>
                                        </p:attrNameLst>
                                      </p:cBhvr>
                                      <p:to>
                                        <p:strVal val="visible"/>
                                      </p:to>
                                    </p:set>
                                    <p:animEffect filter="dissolve" transition="in">
                                      <p:cBhvr>
                                        <p:cTn id="7" dur="1000"/>
                                        <p:tgtEl>
                                          <p:spTgt spid="48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8" presetID="22" grpId="2" fill="hold">
                                  <p:stCondLst>
                                    <p:cond delay="0"/>
                                  </p:stCondLst>
                                  <p:iterate type="el" backwards="0">
                                    <p:tmAbs val="0"/>
                                  </p:iterate>
                                  <p:childTnLst>
                                    <p:animEffect filter="wipe(left)" transition="out">
                                      <p:cBhvr>
                                        <p:cTn id="11" dur="2000" fill="hold"/>
                                        <p:tgtEl>
                                          <p:spTgt spid="489"/>
                                        </p:tgtEl>
                                      </p:cBhvr>
                                    </p:animEffect>
                                    <p:set>
                                      <p:cBhvr>
                                        <p:cTn id="12" fill="hold">
                                          <p:stCondLst>
                                            <p:cond delay="1999"/>
                                          </p:stCondLst>
                                        </p:cTn>
                                        <p:tgtEl>
                                          <p:spTgt spid="489"/>
                                        </p:tgtEl>
                                        <p:attrNameLst>
                                          <p:attrName>style.visibility</p:attrName>
                                        </p:attrNameLst>
                                      </p:cBhvr>
                                      <p:to>
                                        <p:strVal val="hidden"/>
                                      </p:to>
                                    </p:set>
                                  </p:childTnLst>
                                </p:cTn>
                              </p:par>
                            </p:childTnLst>
                          </p:cTn>
                        </p:par>
                        <p:par>
                          <p:cTn id="13" fill="hold">
                            <p:stCondLst>
                              <p:cond delay="2000"/>
                            </p:stCondLst>
                            <p:childTnLst>
                              <p:par>
                                <p:cTn id="14" nodeType="afterEffect" presetClass="entr" presetSubtype="0" presetID="9" grpId="3" fill="hold">
                                  <p:stCondLst>
                                    <p:cond delay="0"/>
                                  </p:stCondLst>
                                  <p:iterate type="el" backwards="0">
                                    <p:tmAbs val="0"/>
                                  </p:iterate>
                                  <p:childTnLst>
                                    <p:set>
                                      <p:cBhvr>
                                        <p:cTn id="15" fill="hold"/>
                                        <p:tgtEl>
                                          <p:spTgt spid="491"/>
                                        </p:tgtEl>
                                        <p:attrNameLst>
                                          <p:attrName>style.visibility</p:attrName>
                                        </p:attrNameLst>
                                      </p:cBhvr>
                                      <p:to>
                                        <p:strVal val="visible"/>
                                      </p:to>
                                    </p:set>
                                    <p:animEffect filter="dissolve" transition="in">
                                      <p:cBhvr>
                                        <p:cTn id="16" dur="1000"/>
                                        <p:tgtEl>
                                          <p:spTgt spid="491"/>
                                        </p:tgtEl>
                                      </p:cBhvr>
                                    </p:animEffect>
                                  </p:childTnLst>
                                </p:cTn>
                              </p:par>
                            </p:childTnLst>
                          </p:cTn>
                        </p:par>
                        <p:par>
                          <p:cTn id="17" fill="hold">
                            <p:stCondLst>
                              <p:cond delay="3000"/>
                            </p:stCondLst>
                            <p:childTnLst>
                              <p:par>
                                <p:cTn id="18" nodeType="afterEffect" presetClass="entr" presetSubtype="0" presetID="9" grpId="4" fill="hold">
                                  <p:stCondLst>
                                    <p:cond delay="0"/>
                                  </p:stCondLst>
                                  <p:iterate type="el" backwards="0">
                                    <p:tmAbs val="0"/>
                                  </p:iterate>
                                  <p:childTnLst>
                                    <p:set>
                                      <p:cBhvr>
                                        <p:cTn id="19" fill="hold"/>
                                        <p:tgtEl>
                                          <p:spTgt spid="493"/>
                                        </p:tgtEl>
                                        <p:attrNameLst>
                                          <p:attrName>style.visibility</p:attrName>
                                        </p:attrNameLst>
                                      </p:cBhvr>
                                      <p:to>
                                        <p:strVal val="visible"/>
                                      </p:to>
                                    </p:set>
                                    <p:animEffect filter="dissolve" transition="in">
                                      <p:cBhvr>
                                        <p:cTn id="20" dur="1000"/>
                                        <p:tgtEl>
                                          <p:spTgt spid="493"/>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494"/>
                                        </p:tgtEl>
                                        <p:attrNameLst>
                                          <p:attrName>style.visibility</p:attrName>
                                        </p:attrNameLst>
                                      </p:cBhvr>
                                      <p:to>
                                        <p:strVal val="visible"/>
                                      </p:to>
                                    </p:set>
                                    <p:animEffect filter="dissolve" transition="in">
                                      <p:cBhvr>
                                        <p:cTn id="25" dur="1000"/>
                                        <p:tgtEl>
                                          <p:spTgt spid="494"/>
                                        </p:tgtEl>
                                      </p:cBhvr>
                                    </p:animEffect>
                                  </p:childTnLst>
                                </p:cTn>
                              </p:par>
                            </p:childTnLst>
                          </p:cTn>
                        </p:par>
                        <p:par>
                          <p:cTn id="26" fill="hold">
                            <p:stCondLst>
                              <p:cond delay="1000"/>
                            </p:stCondLst>
                            <p:childTnLst>
                              <p:par>
                                <p:cTn id="27" nodeType="afterEffect" presetClass="entr" presetSubtype="0" presetID="9" grpId="6" fill="hold">
                                  <p:stCondLst>
                                    <p:cond delay="0"/>
                                  </p:stCondLst>
                                  <p:iterate type="el" backwards="0">
                                    <p:tmAbs val="0"/>
                                  </p:iterate>
                                  <p:childTnLst>
                                    <p:set>
                                      <p:cBhvr>
                                        <p:cTn id="28" fill="hold"/>
                                        <p:tgtEl>
                                          <p:spTgt spid="496"/>
                                        </p:tgtEl>
                                        <p:attrNameLst>
                                          <p:attrName>style.visibility</p:attrName>
                                        </p:attrNameLst>
                                      </p:cBhvr>
                                      <p:to>
                                        <p:strVal val="visible"/>
                                      </p:to>
                                    </p:set>
                                    <p:animEffect filter="dissolve" transition="in">
                                      <p:cBhvr>
                                        <p:cTn id="29" dur="1000"/>
                                        <p:tgtEl>
                                          <p:spTgt spid="496"/>
                                        </p:tgtEl>
                                      </p:cBhvr>
                                    </p:animEffect>
                                  </p:childTnLst>
                                </p:cTn>
                              </p:par>
                            </p:childTnLst>
                          </p:cTn>
                        </p:par>
                        <p:par>
                          <p:cTn id="30" fill="hold">
                            <p:stCondLst>
                              <p:cond delay="2000"/>
                            </p:stCondLst>
                            <p:childTnLst>
                              <p:par>
                                <p:cTn id="31" nodeType="afterEffect" presetClass="entr" presetSubtype="0" presetID="10" grpId="7" fill="hold">
                                  <p:stCondLst>
                                    <p:cond delay="0"/>
                                  </p:stCondLst>
                                  <p:iterate type="el" backwards="0">
                                    <p:tmAbs val="0"/>
                                  </p:iterate>
                                  <p:childTnLst>
                                    <p:set>
                                      <p:cBhvr>
                                        <p:cTn id="32" fill="hold"/>
                                        <p:tgtEl>
                                          <p:spTgt spid="497"/>
                                        </p:tgtEl>
                                        <p:attrNameLst>
                                          <p:attrName>style.visibility</p:attrName>
                                        </p:attrNameLst>
                                      </p:cBhvr>
                                      <p:to>
                                        <p:strVal val="visible"/>
                                      </p:to>
                                    </p:set>
                                    <p:animEffect filter="fade" transition="in">
                                      <p:cBhvr>
                                        <p:cTn id="33" dur="1000"/>
                                        <p:tgtEl>
                                          <p:spTgt spid="497"/>
                                        </p:tgtEl>
                                      </p:cBhvr>
                                    </p:animEffect>
                                  </p:childTnLst>
                                </p:cTn>
                              </p:par>
                            </p:childTnLst>
                          </p:cTn>
                        </p:par>
                        <p:par>
                          <p:cTn id="34" fill="hold">
                            <p:stCondLst>
                              <p:cond delay="3000"/>
                            </p:stCondLst>
                            <p:childTnLst>
                              <p:par>
                                <p:cTn id="35" nodeType="afterEffect" presetClass="entr" presetSubtype="0" presetID="10" grpId="8" fill="hold">
                                  <p:stCondLst>
                                    <p:cond delay="0"/>
                                  </p:stCondLst>
                                  <p:iterate type="el" backwards="0">
                                    <p:tmAbs val="0"/>
                                  </p:iterate>
                                  <p:childTnLst>
                                    <p:set>
                                      <p:cBhvr>
                                        <p:cTn id="36" fill="hold"/>
                                        <p:tgtEl>
                                          <p:spTgt spid="498"/>
                                        </p:tgtEl>
                                        <p:attrNameLst>
                                          <p:attrName>style.visibility</p:attrName>
                                        </p:attrNameLst>
                                      </p:cBhvr>
                                      <p:to>
                                        <p:strVal val="visible"/>
                                      </p:to>
                                    </p:set>
                                    <p:animEffect filter="fade" transition="in">
                                      <p:cBhvr>
                                        <p:cTn id="37" dur="1000"/>
                                        <p:tgtEl>
                                          <p:spTgt spid="498"/>
                                        </p:tgtEl>
                                      </p:cBhvr>
                                    </p:animEffect>
                                  </p:childTnLst>
                                </p:cTn>
                              </p:par>
                            </p:childTnLst>
                          </p:cTn>
                        </p:par>
                      </p:childTnLst>
                    </p:cTn>
                  </p:par>
                  <p:par>
                    <p:cTn id="38" fill="hold">
                      <p:stCondLst>
                        <p:cond delay="indefinite"/>
                      </p:stCondLst>
                      <p:childTnLst>
                        <p:par>
                          <p:cTn id="39" fill="hold">
                            <p:stCondLst>
                              <p:cond delay="0"/>
                            </p:stCondLst>
                            <p:childTnLst>
                              <p:par>
                                <p:cTn id="40" nodeType="clickEffect" presetClass="entr" presetSubtype="0" presetID="9" grpId="9" fill="hold">
                                  <p:stCondLst>
                                    <p:cond delay="0"/>
                                  </p:stCondLst>
                                  <p:iterate type="el" backwards="0">
                                    <p:tmAbs val="0"/>
                                  </p:iterate>
                                  <p:childTnLst>
                                    <p:set>
                                      <p:cBhvr>
                                        <p:cTn id="41" fill="hold"/>
                                        <p:tgtEl>
                                          <p:spTgt spid="495"/>
                                        </p:tgtEl>
                                        <p:attrNameLst>
                                          <p:attrName>style.visibility</p:attrName>
                                        </p:attrNameLst>
                                      </p:cBhvr>
                                      <p:to>
                                        <p:strVal val="visible"/>
                                      </p:to>
                                    </p:set>
                                    <p:animEffect filter="dissolve" transition="in">
                                      <p:cBhvr>
                                        <p:cTn id="42" dur="1000"/>
                                        <p:tgtEl>
                                          <p:spTgt spid="495"/>
                                        </p:tgtEl>
                                      </p:cBhvr>
                                    </p:animEffec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9" grpId="10" fill="hold">
                                  <p:stCondLst>
                                    <p:cond delay="0"/>
                                  </p:stCondLst>
                                  <p:iterate type="el" backwards="0">
                                    <p:tmAbs val="0"/>
                                  </p:iterate>
                                  <p:childTnLst>
                                    <p:set>
                                      <p:cBhvr>
                                        <p:cTn id="46" fill="hold"/>
                                        <p:tgtEl>
                                          <p:spTgt spid="499"/>
                                        </p:tgtEl>
                                        <p:attrNameLst>
                                          <p:attrName>style.visibility</p:attrName>
                                        </p:attrNameLst>
                                      </p:cBhvr>
                                      <p:to>
                                        <p:strVal val="visible"/>
                                      </p:to>
                                    </p:set>
                                    <p:animEffect filter="dissolve" transition="in">
                                      <p:cBhvr>
                                        <p:cTn id="47" dur="1000"/>
                                        <p:tgtEl>
                                          <p:spTgt spid="499"/>
                                        </p:tgtEl>
                                      </p:cBhvr>
                                    </p:animEffect>
                                  </p:childTnLst>
                                </p:cTn>
                              </p:par>
                            </p:childTnLst>
                          </p:cTn>
                        </p:par>
                        <p:par>
                          <p:cTn id="48" fill="hold">
                            <p:stCondLst>
                              <p:cond delay="1000"/>
                            </p:stCondLst>
                            <p:childTnLst>
                              <p:par>
                                <p:cTn id="49" nodeType="afterEffect" presetClass="entr" presetSubtype="0" presetID="10" grpId="11" fill="hold">
                                  <p:stCondLst>
                                    <p:cond delay="0"/>
                                  </p:stCondLst>
                                  <p:iterate type="el" backwards="0">
                                    <p:tmAbs val="0"/>
                                  </p:iterate>
                                  <p:childTnLst>
                                    <p:set>
                                      <p:cBhvr>
                                        <p:cTn id="50" fill="hold"/>
                                        <p:tgtEl>
                                          <p:spTgt spid="503"/>
                                        </p:tgtEl>
                                        <p:attrNameLst>
                                          <p:attrName>style.visibility</p:attrName>
                                        </p:attrNameLst>
                                      </p:cBhvr>
                                      <p:to>
                                        <p:strVal val="visible"/>
                                      </p:to>
                                    </p:set>
                                    <p:animEffect filter="fade" transition="in">
                                      <p:cBhvr>
                                        <p:cTn id="51" dur="1000"/>
                                        <p:tgtEl>
                                          <p:spTgt spid="503"/>
                                        </p:tgtEl>
                                      </p:cBhvr>
                                    </p:animEffect>
                                  </p:childTnLst>
                                </p:cTn>
                              </p:par>
                            </p:childTnLst>
                          </p:cTn>
                        </p:par>
                        <p:par>
                          <p:cTn id="52" fill="hold">
                            <p:stCondLst>
                              <p:cond delay="2000"/>
                            </p:stCondLst>
                            <p:childTnLst>
                              <p:par>
                                <p:cTn id="53" nodeType="afterEffect" presetClass="entr" presetSubtype="0" presetID="10" grpId="12" fill="hold">
                                  <p:stCondLst>
                                    <p:cond delay="0"/>
                                  </p:stCondLst>
                                  <p:iterate type="el" backwards="0">
                                    <p:tmAbs val="0"/>
                                  </p:iterate>
                                  <p:childTnLst>
                                    <p:set>
                                      <p:cBhvr>
                                        <p:cTn id="54" fill="hold"/>
                                        <p:tgtEl>
                                          <p:spTgt spid="505"/>
                                        </p:tgtEl>
                                        <p:attrNameLst>
                                          <p:attrName>style.visibility</p:attrName>
                                        </p:attrNameLst>
                                      </p:cBhvr>
                                      <p:to>
                                        <p:strVal val="visible"/>
                                      </p:to>
                                    </p:set>
                                    <p:animEffect filter="fade" transition="in">
                                      <p:cBhvr>
                                        <p:cTn id="55" dur="1000"/>
                                        <p:tgtEl>
                                          <p:spTgt spid="505"/>
                                        </p:tgtEl>
                                      </p:cBhvr>
                                    </p:animEffect>
                                  </p:childTnLst>
                                </p:cTn>
                              </p:par>
                            </p:childTnLst>
                          </p:cTn>
                        </p:par>
                        <p:par>
                          <p:cTn id="56" fill="hold">
                            <p:stCondLst>
                              <p:cond delay="3000"/>
                            </p:stCondLst>
                            <p:childTnLst>
                              <p:par>
                                <p:cTn id="57" nodeType="afterEffect" presetClass="entr" presetSubtype="0" presetID="10" grpId="13" fill="hold">
                                  <p:stCondLst>
                                    <p:cond delay="0"/>
                                  </p:stCondLst>
                                  <p:iterate type="el" backwards="0">
                                    <p:tmAbs val="0"/>
                                  </p:iterate>
                                  <p:childTnLst>
                                    <p:set>
                                      <p:cBhvr>
                                        <p:cTn id="58" fill="hold"/>
                                        <p:tgtEl>
                                          <p:spTgt spid="504"/>
                                        </p:tgtEl>
                                        <p:attrNameLst>
                                          <p:attrName>style.visibility</p:attrName>
                                        </p:attrNameLst>
                                      </p:cBhvr>
                                      <p:to>
                                        <p:strVal val="visible"/>
                                      </p:to>
                                    </p:set>
                                    <p:animEffect filter="fade" transition="in">
                                      <p:cBhvr>
                                        <p:cTn id="59" dur="1000"/>
                                        <p:tgtEl>
                                          <p:spTgt spid="504"/>
                                        </p:tgtEl>
                                      </p:cBhvr>
                                    </p:animEffect>
                                  </p:childTnLst>
                                </p:cTn>
                              </p:par>
                            </p:childTnLst>
                          </p:cTn>
                        </p:par>
                        <p:par>
                          <p:cTn id="60" fill="hold">
                            <p:stCondLst>
                              <p:cond delay="4000"/>
                            </p:stCondLst>
                            <p:childTnLst>
                              <p:par>
                                <p:cTn id="61" nodeType="afterEffect" presetClass="exit" presetSubtype="0" presetID="10" grpId="14" fill="hold">
                                  <p:stCondLst>
                                    <p:cond delay="0"/>
                                  </p:stCondLst>
                                  <p:iterate type="el" backwards="0">
                                    <p:tmAbs val="0"/>
                                  </p:iterate>
                                  <p:childTnLst>
                                    <p:animEffect filter="fade" transition="out">
                                      <p:cBhvr>
                                        <p:cTn id="62" dur="1000" fill="hold"/>
                                        <p:tgtEl>
                                          <p:spTgt spid="497"/>
                                        </p:tgtEl>
                                      </p:cBhvr>
                                    </p:animEffect>
                                    <p:set>
                                      <p:cBhvr>
                                        <p:cTn id="63" fill="hold">
                                          <p:stCondLst>
                                            <p:cond delay="999"/>
                                          </p:stCondLst>
                                        </p:cTn>
                                        <p:tgtEl>
                                          <p:spTgt spid="49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6" grpId="6"/>
      <p:bldP build="whole" bldLvl="1" animBg="1" rev="0" advAuto="0" spid="493" grpId="4"/>
      <p:bldP build="whole" bldLvl="1" animBg="1" rev="0" advAuto="0" spid="498" grpId="8"/>
      <p:bldP build="whole" bldLvl="1" animBg="1" rev="0" advAuto="0" spid="497" grpId="14"/>
      <p:bldP build="whole" bldLvl="1" animBg="1" rev="0" advAuto="0" spid="489" grpId="1"/>
      <p:bldP build="whole" bldLvl="1" animBg="1" rev="0" advAuto="0" spid="489" grpId="2"/>
      <p:bldP build="whole" bldLvl="1" animBg="1" rev="0" advAuto="0" spid="494" grpId="5"/>
      <p:bldP build="whole" bldLvl="1" animBg="1" rev="0" advAuto="0" spid="491" grpId="3"/>
      <p:bldP build="whole" bldLvl="1" animBg="1" rev="0" advAuto="0" spid="503" grpId="11"/>
      <p:bldP build="whole" bldLvl="1" animBg="1" rev="0" advAuto="0" spid="504" grpId="13"/>
      <p:bldP build="whole" bldLvl="1" animBg="1" rev="0" advAuto="0" spid="505" grpId="12"/>
      <p:bldP build="whole" bldLvl="1" animBg="1" rev="0" advAuto="0" spid="495" grpId="9"/>
      <p:bldP build="whole" bldLvl="1" animBg="1" rev="0" advAuto="0" spid="497" grpId="7"/>
      <p:bldP build="whole" bldLvl="1" animBg="1" rev="0" advAuto="0" spid="499" grpId="10"/>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07" name="Shape 507"/>
          <p:cNvSpPr/>
          <p:nvPr/>
        </p:nvSpPr>
        <p:spPr>
          <a:xfrm>
            <a:off x="215900" y="2241550"/>
            <a:ext cx="229235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solidFill>
                  <a:srgbClr val="1D6076"/>
                </a:solidFill>
                <a:latin typeface="Trebuchet MS"/>
                <a:ea typeface="Trebuchet MS"/>
                <a:cs typeface="Trebuchet MS"/>
                <a:sym typeface="Trebuchet MS"/>
              </a:defRPr>
            </a:lvl1pPr>
          </a:lstStyle>
          <a:p>
            <a:pPr lvl="0">
              <a:defRPr b="0" sz="1800">
                <a:solidFill>
                  <a:srgbClr val="000000"/>
                </a:solidFill>
              </a:defRPr>
            </a:pPr>
            <a:r>
              <a:rPr b="1" sz="4800">
                <a:solidFill>
                  <a:srgbClr val="1D6076"/>
                </a:solidFill>
              </a:rPr>
              <a:t>Understanding thresholds</a:t>
            </a:r>
          </a:p>
        </p:txBody>
      </p:sp>
      <p:pic>
        <p:nvPicPr>
          <p:cNvPr id="508" name="oct09wallpaper-11_1600.jpg"/>
          <p:cNvPicPr/>
          <p:nvPr/>
        </p:nvPicPr>
        <p:blipFill>
          <a:blip r:embed="rId2">
            <a:extLst/>
          </a:blip>
          <a:stretch>
            <a:fillRect/>
          </a:stretch>
        </p:blipFill>
        <p:spPr>
          <a:xfrm>
            <a:off x="10811933" y="3505200"/>
            <a:ext cx="13275734" cy="9956800"/>
          </a:xfrm>
          <a:prstGeom prst="rect">
            <a:avLst/>
          </a:prstGeom>
          <a:ln w="12700">
            <a:miter lim="400000"/>
          </a:ln>
        </p:spPr>
      </p:pic>
      <p:sp>
        <p:nvSpPr>
          <p:cNvPr id="509" name="Shape 509"/>
          <p:cNvSpPr/>
          <p:nvPr/>
        </p:nvSpPr>
        <p:spPr>
          <a:xfrm>
            <a:off x="241300" y="327660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1D6076"/>
                </a:solidFill>
                <a:latin typeface="Trebuchet MS"/>
                <a:ea typeface="Trebuchet MS"/>
                <a:cs typeface="Trebuchet MS"/>
                <a:sym typeface="Trebuchet MS"/>
              </a:defRPr>
            </a:lvl1pPr>
          </a:lstStyle>
          <a:p>
            <a:pPr lvl="0">
              <a:defRPr sz="1800">
                <a:solidFill>
                  <a:srgbClr val="000000"/>
                </a:solidFill>
              </a:defRPr>
            </a:pPr>
            <a:r>
              <a:rPr sz="4800">
                <a:solidFill>
                  <a:srgbClr val="1D6076"/>
                </a:solidFill>
              </a:rPr>
              <a:t>The threshold is not where the boat goes over the edge, it is far up the river, when the people in the boat lose the option to get to the shore</a:t>
            </a:r>
          </a:p>
        </p:txBody>
      </p:sp>
      <p:sp>
        <p:nvSpPr>
          <p:cNvPr id="510" name="Shape 510"/>
          <p:cNvSpPr/>
          <p:nvPr/>
        </p:nvSpPr>
        <p:spPr>
          <a:xfrm>
            <a:off x="241300" y="644525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On a big, unknown river, don’t go into the middle, stay close to the shore</a:t>
            </a:r>
            <a:endParaRPr sz="4800">
              <a:solidFill>
                <a:srgbClr val="1D6076"/>
              </a:solidFill>
              <a:latin typeface="Trebuchet MS"/>
              <a:ea typeface="Trebuchet MS"/>
              <a:cs typeface="Trebuchet MS"/>
              <a:sym typeface="Trebuchet MS"/>
            </a:endParaRPr>
          </a:p>
          <a:p>
            <a:pPr lvl="3" indent="0" defTabSz="825500">
              <a:defRPr sz="1800"/>
            </a:pPr>
            <a:r>
              <a:rPr sz="4800">
                <a:solidFill>
                  <a:srgbClr val="1D6076"/>
                </a:solidFill>
                <a:latin typeface="Trebuchet MS"/>
                <a:ea typeface="Trebuchet MS"/>
                <a:cs typeface="Trebuchet MS"/>
                <a:sym typeface="Trebuchet MS"/>
              </a:rPr>
              <a:t>                                    </a:t>
            </a:r>
            <a:r>
              <a:rPr i="1" sz="4800">
                <a:solidFill>
                  <a:srgbClr val="1D6076"/>
                </a:solidFill>
                <a:latin typeface="Trebuchet MS"/>
                <a:ea typeface="Trebuchet MS"/>
                <a:cs typeface="Trebuchet MS"/>
                <a:sym typeface="Trebuchet MS"/>
              </a:rPr>
              <a:t>Jim White</a:t>
            </a:r>
          </a:p>
        </p:txBody>
      </p:sp>
      <p:sp>
        <p:nvSpPr>
          <p:cNvPr id="511" name="Shape 511"/>
          <p:cNvSpPr/>
          <p:nvPr/>
        </p:nvSpPr>
        <p:spPr>
          <a:xfrm>
            <a:off x="241300" y="11747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The warming of the Arctic could be a threshold we have crossed ...</a:t>
            </a:r>
          </a:p>
        </p:txBody>
      </p:sp>
      <p:grpSp>
        <p:nvGrpSpPr>
          <p:cNvPr id="514" name="Group 514"/>
          <p:cNvGrpSpPr/>
          <p:nvPr/>
        </p:nvGrpSpPr>
        <p:grpSpPr>
          <a:xfrm>
            <a:off x="88900" y="63500"/>
            <a:ext cx="24193500" cy="1778000"/>
            <a:chOff x="-50800" y="-50800"/>
            <a:chExt cx="24193500" cy="1778000"/>
          </a:xfrm>
        </p:grpSpPr>
        <p:pic>
          <p:nvPicPr>
            <p:cNvPr id="512"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13"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515" name="image9.jpg" descr="climate_2007_65-f1.jpg"/>
          <p:cNvPicPr/>
          <p:nvPr/>
        </p:nvPicPr>
        <p:blipFill>
          <a:blip r:embed="rId5">
            <a:extLst/>
          </a:blip>
          <a:stretch>
            <a:fillRect/>
          </a:stretch>
        </p:blipFill>
        <p:spPr>
          <a:xfrm>
            <a:off x="10315575" y="2616200"/>
            <a:ext cx="13990067" cy="7834439"/>
          </a:xfrm>
          <a:prstGeom prst="rect">
            <a:avLst/>
          </a:prstGeom>
          <a:ln w="12700">
            <a:miter lim="400000"/>
          </a:ln>
        </p:spPr>
      </p:pic>
      <p:sp>
        <p:nvSpPr>
          <p:cNvPr id="516" name="Shape 516"/>
          <p:cNvSpPr/>
          <p:nvPr/>
        </p:nvSpPr>
        <p:spPr>
          <a:xfrm>
            <a:off x="12649200" y="10769600"/>
            <a:ext cx="11428175" cy="561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defTabSz="914400">
              <a:defRPr sz="1800"/>
            </a:pPr>
            <a:r>
              <a:rPr sz="3200">
                <a:latin typeface="Calibri"/>
                <a:ea typeface="Calibri"/>
                <a:cs typeface="Calibri"/>
                <a:sym typeface="Calibri"/>
              </a:rPr>
              <a:t>Lenton &amp; Schellnhuber (2007) </a:t>
            </a:r>
            <a:r>
              <a:rPr i="1" sz="3200">
                <a:latin typeface="Calibri"/>
                <a:ea typeface="Calibri"/>
                <a:cs typeface="Calibri"/>
                <a:sym typeface="Calibri"/>
              </a:rPr>
              <a:t>Nature Reports Climate Change</a:t>
            </a:r>
          </a:p>
        </p:txBody>
      </p:sp>
      <p:pic>
        <p:nvPicPr>
          <p:cNvPr id="517" name="imrs.php.jpg"/>
          <p:cNvPicPr/>
          <p:nvPr/>
        </p:nvPicPr>
        <p:blipFill>
          <a:blip r:embed="rId6">
            <a:extLst/>
          </a:blip>
          <a:stretch>
            <a:fillRect/>
          </a:stretch>
        </p:blipFill>
        <p:spPr>
          <a:xfrm>
            <a:off x="10712450" y="4697245"/>
            <a:ext cx="13474700" cy="7572709"/>
          </a:xfrm>
          <a:prstGeom prst="rect">
            <a:avLst/>
          </a:prstGeom>
          <a:ln w="12700">
            <a:miter lim="400000"/>
          </a:ln>
        </p:spPr>
      </p:pic>
      <p:sp>
        <p:nvSpPr>
          <p:cNvPr id="518" name="Shape 518"/>
          <p:cNvSpPr/>
          <p:nvPr/>
        </p:nvSpPr>
        <p:spPr>
          <a:xfrm>
            <a:off x="241300" y="10096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Many thresholds, including climate change related ones …</a:t>
            </a:r>
          </a:p>
        </p:txBody>
      </p:sp>
      <p:sp>
        <p:nvSpPr>
          <p:cNvPr id="519" name="Shape 519"/>
          <p:cNvSpPr/>
          <p:nvPr/>
        </p:nvSpPr>
        <p:spPr>
          <a:xfrm>
            <a:off x="13550900" y="121031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i="1" sz="4800">
                <a:solidFill>
                  <a:srgbClr val="1D6076"/>
                </a:solidFill>
                <a:latin typeface="Trebuchet MS"/>
                <a:ea typeface="Trebuchet MS"/>
                <a:cs typeface="Trebuchet MS"/>
                <a:sym typeface="Trebuchet MS"/>
              </a:rPr>
              <a:t>Francis and Vavrus, 2015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07"/>
                                        </p:tgtEl>
                                        <p:attrNameLst>
                                          <p:attrName>style.visibility</p:attrName>
                                        </p:attrNameLst>
                                      </p:cBhvr>
                                      <p:to>
                                        <p:strVal val="visible"/>
                                      </p:to>
                                    </p:set>
                                    <p:animEffect filter="dissolve" transition="in">
                                      <p:cBhvr>
                                        <p:cTn id="7" dur="1000"/>
                                        <p:tgtEl>
                                          <p:spTgt spid="507"/>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509"/>
                                        </p:tgtEl>
                                        <p:attrNameLst>
                                          <p:attrName>style.visibility</p:attrName>
                                        </p:attrNameLst>
                                      </p:cBhvr>
                                      <p:to>
                                        <p:strVal val="visible"/>
                                      </p:to>
                                    </p:set>
                                    <p:animEffect filter="dissolve" transition="in">
                                      <p:cBhvr>
                                        <p:cTn id="12" dur="1000"/>
                                        <p:tgtEl>
                                          <p:spTgt spid="509"/>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508"/>
                                        </p:tgtEl>
                                        <p:attrNameLst>
                                          <p:attrName>style.visibility</p:attrName>
                                        </p:attrNameLst>
                                      </p:cBhvr>
                                      <p:to>
                                        <p:strVal val="visible"/>
                                      </p:to>
                                    </p:set>
                                    <p:animEffect filter="fade" transition="in">
                                      <p:cBhvr>
                                        <p:cTn id="16" dur="1000"/>
                                        <p:tgtEl>
                                          <p:spTgt spid="508"/>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510"/>
                                        </p:tgtEl>
                                        <p:attrNameLst>
                                          <p:attrName>style.visibility</p:attrName>
                                        </p:attrNameLst>
                                      </p:cBhvr>
                                      <p:to>
                                        <p:strVal val="visible"/>
                                      </p:to>
                                    </p:set>
                                    <p:animEffect filter="dissolve" transition="in">
                                      <p:cBhvr>
                                        <p:cTn id="21" dur="1000"/>
                                        <p:tgtEl>
                                          <p:spTgt spid="510"/>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xit" presetSubtype="0" presetID="10" grpId="5" fill="hold">
                                  <p:stCondLst>
                                    <p:cond delay="0"/>
                                  </p:stCondLst>
                                  <p:iterate type="el" backwards="0">
                                    <p:tmAbs val="0"/>
                                  </p:iterate>
                                  <p:childTnLst>
                                    <p:animEffect filter="fade" transition="out">
                                      <p:cBhvr>
                                        <p:cTn id="25" dur="1000" fill="hold"/>
                                        <p:tgtEl>
                                          <p:spTgt spid="508"/>
                                        </p:tgtEl>
                                      </p:cBhvr>
                                    </p:animEffect>
                                    <p:set>
                                      <p:cBhvr>
                                        <p:cTn id="26" fill="hold">
                                          <p:stCondLst>
                                            <p:cond delay="999"/>
                                          </p:stCondLst>
                                        </p:cTn>
                                        <p:tgtEl>
                                          <p:spTgt spid="508"/>
                                        </p:tgtEl>
                                        <p:attrNameLst>
                                          <p:attrName>style.visibility</p:attrName>
                                        </p:attrNameLst>
                                      </p:cBhvr>
                                      <p:to>
                                        <p:strVal val="hidden"/>
                                      </p:to>
                                    </p:set>
                                  </p:childTnLst>
                                </p:cTn>
                              </p:par>
                            </p:childTnLst>
                          </p:cTn>
                        </p:par>
                        <p:par>
                          <p:cTn id="27" fill="hold">
                            <p:stCondLst>
                              <p:cond delay="1000"/>
                            </p:stCondLst>
                            <p:childTnLst>
                              <p:par>
                                <p:cTn id="28" nodeType="afterEffect" presetClass="entr" presetSubtype="0" presetID="9" grpId="6" fill="hold">
                                  <p:stCondLst>
                                    <p:cond delay="0"/>
                                  </p:stCondLst>
                                  <p:iterate type="el" backwards="0">
                                    <p:tmAbs val="0"/>
                                  </p:iterate>
                                  <p:childTnLst>
                                    <p:set>
                                      <p:cBhvr>
                                        <p:cTn id="29" fill="hold"/>
                                        <p:tgtEl>
                                          <p:spTgt spid="518"/>
                                        </p:tgtEl>
                                        <p:attrNameLst>
                                          <p:attrName>style.visibility</p:attrName>
                                        </p:attrNameLst>
                                      </p:cBhvr>
                                      <p:to>
                                        <p:strVal val="visible"/>
                                      </p:to>
                                    </p:set>
                                    <p:animEffect filter="dissolve" transition="in">
                                      <p:cBhvr>
                                        <p:cTn id="30" dur="1000"/>
                                        <p:tgtEl>
                                          <p:spTgt spid="518"/>
                                        </p:tgtEl>
                                      </p:cBhvr>
                                    </p:animEffect>
                                  </p:childTnLst>
                                </p:cTn>
                              </p:par>
                            </p:childTnLst>
                          </p:cTn>
                        </p:par>
                        <p:par>
                          <p:cTn id="31" fill="hold">
                            <p:stCondLst>
                              <p:cond delay="2000"/>
                            </p:stCondLst>
                            <p:childTnLst>
                              <p:par>
                                <p:cTn id="32" nodeType="afterEffect" presetClass="entr" presetSubtype="0" presetID="10" grpId="7" fill="hold">
                                  <p:stCondLst>
                                    <p:cond delay="0"/>
                                  </p:stCondLst>
                                  <p:iterate type="el" backwards="0">
                                    <p:tmAbs val="0"/>
                                  </p:iterate>
                                  <p:childTnLst>
                                    <p:set>
                                      <p:cBhvr>
                                        <p:cTn id="33" fill="hold"/>
                                        <p:tgtEl>
                                          <p:spTgt spid="515"/>
                                        </p:tgtEl>
                                        <p:attrNameLst>
                                          <p:attrName>style.visibility</p:attrName>
                                        </p:attrNameLst>
                                      </p:cBhvr>
                                      <p:to>
                                        <p:strVal val="visible"/>
                                      </p:to>
                                    </p:set>
                                    <p:animEffect filter="fade" transition="in">
                                      <p:cBhvr>
                                        <p:cTn id="34" dur="1000"/>
                                        <p:tgtEl>
                                          <p:spTgt spid="515"/>
                                        </p:tgtEl>
                                      </p:cBhvr>
                                    </p:animEffect>
                                  </p:childTnLst>
                                </p:cTn>
                              </p:par>
                            </p:childTnLst>
                          </p:cTn>
                        </p:par>
                        <p:par>
                          <p:cTn id="35" fill="hold">
                            <p:stCondLst>
                              <p:cond delay="3000"/>
                            </p:stCondLst>
                            <p:childTnLst>
                              <p:par>
                                <p:cTn id="36" nodeType="afterEffect" presetClass="entr" presetSubtype="0" presetID="9" grpId="8" fill="hold">
                                  <p:stCondLst>
                                    <p:cond delay="0"/>
                                  </p:stCondLst>
                                  <p:iterate type="el" backwards="0">
                                    <p:tmAbs val="0"/>
                                  </p:iterate>
                                  <p:childTnLst>
                                    <p:set>
                                      <p:cBhvr>
                                        <p:cTn id="37" fill="hold"/>
                                        <p:tgtEl>
                                          <p:spTgt spid="516"/>
                                        </p:tgtEl>
                                        <p:attrNameLst>
                                          <p:attrName>style.visibility</p:attrName>
                                        </p:attrNameLst>
                                      </p:cBhvr>
                                      <p:to>
                                        <p:strVal val="visible"/>
                                      </p:to>
                                    </p:set>
                                    <p:animEffect filter="dissolve" transition="in">
                                      <p:cBhvr>
                                        <p:cTn id="38" dur="1000"/>
                                        <p:tgtEl>
                                          <p:spTgt spid="516"/>
                                        </p:tgtEl>
                                      </p:cBhvr>
                                    </p:animEffect>
                                  </p:childTnLst>
                                </p:cTn>
                              </p:par>
                            </p:childTnLst>
                          </p:cTn>
                        </p:par>
                      </p:childTnLst>
                    </p:cTn>
                  </p:par>
                  <p:par>
                    <p:cTn id="39" fill="hold">
                      <p:stCondLst>
                        <p:cond delay="indefinite"/>
                      </p:stCondLst>
                      <p:childTnLst>
                        <p:par>
                          <p:cTn id="40" fill="hold">
                            <p:stCondLst>
                              <p:cond delay="0"/>
                            </p:stCondLst>
                            <p:childTnLst>
                              <p:par>
                                <p:cTn id="41" nodeType="clickEffect" presetClass="exit" presetSubtype="0" presetID="10" grpId="9" fill="hold">
                                  <p:stCondLst>
                                    <p:cond delay="0"/>
                                  </p:stCondLst>
                                  <p:iterate type="el" backwards="0">
                                    <p:tmAbs val="0"/>
                                  </p:iterate>
                                  <p:childTnLst>
                                    <p:animEffect filter="fade" transition="out">
                                      <p:cBhvr>
                                        <p:cTn id="42" dur="1000" fill="hold"/>
                                        <p:tgtEl>
                                          <p:spTgt spid="515"/>
                                        </p:tgtEl>
                                      </p:cBhvr>
                                    </p:animEffect>
                                    <p:set>
                                      <p:cBhvr>
                                        <p:cTn id="43" fill="hold">
                                          <p:stCondLst>
                                            <p:cond delay="999"/>
                                          </p:stCondLst>
                                        </p:cTn>
                                        <p:tgtEl>
                                          <p:spTgt spid="515"/>
                                        </p:tgtEl>
                                        <p:attrNameLst>
                                          <p:attrName>style.visibility</p:attrName>
                                        </p:attrNameLst>
                                      </p:cBhvr>
                                      <p:to>
                                        <p:strVal val="hidden"/>
                                      </p:to>
                                    </p:set>
                                  </p:childTnLst>
                                </p:cTn>
                              </p:par>
                            </p:childTnLst>
                          </p:cTn>
                        </p:par>
                        <p:par>
                          <p:cTn id="44" fill="hold">
                            <p:stCondLst>
                              <p:cond delay="1000"/>
                            </p:stCondLst>
                            <p:childTnLst>
                              <p:par>
                                <p:cTn id="45" nodeType="afterEffect" presetClass="exit" presetSubtype="0" presetID="9" grpId="10" fill="hold">
                                  <p:stCondLst>
                                    <p:cond delay="0"/>
                                  </p:stCondLst>
                                  <p:iterate type="el" backwards="0">
                                    <p:tmAbs val="0"/>
                                  </p:iterate>
                                  <p:childTnLst>
                                    <p:animEffect filter="dissolve" transition="out">
                                      <p:cBhvr>
                                        <p:cTn id="46" dur="1000" fill="hold"/>
                                        <p:tgtEl>
                                          <p:spTgt spid="516"/>
                                        </p:tgtEl>
                                      </p:cBhvr>
                                    </p:animEffect>
                                    <p:set>
                                      <p:cBhvr>
                                        <p:cTn id="47" fill="hold">
                                          <p:stCondLst>
                                            <p:cond delay="999"/>
                                          </p:stCondLst>
                                        </p:cTn>
                                        <p:tgtEl>
                                          <p:spTgt spid="516"/>
                                        </p:tgtEl>
                                        <p:attrNameLst>
                                          <p:attrName>style.visibility</p:attrName>
                                        </p:attrNameLst>
                                      </p:cBhvr>
                                      <p:to>
                                        <p:strVal val="hidden"/>
                                      </p:to>
                                    </p:set>
                                  </p:childTnLst>
                                </p:cTn>
                              </p:par>
                            </p:childTnLst>
                          </p:cTn>
                        </p:par>
                        <p:par>
                          <p:cTn id="48" fill="hold">
                            <p:stCondLst>
                              <p:cond delay="2000"/>
                            </p:stCondLst>
                            <p:childTnLst>
                              <p:par>
                                <p:cTn id="49" nodeType="afterEffect" presetClass="entr" presetSubtype="0" presetID="9" grpId="11" fill="hold">
                                  <p:stCondLst>
                                    <p:cond delay="0"/>
                                  </p:stCondLst>
                                  <p:iterate type="el" backwards="0">
                                    <p:tmAbs val="0"/>
                                  </p:iterate>
                                  <p:childTnLst>
                                    <p:set>
                                      <p:cBhvr>
                                        <p:cTn id="50" fill="hold"/>
                                        <p:tgtEl>
                                          <p:spTgt spid="511"/>
                                        </p:tgtEl>
                                        <p:attrNameLst>
                                          <p:attrName>style.visibility</p:attrName>
                                        </p:attrNameLst>
                                      </p:cBhvr>
                                      <p:to>
                                        <p:strVal val="visible"/>
                                      </p:to>
                                    </p:set>
                                    <p:animEffect filter="dissolve" transition="in">
                                      <p:cBhvr>
                                        <p:cTn id="51" dur="1000"/>
                                        <p:tgtEl>
                                          <p:spTgt spid="511"/>
                                        </p:tgtEl>
                                      </p:cBhvr>
                                    </p:animEffect>
                                  </p:childTnLst>
                                </p:cTn>
                              </p:par>
                            </p:childTnLst>
                          </p:cTn>
                        </p:par>
                        <p:par>
                          <p:cTn id="52" fill="hold">
                            <p:stCondLst>
                              <p:cond delay="3000"/>
                            </p:stCondLst>
                            <p:childTnLst>
                              <p:par>
                                <p:cTn id="53" nodeType="afterEffect" presetClass="entr" presetSubtype="0" presetID="10" grpId="12" fill="hold">
                                  <p:stCondLst>
                                    <p:cond delay="0"/>
                                  </p:stCondLst>
                                  <p:iterate type="el" backwards="0">
                                    <p:tmAbs val="0"/>
                                  </p:iterate>
                                  <p:childTnLst>
                                    <p:set>
                                      <p:cBhvr>
                                        <p:cTn id="54" fill="hold"/>
                                        <p:tgtEl>
                                          <p:spTgt spid="517"/>
                                        </p:tgtEl>
                                        <p:attrNameLst>
                                          <p:attrName>style.visibility</p:attrName>
                                        </p:attrNameLst>
                                      </p:cBhvr>
                                      <p:to>
                                        <p:strVal val="visible"/>
                                      </p:to>
                                    </p:set>
                                    <p:animEffect filter="fade" transition="in">
                                      <p:cBhvr>
                                        <p:cTn id="55" dur="1000"/>
                                        <p:tgtEl>
                                          <p:spTgt spid="517"/>
                                        </p:tgtEl>
                                      </p:cBhvr>
                                    </p:animEffect>
                                  </p:childTnLst>
                                </p:cTn>
                              </p:par>
                            </p:childTnLst>
                          </p:cTn>
                        </p:par>
                        <p:par>
                          <p:cTn id="56" fill="hold">
                            <p:stCondLst>
                              <p:cond delay="4000"/>
                            </p:stCondLst>
                            <p:childTnLst>
                              <p:par>
                                <p:cTn id="57" nodeType="afterEffect" presetClass="entr" presetSubtype="0" presetID="9" grpId="13" fill="hold">
                                  <p:stCondLst>
                                    <p:cond delay="0"/>
                                  </p:stCondLst>
                                  <p:iterate type="el" backwards="0">
                                    <p:tmAbs val="0"/>
                                  </p:iterate>
                                  <p:childTnLst>
                                    <p:set>
                                      <p:cBhvr>
                                        <p:cTn id="58" fill="hold"/>
                                        <p:tgtEl>
                                          <p:spTgt spid="519"/>
                                        </p:tgtEl>
                                        <p:attrNameLst>
                                          <p:attrName>style.visibility</p:attrName>
                                        </p:attrNameLst>
                                      </p:cBhvr>
                                      <p:to>
                                        <p:strVal val="visible"/>
                                      </p:to>
                                    </p:set>
                                    <p:animEffect filter="dissolve" transition="in">
                                      <p:cBhvr>
                                        <p:cTn id="59"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8" grpId="3"/>
      <p:bldP build="whole" bldLvl="1" animBg="1" rev="0" advAuto="0" spid="515" grpId="7"/>
      <p:bldP build="whole" bldLvl="1" animBg="1" rev="0" advAuto="0" spid="508" grpId="5"/>
      <p:bldP build="whole" bldLvl="1" animBg="1" rev="0" advAuto="0" spid="515" grpId="9"/>
      <p:bldP build="whole" bldLvl="1" animBg="1" rev="0" advAuto="0" spid="507" grpId="1"/>
      <p:bldP build="whole" bldLvl="1" animBg="1" rev="0" advAuto="0" spid="518" grpId="6"/>
      <p:bldP build="whole" bldLvl="1" animBg="1" rev="0" advAuto="0" spid="517" grpId="12"/>
      <p:bldP build="whole" bldLvl="1" animBg="1" rev="0" advAuto="0" spid="516" grpId="8"/>
      <p:bldP build="whole" bldLvl="1" animBg="1" rev="0" advAuto="0" spid="519" grpId="13"/>
      <p:bldP build="whole" bldLvl="1" animBg="1" rev="0" advAuto="0" spid="516" grpId="10"/>
      <p:bldP build="whole" bldLvl="1" animBg="1" rev="0" advAuto="0" spid="511" grpId="11"/>
      <p:bldP build="whole" bldLvl="1" animBg="1" rev="0" advAuto="0" spid="510" grpId="4"/>
      <p:bldP build="whole" bldLvl="1" animBg="1" rev="0" advAuto="0" spid="509" grpId="2"/>
    </p:bldLst>
  </p:timing>
</p:sld>
</file>

<file path=ppt/slides/slide38.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521" name="Shape 521"/>
          <p:cNvSpPr/>
          <p:nvPr/>
        </p:nvSpPr>
        <p:spPr>
          <a:xfrm>
            <a:off x="215900" y="2241550"/>
            <a:ext cx="229235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solidFill>
                  <a:srgbClr val="1D6076"/>
                </a:solidFill>
                <a:latin typeface="Trebuchet MS"/>
                <a:ea typeface="Trebuchet MS"/>
                <a:cs typeface="Trebuchet MS"/>
                <a:sym typeface="Trebuchet MS"/>
              </a:defRPr>
            </a:lvl1pPr>
          </a:lstStyle>
          <a:p>
            <a:pPr lvl="0">
              <a:defRPr b="0" sz="1800">
                <a:solidFill>
                  <a:srgbClr val="000000"/>
                </a:solidFill>
              </a:defRPr>
            </a:pPr>
            <a:r>
              <a:rPr b="1" sz="4800">
                <a:solidFill>
                  <a:srgbClr val="1D6076"/>
                </a:solidFill>
              </a:rPr>
              <a:t>Understanding thresholds</a:t>
            </a:r>
          </a:p>
        </p:txBody>
      </p:sp>
      <p:pic>
        <p:nvPicPr>
          <p:cNvPr id="522" name="oct09wallpaper-11_1600.jpg"/>
          <p:cNvPicPr/>
          <p:nvPr/>
        </p:nvPicPr>
        <p:blipFill>
          <a:blip r:embed="rId2">
            <a:extLst/>
          </a:blip>
          <a:stretch>
            <a:fillRect/>
          </a:stretch>
        </p:blipFill>
        <p:spPr>
          <a:xfrm>
            <a:off x="10811933" y="3505200"/>
            <a:ext cx="13275734" cy="9956800"/>
          </a:xfrm>
          <a:prstGeom prst="rect">
            <a:avLst/>
          </a:prstGeom>
          <a:ln w="12700">
            <a:miter lim="400000"/>
          </a:ln>
        </p:spPr>
      </p:pic>
      <p:sp>
        <p:nvSpPr>
          <p:cNvPr id="523" name="Shape 523"/>
          <p:cNvSpPr/>
          <p:nvPr/>
        </p:nvSpPr>
        <p:spPr>
          <a:xfrm>
            <a:off x="241300" y="327660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1D6076"/>
                </a:solidFill>
                <a:latin typeface="Trebuchet MS"/>
                <a:ea typeface="Trebuchet MS"/>
                <a:cs typeface="Trebuchet MS"/>
                <a:sym typeface="Trebuchet MS"/>
              </a:defRPr>
            </a:lvl1pPr>
          </a:lstStyle>
          <a:p>
            <a:pPr lvl="0">
              <a:defRPr sz="1800">
                <a:solidFill>
                  <a:srgbClr val="000000"/>
                </a:solidFill>
              </a:defRPr>
            </a:pPr>
            <a:r>
              <a:rPr sz="4800">
                <a:solidFill>
                  <a:srgbClr val="1D6076"/>
                </a:solidFill>
              </a:rPr>
              <a:t>The threshold is not where the boat goes over the edge, it is far up the river, when the people in the boat lose the option to get to the shore</a:t>
            </a:r>
          </a:p>
        </p:txBody>
      </p:sp>
      <p:sp>
        <p:nvSpPr>
          <p:cNvPr id="524" name="Shape 524"/>
          <p:cNvSpPr/>
          <p:nvPr/>
        </p:nvSpPr>
        <p:spPr>
          <a:xfrm>
            <a:off x="241300" y="644525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On a big, unknown river, don’t go into the middle, stay close to the shore</a:t>
            </a:r>
            <a:endParaRPr sz="4800">
              <a:solidFill>
                <a:srgbClr val="1D6076"/>
              </a:solidFill>
              <a:latin typeface="Trebuchet MS"/>
              <a:ea typeface="Trebuchet MS"/>
              <a:cs typeface="Trebuchet MS"/>
              <a:sym typeface="Trebuchet MS"/>
            </a:endParaRPr>
          </a:p>
          <a:p>
            <a:pPr lvl="3" indent="0" defTabSz="825500">
              <a:defRPr sz="1800"/>
            </a:pPr>
            <a:r>
              <a:rPr sz="4800">
                <a:solidFill>
                  <a:srgbClr val="1D6076"/>
                </a:solidFill>
                <a:latin typeface="Trebuchet MS"/>
                <a:ea typeface="Trebuchet MS"/>
                <a:cs typeface="Trebuchet MS"/>
                <a:sym typeface="Trebuchet MS"/>
              </a:rPr>
              <a:t>                                    </a:t>
            </a:r>
            <a:r>
              <a:rPr i="1" sz="4800">
                <a:solidFill>
                  <a:srgbClr val="1D6076"/>
                </a:solidFill>
                <a:latin typeface="Trebuchet MS"/>
                <a:ea typeface="Trebuchet MS"/>
                <a:cs typeface="Trebuchet MS"/>
                <a:sym typeface="Trebuchet MS"/>
              </a:rPr>
              <a:t>Jim White</a:t>
            </a:r>
          </a:p>
        </p:txBody>
      </p:sp>
      <p:sp>
        <p:nvSpPr>
          <p:cNvPr id="525" name="Shape 525"/>
          <p:cNvSpPr/>
          <p:nvPr/>
        </p:nvSpPr>
        <p:spPr>
          <a:xfrm>
            <a:off x="241300" y="11747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The warming of the Arctic could be a threshold we have crossed ...</a:t>
            </a:r>
          </a:p>
        </p:txBody>
      </p:sp>
      <p:grpSp>
        <p:nvGrpSpPr>
          <p:cNvPr id="528" name="Group 528"/>
          <p:cNvGrpSpPr/>
          <p:nvPr/>
        </p:nvGrpSpPr>
        <p:grpSpPr>
          <a:xfrm>
            <a:off x="88900" y="63500"/>
            <a:ext cx="24193500" cy="1778000"/>
            <a:chOff x="-50800" y="-50800"/>
            <a:chExt cx="24193500" cy="1778000"/>
          </a:xfrm>
        </p:grpSpPr>
        <p:pic>
          <p:nvPicPr>
            <p:cNvPr id="526"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27"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529" name="image9.jpg" descr="climate_2007_65-f1.jpg"/>
          <p:cNvPicPr/>
          <p:nvPr/>
        </p:nvPicPr>
        <p:blipFill>
          <a:blip r:embed="rId5">
            <a:extLst/>
          </a:blip>
          <a:stretch>
            <a:fillRect/>
          </a:stretch>
        </p:blipFill>
        <p:spPr>
          <a:xfrm>
            <a:off x="10315575" y="2616200"/>
            <a:ext cx="13990067" cy="7834439"/>
          </a:xfrm>
          <a:prstGeom prst="rect">
            <a:avLst/>
          </a:prstGeom>
          <a:ln w="12700">
            <a:miter lim="400000"/>
          </a:ln>
        </p:spPr>
      </p:pic>
      <p:sp>
        <p:nvSpPr>
          <p:cNvPr id="530" name="Shape 530"/>
          <p:cNvSpPr/>
          <p:nvPr/>
        </p:nvSpPr>
        <p:spPr>
          <a:xfrm>
            <a:off x="12649200" y="10769600"/>
            <a:ext cx="11428175" cy="561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defTabSz="914400">
              <a:defRPr sz="1800"/>
            </a:pPr>
            <a:r>
              <a:rPr sz="3200">
                <a:latin typeface="Calibri"/>
                <a:ea typeface="Calibri"/>
                <a:cs typeface="Calibri"/>
                <a:sym typeface="Calibri"/>
              </a:rPr>
              <a:t>Lenton &amp; Schellnhuber (2007) </a:t>
            </a:r>
            <a:r>
              <a:rPr i="1" sz="3200">
                <a:latin typeface="Calibri"/>
                <a:ea typeface="Calibri"/>
                <a:cs typeface="Calibri"/>
                <a:sym typeface="Calibri"/>
              </a:rPr>
              <a:t>Nature Reports Climate Change</a:t>
            </a:r>
          </a:p>
        </p:txBody>
      </p:sp>
      <p:pic>
        <p:nvPicPr>
          <p:cNvPr id="531" name="imrs.php.jpg"/>
          <p:cNvPicPr/>
          <p:nvPr/>
        </p:nvPicPr>
        <p:blipFill>
          <a:blip r:embed="rId6">
            <a:extLst/>
          </a:blip>
          <a:stretch>
            <a:fillRect/>
          </a:stretch>
        </p:blipFill>
        <p:spPr>
          <a:xfrm>
            <a:off x="10712450" y="4697245"/>
            <a:ext cx="13474700" cy="7572709"/>
          </a:xfrm>
          <a:prstGeom prst="rect">
            <a:avLst/>
          </a:prstGeom>
          <a:ln w="12700">
            <a:miter lim="400000"/>
          </a:ln>
        </p:spPr>
      </p:pic>
      <p:pic>
        <p:nvPicPr>
          <p:cNvPr id="532" name="thresholds.tiff"/>
          <p:cNvPicPr/>
          <p:nvPr/>
        </p:nvPicPr>
        <p:blipFill>
          <a:blip r:embed="rId7">
            <a:extLst/>
          </a:blip>
          <a:stretch>
            <a:fillRect/>
          </a:stretch>
        </p:blipFill>
        <p:spPr>
          <a:xfrm>
            <a:off x="11042650" y="2241550"/>
            <a:ext cx="13275734" cy="11319310"/>
          </a:xfrm>
          <a:prstGeom prst="rect">
            <a:avLst/>
          </a:prstGeom>
          <a:ln w="12700">
            <a:miter lim="400000"/>
          </a:ln>
        </p:spPr>
      </p:pic>
      <p:sp>
        <p:nvSpPr>
          <p:cNvPr id="533" name="Shape 533"/>
          <p:cNvSpPr/>
          <p:nvPr/>
        </p:nvSpPr>
        <p:spPr>
          <a:xfrm>
            <a:off x="241300" y="10096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Many thresholds, including climate change related ones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21"/>
                                        </p:tgtEl>
                                        <p:attrNameLst>
                                          <p:attrName>style.visibility</p:attrName>
                                        </p:attrNameLst>
                                      </p:cBhvr>
                                      <p:to>
                                        <p:strVal val="visible"/>
                                      </p:to>
                                    </p:set>
                                    <p:animEffect filter="dissolve" transition="in">
                                      <p:cBhvr>
                                        <p:cTn id="7" dur="1000"/>
                                        <p:tgtEl>
                                          <p:spTgt spid="52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523"/>
                                        </p:tgtEl>
                                        <p:attrNameLst>
                                          <p:attrName>style.visibility</p:attrName>
                                        </p:attrNameLst>
                                      </p:cBhvr>
                                      <p:to>
                                        <p:strVal val="visible"/>
                                      </p:to>
                                    </p:set>
                                    <p:animEffect filter="dissolve" transition="in">
                                      <p:cBhvr>
                                        <p:cTn id="12" dur="1000"/>
                                        <p:tgtEl>
                                          <p:spTgt spid="523"/>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522"/>
                                        </p:tgtEl>
                                        <p:attrNameLst>
                                          <p:attrName>style.visibility</p:attrName>
                                        </p:attrNameLst>
                                      </p:cBhvr>
                                      <p:to>
                                        <p:strVal val="visible"/>
                                      </p:to>
                                    </p:set>
                                    <p:animEffect filter="fade" transition="in">
                                      <p:cBhvr>
                                        <p:cTn id="16" dur="1000"/>
                                        <p:tgtEl>
                                          <p:spTgt spid="522"/>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524"/>
                                        </p:tgtEl>
                                        <p:attrNameLst>
                                          <p:attrName>style.visibility</p:attrName>
                                        </p:attrNameLst>
                                      </p:cBhvr>
                                      <p:to>
                                        <p:strVal val="visible"/>
                                      </p:to>
                                    </p:set>
                                    <p:animEffect filter="dissolve" transition="in">
                                      <p:cBhvr>
                                        <p:cTn id="21" dur="1000"/>
                                        <p:tgtEl>
                                          <p:spTgt spid="524"/>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xit" presetSubtype="0" presetID="10" grpId="5" fill="hold">
                                  <p:stCondLst>
                                    <p:cond delay="0"/>
                                  </p:stCondLst>
                                  <p:iterate type="el" backwards="0">
                                    <p:tmAbs val="0"/>
                                  </p:iterate>
                                  <p:childTnLst>
                                    <p:animEffect filter="fade" transition="out">
                                      <p:cBhvr>
                                        <p:cTn id="25" dur="1000" fill="hold"/>
                                        <p:tgtEl>
                                          <p:spTgt spid="522"/>
                                        </p:tgtEl>
                                      </p:cBhvr>
                                    </p:animEffect>
                                    <p:set>
                                      <p:cBhvr>
                                        <p:cTn id="26" fill="hold">
                                          <p:stCondLst>
                                            <p:cond delay="999"/>
                                          </p:stCondLst>
                                        </p:cTn>
                                        <p:tgtEl>
                                          <p:spTgt spid="522"/>
                                        </p:tgtEl>
                                        <p:attrNameLst>
                                          <p:attrName>style.visibility</p:attrName>
                                        </p:attrNameLst>
                                      </p:cBhvr>
                                      <p:to>
                                        <p:strVal val="hidden"/>
                                      </p:to>
                                    </p:set>
                                  </p:childTnLst>
                                </p:cTn>
                              </p:par>
                            </p:childTnLst>
                          </p:cTn>
                        </p:par>
                        <p:par>
                          <p:cTn id="27" fill="hold">
                            <p:stCondLst>
                              <p:cond delay="1000"/>
                            </p:stCondLst>
                            <p:childTnLst>
                              <p:par>
                                <p:cTn id="28" nodeType="afterEffect" presetClass="entr" presetSubtype="0" presetID="9" grpId="6" fill="hold">
                                  <p:stCondLst>
                                    <p:cond delay="0"/>
                                  </p:stCondLst>
                                  <p:iterate type="el" backwards="0">
                                    <p:tmAbs val="0"/>
                                  </p:iterate>
                                  <p:childTnLst>
                                    <p:set>
                                      <p:cBhvr>
                                        <p:cTn id="29" fill="hold"/>
                                        <p:tgtEl>
                                          <p:spTgt spid="533"/>
                                        </p:tgtEl>
                                        <p:attrNameLst>
                                          <p:attrName>style.visibility</p:attrName>
                                        </p:attrNameLst>
                                      </p:cBhvr>
                                      <p:to>
                                        <p:strVal val="visible"/>
                                      </p:to>
                                    </p:set>
                                    <p:animEffect filter="dissolve" transition="in">
                                      <p:cBhvr>
                                        <p:cTn id="30" dur="1000"/>
                                        <p:tgtEl>
                                          <p:spTgt spid="533"/>
                                        </p:tgtEl>
                                      </p:cBhvr>
                                    </p:animEffect>
                                  </p:childTnLst>
                                </p:cTn>
                              </p:par>
                            </p:childTnLst>
                          </p:cTn>
                        </p:par>
                        <p:par>
                          <p:cTn id="31" fill="hold">
                            <p:stCondLst>
                              <p:cond delay="2000"/>
                            </p:stCondLst>
                            <p:childTnLst>
                              <p:par>
                                <p:cTn id="32" nodeType="afterEffect" presetClass="entr" presetSubtype="0" presetID="10" grpId="7" fill="hold">
                                  <p:stCondLst>
                                    <p:cond delay="0"/>
                                  </p:stCondLst>
                                  <p:iterate type="el" backwards="0">
                                    <p:tmAbs val="0"/>
                                  </p:iterate>
                                  <p:childTnLst>
                                    <p:set>
                                      <p:cBhvr>
                                        <p:cTn id="33" fill="hold"/>
                                        <p:tgtEl>
                                          <p:spTgt spid="529"/>
                                        </p:tgtEl>
                                        <p:attrNameLst>
                                          <p:attrName>style.visibility</p:attrName>
                                        </p:attrNameLst>
                                      </p:cBhvr>
                                      <p:to>
                                        <p:strVal val="visible"/>
                                      </p:to>
                                    </p:set>
                                    <p:animEffect filter="fade" transition="in">
                                      <p:cBhvr>
                                        <p:cTn id="34" dur="1000"/>
                                        <p:tgtEl>
                                          <p:spTgt spid="529"/>
                                        </p:tgtEl>
                                      </p:cBhvr>
                                    </p:animEffect>
                                  </p:childTnLst>
                                </p:cTn>
                              </p:par>
                            </p:childTnLst>
                          </p:cTn>
                        </p:par>
                        <p:par>
                          <p:cTn id="35" fill="hold">
                            <p:stCondLst>
                              <p:cond delay="3000"/>
                            </p:stCondLst>
                            <p:childTnLst>
                              <p:par>
                                <p:cTn id="36" nodeType="afterEffect" presetClass="entr" presetSubtype="0" presetID="9" grpId="8" fill="hold">
                                  <p:stCondLst>
                                    <p:cond delay="0"/>
                                  </p:stCondLst>
                                  <p:iterate type="el" backwards="0">
                                    <p:tmAbs val="0"/>
                                  </p:iterate>
                                  <p:childTnLst>
                                    <p:set>
                                      <p:cBhvr>
                                        <p:cTn id="37" fill="hold"/>
                                        <p:tgtEl>
                                          <p:spTgt spid="530"/>
                                        </p:tgtEl>
                                        <p:attrNameLst>
                                          <p:attrName>style.visibility</p:attrName>
                                        </p:attrNameLst>
                                      </p:cBhvr>
                                      <p:to>
                                        <p:strVal val="visible"/>
                                      </p:to>
                                    </p:set>
                                    <p:animEffect filter="dissolve" transition="in">
                                      <p:cBhvr>
                                        <p:cTn id="38" dur="1000"/>
                                        <p:tgtEl>
                                          <p:spTgt spid="530"/>
                                        </p:tgtEl>
                                      </p:cBhvr>
                                    </p:animEffect>
                                  </p:childTnLst>
                                </p:cTn>
                              </p:par>
                            </p:childTnLst>
                          </p:cTn>
                        </p:par>
                      </p:childTnLst>
                    </p:cTn>
                  </p:par>
                  <p:par>
                    <p:cTn id="39" fill="hold">
                      <p:stCondLst>
                        <p:cond delay="indefinite"/>
                      </p:stCondLst>
                      <p:childTnLst>
                        <p:par>
                          <p:cTn id="40" fill="hold">
                            <p:stCondLst>
                              <p:cond delay="0"/>
                            </p:stCondLst>
                            <p:childTnLst>
                              <p:par>
                                <p:cTn id="41" nodeType="clickEffect" presetClass="exit" presetSubtype="0" presetID="10" grpId="9" fill="hold">
                                  <p:stCondLst>
                                    <p:cond delay="0"/>
                                  </p:stCondLst>
                                  <p:iterate type="el" backwards="0">
                                    <p:tmAbs val="0"/>
                                  </p:iterate>
                                  <p:childTnLst>
                                    <p:animEffect filter="fade" transition="out">
                                      <p:cBhvr>
                                        <p:cTn id="42" dur="1000" fill="hold"/>
                                        <p:tgtEl>
                                          <p:spTgt spid="529"/>
                                        </p:tgtEl>
                                      </p:cBhvr>
                                    </p:animEffect>
                                    <p:set>
                                      <p:cBhvr>
                                        <p:cTn id="43" fill="hold">
                                          <p:stCondLst>
                                            <p:cond delay="999"/>
                                          </p:stCondLst>
                                        </p:cTn>
                                        <p:tgtEl>
                                          <p:spTgt spid="529"/>
                                        </p:tgtEl>
                                        <p:attrNameLst>
                                          <p:attrName>style.visibility</p:attrName>
                                        </p:attrNameLst>
                                      </p:cBhvr>
                                      <p:to>
                                        <p:strVal val="hidden"/>
                                      </p:to>
                                    </p:set>
                                  </p:childTnLst>
                                </p:cTn>
                              </p:par>
                            </p:childTnLst>
                          </p:cTn>
                        </p:par>
                        <p:par>
                          <p:cTn id="44" fill="hold">
                            <p:stCondLst>
                              <p:cond delay="1000"/>
                            </p:stCondLst>
                            <p:childTnLst>
                              <p:par>
                                <p:cTn id="45" nodeType="afterEffect" presetClass="exit" presetSubtype="0" presetID="9" grpId="10" fill="hold">
                                  <p:stCondLst>
                                    <p:cond delay="0"/>
                                  </p:stCondLst>
                                  <p:iterate type="el" backwards="0">
                                    <p:tmAbs val="0"/>
                                  </p:iterate>
                                  <p:childTnLst>
                                    <p:animEffect filter="dissolve" transition="out">
                                      <p:cBhvr>
                                        <p:cTn id="46" dur="1000" fill="hold"/>
                                        <p:tgtEl>
                                          <p:spTgt spid="530"/>
                                        </p:tgtEl>
                                      </p:cBhvr>
                                    </p:animEffect>
                                    <p:set>
                                      <p:cBhvr>
                                        <p:cTn id="47" fill="hold">
                                          <p:stCondLst>
                                            <p:cond delay="999"/>
                                          </p:stCondLst>
                                        </p:cTn>
                                        <p:tgtEl>
                                          <p:spTgt spid="530"/>
                                        </p:tgtEl>
                                        <p:attrNameLst>
                                          <p:attrName>style.visibility</p:attrName>
                                        </p:attrNameLst>
                                      </p:cBhvr>
                                      <p:to>
                                        <p:strVal val="hidden"/>
                                      </p:to>
                                    </p:set>
                                  </p:childTnLst>
                                </p:cTn>
                              </p:par>
                            </p:childTnLst>
                          </p:cTn>
                        </p:par>
                        <p:par>
                          <p:cTn id="48" fill="hold">
                            <p:stCondLst>
                              <p:cond delay="2000"/>
                            </p:stCondLst>
                            <p:childTnLst>
                              <p:par>
                                <p:cTn id="49" nodeType="afterEffect" presetClass="entr" presetSubtype="0" presetID="10" grpId="11" fill="hold">
                                  <p:stCondLst>
                                    <p:cond delay="0"/>
                                  </p:stCondLst>
                                  <p:iterate type="el" backwards="0">
                                    <p:tmAbs val="0"/>
                                  </p:iterate>
                                  <p:childTnLst>
                                    <p:set>
                                      <p:cBhvr>
                                        <p:cTn id="50" fill="hold"/>
                                        <p:tgtEl>
                                          <p:spTgt spid="532"/>
                                        </p:tgtEl>
                                        <p:attrNameLst>
                                          <p:attrName>style.visibility</p:attrName>
                                        </p:attrNameLst>
                                      </p:cBhvr>
                                      <p:to>
                                        <p:strVal val="visible"/>
                                      </p:to>
                                    </p:set>
                                    <p:animEffect filter="fade" transition="in">
                                      <p:cBhvr>
                                        <p:cTn id="51" dur="1000"/>
                                        <p:tgtEl>
                                          <p:spTgt spid="532"/>
                                        </p:tgtEl>
                                      </p:cBhvr>
                                    </p:animEffect>
                                  </p:childTnLst>
                                </p:cTn>
                              </p:par>
                            </p:childTnLst>
                          </p:cTn>
                        </p:par>
                      </p:childTnLst>
                    </p:cTn>
                  </p:par>
                  <p:par>
                    <p:cTn id="52" fill="hold">
                      <p:stCondLst>
                        <p:cond delay="indefinite"/>
                      </p:stCondLst>
                      <p:childTnLst>
                        <p:par>
                          <p:cTn id="53" fill="hold">
                            <p:stCondLst>
                              <p:cond delay="0"/>
                            </p:stCondLst>
                            <p:childTnLst>
                              <p:par>
                                <p:cTn id="54" nodeType="clickEffect" presetClass="exit" presetSubtype="0" presetID="10" grpId="12" fill="hold">
                                  <p:stCondLst>
                                    <p:cond delay="0"/>
                                  </p:stCondLst>
                                  <p:iterate type="el" backwards="0">
                                    <p:tmAbs val="0"/>
                                  </p:iterate>
                                  <p:childTnLst>
                                    <p:animEffect filter="fade" transition="out">
                                      <p:cBhvr>
                                        <p:cTn id="55" dur="1000" fill="hold"/>
                                        <p:tgtEl>
                                          <p:spTgt spid="532"/>
                                        </p:tgtEl>
                                      </p:cBhvr>
                                    </p:animEffect>
                                    <p:set>
                                      <p:cBhvr>
                                        <p:cTn id="56" fill="hold">
                                          <p:stCondLst>
                                            <p:cond delay="999"/>
                                          </p:stCondLst>
                                        </p:cTn>
                                        <p:tgtEl>
                                          <p:spTgt spid="532"/>
                                        </p:tgtEl>
                                        <p:attrNameLst>
                                          <p:attrName>style.visibility</p:attrName>
                                        </p:attrNameLst>
                                      </p:cBhvr>
                                      <p:to>
                                        <p:strVal val="hidden"/>
                                      </p:to>
                                    </p:set>
                                  </p:childTnLst>
                                </p:cTn>
                              </p:par>
                            </p:childTnLst>
                          </p:cTn>
                        </p:par>
                        <p:par>
                          <p:cTn id="57" fill="hold">
                            <p:stCondLst>
                              <p:cond delay="1000"/>
                            </p:stCondLst>
                            <p:childTnLst>
                              <p:par>
                                <p:cTn id="58" nodeType="afterEffect" presetClass="entr" presetSubtype="0" presetID="9" grpId="13" fill="hold">
                                  <p:stCondLst>
                                    <p:cond delay="0"/>
                                  </p:stCondLst>
                                  <p:iterate type="el" backwards="0">
                                    <p:tmAbs val="0"/>
                                  </p:iterate>
                                  <p:childTnLst>
                                    <p:set>
                                      <p:cBhvr>
                                        <p:cTn id="59" fill="hold"/>
                                        <p:tgtEl>
                                          <p:spTgt spid="525"/>
                                        </p:tgtEl>
                                        <p:attrNameLst>
                                          <p:attrName>style.visibility</p:attrName>
                                        </p:attrNameLst>
                                      </p:cBhvr>
                                      <p:to>
                                        <p:strVal val="visible"/>
                                      </p:to>
                                    </p:set>
                                    <p:animEffect filter="dissolve" transition="in">
                                      <p:cBhvr>
                                        <p:cTn id="60" dur="1000"/>
                                        <p:tgtEl>
                                          <p:spTgt spid="525"/>
                                        </p:tgtEl>
                                      </p:cBhvr>
                                    </p:animEffect>
                                  </p:childTnLst>
                                </p:cTn>
                              </p:par>
                            </p:childTnLst>
                          </p:cTn>
                        </p:par>
                        <p:par>
                          <p:cTn id="61" fill="hold">
                            <p:stCondLst>
                              <p:cond delay="2000"/>
                            </p:stCondLst>
                            <p:childTnLst>
                              <p:par>
                                <p:cTn id="62" nodeType="afterEffect" presetClass="entr" presetSubtype="0" presetID="10" grpId="14" fill="hold">
                                  <p:stCondLst>
                                    <p:cond delay="0"/>
                                  </p:stCondLst>
                                  <p:iterate type="el" backwards="0">
                                    <p:tmAbs val="0"/>
                                  </p:iterate>
                                  <p:childTnLst>
                                    <p:set>
                                      <p:cBhvr>
                                        <p:cTn id="63" fill="hold"/>
                                        <p:tgtEl>
                                          <p:spTgt spid="531"/>
                                        </p:tgtEl>
                                        <p:attrNameLst>
                                          <p:attrName>style.visibility</p:attrName>
                                        </p:attrNameLst>
                                      </p:cBhvr>
                                      <p:to>
                                        <p:strVal val="visible"/>
                                      </p:to>
                                    </p:set>
                                    <p:animEffect filter="fade" transition="in">
                                      <p:cBhvr>
                                        <p:cTn id="64" dur="10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2" grpId="5"/>
      <p:bldP build="whole" bldLvl="1" animBg="1" rev="0" advAuto="0" spid="531" grpId="14"/>
      <p:bldP build="whole" bldLvl="1" animBg="1" rev="0" advAuto="0" spid="521" grpId="1"/>
      <p:bldP build="whole" bldLvl="1" animBg="1" rev="0" advAuto="0" spid="523" grpId="2"/>
      <p:bldP build="whole" bldLvl="1" animBg="1" rev="0" advAuto="0" spid="533" grpId="6"/>
      <p:bldP build="whole" bldLvl="1" animBg="1" rev="0" advAuto="0" spid="530" grpId="8"/>
      <p:bldP build="whole" bldLvl="1" animBg="1" rev="0" advAuto="0" spid="530" grpId="10"/>
      <p:bldP build="whole" bldLvl="1" animBg="1" rev="0" advAuto="0" spid="529" grpId="7"/>
      <p:bldP build="whole" bldLvl="1" animBg="1" rev="0" advAuto="0" spid="524" grpId="4"/>
      <p:bldP build="whole" bldLvl="1" animBg="1" rev="0" advAuto="0" spid="529" grpId="9"/>
      <p:bldP build="whole" bldLvl="1" animBg="1" rev="0" advAuto="0" spid="525" grpId="13"/>
      <p:bldP build="whole" bldLvl="1" animBg="1" rev="0" advAuto="0" spid="532" grpId="11"/>
      <p:bldP build="whole" bldLvl="1" animBg="1" rev="0" advAuto="0" spid="532" grpId="12"/>
      <p:bldP build="whole" bldLvl="1" animBg="1" rev="0" advAuto="0" spid="522" grpId="3"/>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35" name="Shape 535"/>
          <p:cNvSpPr/>
          <p:nvPr/>
        </p:nvSpPr>
        <p:spPr>
          <a:xfrm>
            <a:off x="189206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latin typeface="Trebuchet MS"/>
                <a:ea typeface="Trebuchet MS"/>
                <a:cs typeface="Trebuchet MS"/>
                <a:sym typeface="Trebuchet MS"/>
              </a:rPr>
              <a:t>“Normal Range”</a:t>
            </a:r>
            <a:endParaRPr sz="4800">
              <a:latin typeface="Trebuchet MS"/>
              <a:ea typeface="Trebuchet MS"/>
              <a:cs typeface="Trebuchet MS"/>
              <a:sym typeface="Trebuchet MS"/>
            </a:endParaRPr>
          </a:p>
          <a:p>
            <a:pPr lvl="0" defTabSz="825500">
              <a:spcBef>
                <a:spcPts val="1400"/>
              </a:spcBef>
              <a:defRPr sz="1800"/>
            </a:pPr>
            <a:r>
              <a:rPr sz="4800">
                <a:latin typeface="Trebuchet MS"/>
                <a:ea typeface="Trebuchet MS"/>
                <a:cs typeface="Trebuchet MS"/>
                <a:sym typeface="Trebuchet MS"/>
              </a:rPr>
              <a:t>(800,000 years)</a:t>
            </a:r>
          </a:p>
        </p:txBody>
      </p:sp>
      <p:sp>
        <p:nvSpPr>
          <p:cNvPr id="536" name="Shape 536"/>
          <p:cNvSpPr/>
          <p:nvPr/>
        </p:nvSpPr>
        <p:spPr>
          <a:xfrm>
            <a:off x="189206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“Current State”</a:t>
            </a:r>
          </a:p>
        </p:txBody>
      </p:sp>
      <p:sp>
        <p:nvSpPr>
          <p:cNvPr id="537" name="Shape 537"/>
          <p:cNvSpPr/>
          <p:nvPr/>
        </p:nvSpPr>
        <p:spPr>
          <a:xfrm>
            <a:off x="19047618" y="25780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“Prognosis”</a:t>
            </a:r>
          </a:p>
        </p:txBody>
      </p:sp>
      <p:grpSp>
        <p:nvGrpSpPr>
          <p:cNvPr id="540" name="Group 540"/>
          <p:cNvGrpSpPr/>
          <p:nvPr/>
        </p:nvGrpSpPr>
        <p:grpSpPr>
          <a:xfrm>
            <a:off x="254000" y="2540000"/>
            <a:ext cx="18034778" cy="10280332"/>
            <a:chOff x="0" y="0"/>
            <a:chExt cx="18034777" cy="10280331"/>
          </a:xfrm>
        </p:grpSpPr>
        <p:pic>
          <p:nvPicPr>
            <p:cNvPr id="538" name="LeavingtheHoloceneA.jpg"/>
            <p:cNvPicPr/>
            <p:nvPr/>
          </p:nvPicPr>
          <p:blipFill>
            <a:blip r:embed="rId2">
              <a:extLst/>
            </a:blip>
            <a:stretch>
              <a:fillRect/>
            </a:stretch>
          </p:blipFill>
          <p:spPr>
            <a:xfrm>
              <a:off x="254777" y="0"/>
              <a:ext cx="17780001" cy="10280332"/>
            </a:xfrm>
            <a:prstGeom prst="rect">
              <a:avLst/>
            </a:prstGeom>
            <a:ln w="12700" cap="flat">
              <a:noFill/>
              <a:miter lim="400000"/>
            </a:ln>
            <a:effectLst/>
          </p:spPr>
        </p:pic>
        <p:sp>
          <p:nvSpPr>
            <p:cNvPr id="539" name="Shape 539"/>
            <p:cNvSpPr/>
            <p:nvPr/>
          </p:nvSpPr>
          <p:spPr>
            <a:xfrm>
              <a:off x="0" y="1727200"/>
              <a:ext cx="1747640" cy="108694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543" name="Group 543"/>
          <p:cNvGrpSpPr/>
          <p:nvPr/>
        </p:nvGrpSpPr>
        <p:grpSpPr>
          <a:xfrm>
            <a:off x="228600" y="2641145"/>
            <a:ext cx="18110200" cy="10078042"/>
            <a:chOff x="0" y="0"/>
            <a:chExt cx="18110200" cy="10078041"/>
          </a:xfrm>
        </p:grpSpPr>
        <p:pic>
          <p:nvPicPr>
            <p:cNvPr id="541" name="LeavingtheHoloceneB.jpg"/>
            <p:cNvPicPr/>
            <p:nvPr/>
          </p:nvPicPr>
          <p:blipFill>
            <a:blip r:embed="rId3">
              <a:extLst/>
            </a:blip>
            <a:stretch>
              <a:fillRect/>
            </a:stretch>
          </p:blipFill>
          <p:spPr>
            <a:xfrm>
              <a:off x="330200" y="0"/>
              <a:ext cx="17780000" cy="10078042"/>
            </a:xfrm>
            <a:prstGeom prst="rect">
              <a:avLst/>
            </a:prstGeom>
            <a:ln w="12700" cap="flat">
              <a:noFill/>
              <a:miter lim="400000"/>
            </a:ln>
            <a:effectLst/>
          </p:spPr>
        </p:pic>
        <p:sp>
          <p:nvSpPr>
            <p:cNvPr id="542" name="Shape 542"/>
            <p:cNvSpPr/>
            <p:nvPr/>
          </p:nvSpPr>
          <p:spPr>
            <a:xfrm>
              <a:off x="0" y="1480004"/>
              <a:ext cx="1830289" cy="1085851"/>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544" name="LeavingtheHolocene2.jpg"/>
          <p:cNvPicPr/>
          <p:nvPr/>
        </p:nvPicPr>
        <p:blipFill>
          <a:blip r:embed="rId4">
            <a:extLst/>
          </a:blip>
          <a:stretch>
            <a:fillRect/>
          </a:stretch>
        </p:blipFill>
        <p:spPr>
          <a:xfrm>
            <a:off x="558800" y="2695279"/>
            <a:ext cx="17780000" cy="10078042"/>
          </a:xfrm>
          <a:prstGeom prst="rect">
            <a:avLst/>
          </a:prstGeom>
          <a:ln w="12700">
            <a:miter lim="400000"/>
          </a:ln>
        </p:spPr>
      </p:pic>
      <p:grpSp>
        <p:nvGrpSpPr>
          <p:cNvPr id="547" name="Group 547"/>
          <p:cNvGrpSpPr/>
          <p:nvPr/>
        </p:nvGrpSpPr>
        <p:grpSpPr>
          <a:xfrm>
            <a:off x="88900" y="63500"/>
            <a:ext cx="24193500" cy="1778000"/>
            <a:chOff x="-50800" y="-50800"/>
            <a:chExt cx="24193500" cy="1778000"/>
          </a:xfrm>
        </p:grpSpPr>
        <p:pic>
          <p:nvPicPr>
            <p:cNvPr id="545"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46"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544"/>
                                        </p:tgtEl>
                                        <p:attrNameLst>
                                          <p:attrName>style.visibility</p:attrName>
                                        </p:attrNameLst>
                                      </p:cBhvr>
                                      <p:to>
                                        <p:strVal val="visible"/>
                                      </p:to>
                                    </p:set>
                                    <p:animEffect filter="fade" transition="in">
                                      <p:cBhvr>
                                        <p:cTn id="7" dur="1000"/>
                                        <p:tgtEl>
                                          <p:spTgt spid="544"/>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537"/>
                                        </p:tgtEl>
                                        <p:attrNameLst>
                                          <p:attrName>style.visibility</p:attrName>
                                        </p:attrNameLst>
                                      </p:cBhvr>
                                      <p:to>
                                        <p:strVal val="visible"/>
                                      </p:to>
                                    </p:set>
                                    <p:animEffect filter="dissolve" transition="in">
                                      <p:cBhvr>
                                        <p:cTn id="11" dur="10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4" grpId="1"/>
      <p:bldP build="whole" bldLvl="1" animBg="1" rev="0" advAuto="0" spid="537"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9" name="temp_anomaly.jpg"/>
          <p:cNvPicPr/>
          <p:nvPr/>
        </p:nvPicPr>
        <p:blipFill>
          <a:blip r:embed="rId2">
            <a:extLst/>
          </a:blip>
          <a:stretch>
            <a:fillRect/>
          </a:stretch>
        </p:blipFill>
        <p:spPr>
          <a:xfrm>
            <a:off x="11309350" y="2743200"/>
            <a:ext cx="12915900" cy="7265194"/>
          </a:xfrm>
          <a:prstGeom prst="rect">
            <a:avLst/>
          </a:prstGeom>
          <a:ln w="12700">
            <a:miter lim="400000"/>
          </a:ln>
        </p:spPr>
      </p:pic>
      <p:sp>
        <p:nvSpPr>
          <p:cNvPr id="80" name="Shape 80"/>
          <p:cNvSpPr/>
          <p:nvPr/>
        </p:nvSpPr>
        <p:spPr>
          <a:xfrm>
            <a:off x="11391900" y="9251950"/>
            <a:ext cx="9182100" cy="5461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3000">
                <a:solidFill>
                  <a:srgbClr val="FDFCFE"/>
                </a:solidFill>
                <a:latin typeface="Trebuchet MS"/>
                <a:ea typeface="Trebuchet MS"/>
                <a:cs typeface="Trebuchet MS"/>
                <a:sym typeface="Trebuchet MS"/>
              </a:defRPr>
            </a:lvl1pPr>
          </a:lstStyle>
          <a:p>
            <a:pPr lvl="0">
              <a:defRPr sz="1800">
                <a:solidFill>
                  <a:srgbClr val="000000"/>
                </a:solidFill>
              </a:defRPr>
            </a:pPr>
            <a:r>
              <a:rPr sz="3000">
                <a:solidFill>
                  <a:srgbClr val="FDFCFE"/>
                </a:solidFill>
              </a:rPr>
              <a:t>Temperature anomaly 2008-2012 compared to 1900</a:t>
            </a:r>
          </a:p>
        </p:txBody>
      </p:sp>
      <p:sp>
        <p:nvSpPr>
          <p:cNvPr id="81" name="Shape 81"/>
          <p:cNvSpPr/>
          <p:nvPr/>
        </p:nvSpPr>
        <p:spPr>
          <a:xfrm>
            <a:off x="165100" y="2089150"/>
            <a:ext cx="10934700"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solidFill>
                  <a:srgbClr val="1D5F7B"/>
                </a:solidFill>
                <a:latin typeface="Trebuchet MS"/>
                <a:ea typeface="Trebuchet MS"/>
                <a:cs typeface="Trebuchet MS"/>
                <a:sym typeface="Trebuchet MS"/>
              </a:defRPr>
            </a:lvl1pPr>
          </a:lstStyle>
          <a:p>
            <a:pPr lvl="0">
              <a:defRPr sz="1800">
                <a:solidFill>
                  <a:srgbClr val="000000"/>
                </a:solidFill>
              </a:defRPr>
            </a:pPr>
            <a:r>
              <a:rPr sz="4800">
                <a:solidFill>
                  <a:srgbClr val="1D5F7B"/>
                </a:solidFill>
              </a:rPr>
              <a:t>Climate Change is a long-term shift in the statistics of weather - averages, frequency and magnitude of extremes.</a:t>
            </a:r>
          </a:p>
        </p:txBody>
      </p:sp>
      <p:sp>
        <p:nvSpPr>
          <p:cNvPr id="82" name="Shape 82"/>
          <p:cNvSpPr/>
          <p:nvPr/>
        </p:nvSpPr>
        <p:spPr>
          <a:xfrm>
            <a:off x="215900" y="9842499"/>
            <a:ext cx="1197610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solidFill>
                  <a:srgbClr val="1D5F7B"/>
                </a:solidFill>
                <a:latin typeface="Trebuchet MS"/>
                <a:ea typeface="Trebuchet MS"/>
                <a:cs typeface="Trebuchet MS"/>
                <a:sym typeface="Trebuchet MS"/>
              </a:defRPr>
            </a:lvl1pPr>
          </a:lstStyle>
          <a:p>
            <a:pPr lvl="0">
              <a:defRPr sz="1800">
                <a:solidFill>
                  <a:srgbClr val="000000"/>
                </a:solidFill>
              </a:defRPr>
            </a:pPr>
            <a:r>
              <a:rPr sz="4800">
                <a:solidFill>
                  <a:srgbClr val="1D5F7B"/>
                </a:solidFill>
              </a:rPr>
              <a:t>Climate can change from local to global scales.</a:t>
            </a:r>
          </a:p>
        </p:txBody>
      </p:sp>
      <p:sp>
        <p:nvSpPr>
          <p:cNvPr id="83" name="Shape 83"/>
          <p:cNvSpPr/>
          <p:nvPr/>
        </p:nvSpPr>
        <p:spPr>
          <a:xfrm>
            <a:off x="215900" y="11912600"/>
            <a:ext cx="119761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solidFill>
                  <a:srgbClr val="1D5F7B"/>
                </a:solidFill>
                <a:latin typeface="Trebuchet MS"/>
                <a:ea typeface="Trebuchet MS"/>
                <a:cs typeface="Trebuchet MS"/>
                <a:sym typeface="Trebuchet MS"/>
              </a:defRPr>
            </a:lvl1pPr>
          </a:lstStyle>
          <a:p>
            <a:pPr lvl="0">
              <a:defRPr sz="1800">
                <a:solidFill>
                  <a:srgbClr val="000000"/>
                </a:solidFill>
              </a:defRPr>
            </a:pPr>
            <a:r>
              <a:rPr sz="4800">
                <a:solidFill>
                  <a:srgbClr val="1D5F7B"/>
                </a:solidFill>
              </a:rPr>
              <a:t>Climate can change a lot over time.</a:t>
            </a:r>
          </a:p>
        </p:txBody>
      </p:sp>
      <p:pic>
        <p:nvPicPr>
          <p:cNvPr id="84" name="temp_scale.png"/>
          <p:cNvPicPr/>
          <p:nvPr/>
        </p:nvPicPr>
        <p:blipFill>
          <a:blip r:embed="rId3">
            <a:extLst/>
          </a:blip>
          <a:stretch>
            <a:fillRect/>
          </a:stretch>
        </p:blipFill>
        <p:spPr>
          <a:xfrm>
            <a:off x="20320000" y="8496300"/>
            <a:ext cx="4064000" cy="1143000"/>
          </a:xfrm>
          <a:prstGeom prst="rect">
            <a:avLst/>
          </a:prstGeom>
          <a:ln w="12700">
            <a:miter lim="400000"/>
          </a:ln>
        </p:spPr>
      </p:pic>
      <p:pic>
        <p:nvPicPr>
          <p:cNvPr id="85" name="hansen_f18s.png"/>
          <p:cNvPicPr/>
          <p:nvPr/>
        </p:nvPicPr>
        <p:blipFill>
          <a:blip r:embed="rId4">
            <a:extLst/>
          </a:blip>
          <a:stretch>
            <a:fillRect/>
          </a:stretch>
        </p:blipFill>
        <p:spPr>
          <a:xfrm>
            <a:off x="11069411" y="2272617"/>
            <a:ext cx="13195301" cy="11380748"/>
          </a:xfrm>
          <a:prstGeom prst="rect">
            <a:avLst/>
          </a:prstGeom>
          <a:ln w="12700">
            <a:miter lim="400000"/>
          </a:ln>
        </p:spPr>
      </p:pic>
      <p:sp>
        <p:nvSpPr>
          <p:cNvPr id="86" name="Shape 86"/>
          <p:cNvSpPr/>
          <p:nvPr/>
        </p:nvSpPr>
        <p:spPr>
          <a:xfrm>
            <a:off x="2844800" y="6896100"/>
            <a:ext cx="186944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400">
                <a:solidFill>
                  <a:srgbClr val="1A5078"/>
                </a:solidFill>
                <a:latin typeface="Trebuchet MS"/>
                <a:ea typeface="Trebuchet MS"/>
                <a:cs typeface="Trebuchet MS"/>
                <a:sym typeface="Trebuchet MS"/>
              </a:defRPr>
            </a:lvl1pPr>
          </a:lstStyle>
          <a:p>
            <a:pPr lvl="0">
              <a:defRPr sz="1800">
                <a:solidFill>
                  <a:srgbClr val="000000"/>
                </a:solidFill>
              </a:defRPr>
            </a:pPr>
            <a:r>
              <a:rPr sz="6400">
                <a:solidFill>
                  <a:srgbClr val="1A5078"/>
                </a:solidFill>
              </a:rPr>
              <a:t>The Baseline: Past Climate Variability</a:t>
            </a:r>
          </a:p>
        </p:txBody>
      </p:sp>
      <p:sp>
        <p:nvSpPr>
          <p:cNvPr id="87" name="Shape 87"/>
          <p:cNvSpPr/>
          <p:nvPr/>
        </p:nvSpPr>
        <p:spPr>
          <a:xfrm>
            <a:off x="215900" y="5346700"/>
            <a:ext cx="10248900" cy="347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latin typeface="Trebuchet MS"/>
                <a:ea typeface="Trebuchet MS"/>
                <a:cs typeface="Trebuchet MS"/>
                <a:sym typeface="Trebuchet MS"/>
              </a:rPr>
              <a:t>Climate is determined by:</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incoming radiation (sun)</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reflected radiation (albedo)</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retained heat (Greenhouse gases)</a:t>
            </a:r>
          </a:p>
        </p:txBody>
      </p:sp>
      <p:grpSp>
        <p:nvGrpSpPr>
          <p:cNvPr id="90" name="Group 90"/>
          <p:cNvGrpSpPr/>
          <p:nvPr/>
        </p:nvGrpSpPr>
        <p:grpSpPr>
          <a:xfrm>
            <a:off x="88900" y="63500"/>
            <a:ext cx="24193500" cy="1778000"/>
            <a:chOff x="-50800" y="-50800"/>
            <a:chExt cx="24193500" cy="1778000"/>
          </a:xfrm>
        </p:grpSpPr>
        <p:pic>
          <p:nvPicPr>
            <p:cNvPr id="88"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89"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86"/>
                                        </p:tgtEl>
                                        <p:attrNameLst>
                                          <p:attrName>style.visibility</p:attrName>
                                        </p:attrNameLst>
                                      </p:cBhvr>
                                      <p:to>
                                        <p:strVal val="visible"/>
                                      </p:to>
                                    </p:set>
                                    <p:animEffect filter="dissolve" transition="in">
                                      <p:cBhvr>
                                        <p:cTn id="7" dur="1000"/>
                                        <p:tgtEl>
                                          <p:spTgt spid="86"/>
                                        </p:tgtEl>
                                      </p:cBhvr>
                                    </p:animEffect>
                                  </p:childTnLst>
                                </p:cTn>
                              </p:par>
                            </p:childTnLst>
                          </p:cTn>
                        </p:par>
                        <p:par>
                          <p:cTn id="8" fill="hold">
                            <p:stCondLst>
                              <p:cond delay="1000"/>
                            </p:stCondLst>
                            <p:childTnLst>
                              <p:par>
                                <p:cTn id="9" nodeType="afterEffect" presetClass="exit" presetSubtype="0" presetID="10" grpId="2" fill="hold">
                                  <p:stCondLst>
                                    <p:cond delay="500"/>
                                  </p:stCondLst>
                                  <p:iterate type="el" backwards="0">
                                    <p:tmAbs val="0"/>
                                  </p:iterate>
                                  <p:childTnLst>
                                    <p:animEffect filter="fade" transition="out">
                                      <p:cBhvr>
                                        <p:cTn id="10" dur="1000" fill="hold"/>
                                        <p:tgtEl>
                                          <p:spTgt spid="86"/>
                                        </p:tgtEl>
                                      </p:cBhvr>
                                    </p:animEffect>
                                    <p:set>
                                      <p:cBhvr>
                                        <p:cTn id="11" fill="hold">
                                          <p:stCondLst>
                                            <p:cond delay="999"/>
                                          </p:stCondLst>
                                        </p:cTn>
                                        <p:tgtEl>
                                          <p:spTgt spid="86"/>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9" grpId="3" fill="hold">
                                  <p:stCondLst>
                                    <p:cond delay="0"/>
                                  </p:stCondLst>
                                  <p:iterate type="el" backwards="0">
                                    <p:tmAbs val="0"/>
                                  </p:iterate>
                                  <p:childTnLst>
                                    <p:set>
                                      <p:cBhvr>
                                        <p:cTn id="14" fill="hold"/>
                                        <p:tgtEl>
                                          <p:spTgt spid="81"/>
                                        </p:tgtEl>
                                        <p:attrNameLst>
                                          <p:attrName>style.visibility</p:attrName>
                                        </p:attrNameLst>
                                      </p:cBhvr>
                                      <p:to>
                                        <p:strVal val="visible"/>
                                      </p:to>
                                    </p:set>
                                    <p:animEffect filter="dissolve" transition="in">
                                      <p:cBhvr>
                                        <p:cTn id="15" dur="10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4" fill="hold">
                                  <p:stCondLst>
                                    <p:cond delay="0"/>
                                  </p:stCondLst>
                                  <p:iterate type="el" backwards="0">
                                    <p:tmAbs val="0"/>
                                  </p:iterate>
                                  <p:childTnLst>
                                    <p:set>
                                      <p:cBhvr>
                                        <p:cTn id="19" fill="hold"/>
                                        <p:tgtEl>
                                          <p:spTgt spid="87"/>
                                        </p:tgtEl>
                                        <p:attrNameLst>
                                          <p:attrName>style.visibility</p:attrName>
                                        </p:attrNameLst>
                                      </p:cBhvr>
                                      <p:to>
                                        <p:strVal val="visible"/>
                                      </p:to>
                                    </p:set>
                                    <p:animEffect filter="dissolve" transition="in">
                                      <p:cBhvr>
                                        <p:cTn id="20" dur="10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82"/>
                                        </p:tgtEl>
                                        <p:attrNameLst>
                                          <p:attrName>style.visibility</p:attrName>
                                        </p:attrNameLst>
                                      </p:cBhvr>
                                      <p:to>
                                        <p:strVal val="visible"/>
                                      </p:to>
                                    </p:set>
                                    <p:animEffect filter="dissolve" transition="in">
                                      <p:cBhvr>
                                        <p:cTn id="25" dur="1000"/>
                                        <p:tgtEl>
                                          <p:spTgt spid="82"/>
                                        </p:tgtEl>
                                      </p:cBhvr>
                                    </p:animEffect>
                                  </p:childTnLst>
                                </p:cTn>
                              </p:par>
                            </p:childTnLst>
                          </p:cTn>
                        </p:par>
                        <p:par>
                          <p:cTn id="26" fill="hold">
                            <p:stCondLst>
                              <p:cond delay="1000"/>
                            </p:stCondLst>
                            <p:childTnLst>
                              <p:par>
                                <p:cTn id="27" nodeType="afterEffect" presetClass="entr" presetSubtype="0" presetID="10" grpId="6" fill="hold">
                                  <p:stCondLst>
                                    <p:cond delay="0"/>
                                  </p:stCondLst>
                                  <p:iterate type="el" backwards="0">
                                    <p:tmAbs val="0"/>
                                  </p:iterate>
                                  <p:childTnLst>
                                    <p:set>
                                      <p:cBhvr>
                                        <p:cTn id="28" fill="hold"/>
                                        <p:tgtEl>
                                          <p:spTgt spid="79"/>
                                        </p:tgtEl>
                                        <p:attrNameLst>
                                          <p:attrName>style.visibility</p:attrName>
                                        </p:attrNameLst>
                                      </p:cBhvr>
                                      <p:to>
                                        <p:strVal val="visible"/>
                                      </p:to>
                                    </p:set>
                                    <p:animEffect filter="fade" transition="in">
                                      <p:cBhvr>
                                        <p:cTn id="29" dur="1000"/>
                                        <p:tgtEl>
                                          <p:spTgt spid="79"/>
                                        </p:tgtEl>
                                      </p:cBhvr>
                                    </p:animEffect>
                                  </p:childTnLst>
                                </p:cTn>
                              </p:par>
                            </p:childTnLst>
                          </p:cTn>
                        </p:par>
                        <p:par>
                          <p:cTn id="30" fill="hold">
                            <p:stCondLst>
                              <p:cond delay="2000"/>
                            </p:stCondLst>
                            <p:childTnLst>
                              <p:par>
                                <p:cTn id="31" nodeType="afterEffect" presetClass="entr" presetSubtype="0" presetID="9" grpId="7" fill="hold">
                                  <p:stCondLst>
                                    <p:cond delay="0"/>
                                  </p:stCondLst>
                                  <p:iterate type="el" backwards="0">
                                    <p:tmAbs val="0"/>
                                  </p:iterate>
                                  <p:childTnLst>
                                    <p:set>
                                      <p:cBhvr>
                                        <p:cTn id="32" fill="hold"/>
                                        <p:tgtEl>
                                          <p:spTgt spid="80"/>
                                        </p:tgtEl>
                                        <p:attrNameLst>
                                          <p:attrName>style.visibility</p:attrName>
                                        </p:attrNameLst>
                                      </p:cBhvr>
                                      <p:to>
                                        <p:strVal val="visible"/>
                                      </p:to>
                                    </p:set>
                                    <p:animEffect filter="dissolve" transition="in">
                                      <p:cBhvr>
                                        <p:cTn id="33" dur="1000"/>
                                        <p:tgtEl>
                                          <p:spTgt spid="80"/>
                                        </p:tgtEl>
                                      </p:cBhvr>
                                    </p:animEffect>
                                  </p:childTnLst>
                                </p:cTn>
                              </p:par>
                            </p:childTnLst>
                          </p:cTn>
                        </p:par>
                        <p:par>
                          <p:cTn id="34" fill="hold">
                            <p:stCondLst>
                              <p:cond delay="3000"/>
                            </p:stCondLst>
                            <p:childTnLst>
                              <p:par>
                                <p:cTn id="35" nodeType="afterEffect" presetClass="entr" presetSubtype="0" presetID="10" grpId="8" fill="hold">
                                  <p:stCondLst>
                                    <p:cond delay="0"/>
                                  </p:stCondLst>
                                  <p:iterate type="el" backwards="0">
                                    <p:tmAbs val="0"/>
                                  </p:iterate>
                                  <p:childTnLst>
                                    <p:set>
                                      <p:cBhvr>
                                        <p:cTn id="36" fill="hold"/>
                                        <p:tgtEl>
                                          <p:spTgt spid="84"/>
                                        </p:tgtEl>
                                        <p:attrNameLst>
                                          <p:attrName>style.visibility</p:attrName>
                                        </p:attrNameLst>
                                      </p:cBhvr>
                                      <p:to>
                                        <p:strVal val="visible"/>
                                      </p:to>
                                    </p:set>
                                    <p:animEffect filter="fade" transition="in">
                                      <p:cBhvr>
                                        <p:cTn id="37" dur="10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nodeType="clickEffect" presetClass="entr" presetSubtype="0" presetID="9" grpId="9" fill="hold">
                                  <p:stCondLst>
                                    <p:cond delay="0"/>
                                  </p:stCondLst>
                                  <p:iterate type="el" backwards="0">
                                    <p:tmAbs val="0"/>
                                  </p:iterate>
                                  <p:childTnLst>
                                    <p:set>
                                      <p:cBhvr>
                                        <p:cTn id="41" fill="hold"/>
                                        <p:tgtEl>
                                          <p:spTgt spid="83"/>
                                        </p:tgtEl>
                                        <p:attrNameLst>
                                          <p:attrName>style.visibility</p:attrName>
                                        </p:attrNameLst>
                                      </p:cBhvr>
                                      <p:to>
                                        <p:strVal val="visible"/>
                                      </p:to>
                                    </p:set>
                                    <p:animEffect filter="dissolve" transition="in">
                                      <p:cBhvr>
                                        <p:cTn id="42" dur="1000"/>
                                        <p:tgtEl>
                                          <p:spTgt spid="83"/>
                                        </p:tgtEl>
                                      </p:cBhvr>
                                    </p:animEffect>
                                  </p:childTnLst>
                                </p:cTn>
                              </p:par>
                            </p:childTnLst>
                          </p:cTn>
                        </p:par>
                        <p:par>
                          <p:cTn id="43" fill="hold">
                            <p:stCondLst>
                              <p:cond delay="1000"/>
                            </p:stCondLst>
                            <p:childTnLst>
                              <p:par>
                                <p:cTn id="44" nodeType="afterEffect" presetClass="entr" presetSubtype="0" presetID="10" grpId="10" fill="hold">
                                  <p:stCondLst>
                                    <p:cond delay="0"/>
                                  </p:stCondLst>
                                  <p:iterate type="el" backwards="0">
                                    <p:tmAbs val="0"/>
                                  </p:iterate>
                                  <p:childTnLst>
                                    <p:set>
                                      <p:cBhvr>
                                        <p:cTn id="45" fill="hold"/>
                                        <p:tgtEl>
                                          <p:spTgt spid="85"/>
                                        </p:tgtEl>
                                        <p:attrNameLst>
                                          <p:attrName>style.visibility</p:attrName>
                                        </p:attrNameLst>
                                      </p:cBhvr>
                                      <p:to>
                                        <p:strVal val="visible"/>
                                      </p:to>
                                    </p:set>
                                    <p:animEffect filter="fade" transition="in">
                                      <p:cBhvr>
                                        <p:cTn id="46"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 grpId="5"/>
      <p:bldP build="whole" bldLvl="1" animBg="1" rev="0" advAuto="0" spid="81" grpId="3"/>
      <p:bldP build="whole" bldLvl="1" animBg="1" rev="0" advAuto="0" spid="79" grpId="6"/>
      <p:bldP build="whole" bldLvl="1" animBg="1" rev="0" advAuto="0" spid="83" grpId="9"/>
      <p:bldP build="whole" bldLvl="1" animBg="1" rev="0" advAuto="0" spid="87" grpId="4"/>
      <p:bldP build="whole" bldLvl="1" animBg="1" rev="0" advAuto="0" spid="80" grpId="7"/>
      <p:bldP build="whole" bldLvl="1" animBg="1" rev="0" advAuto="0" spid="86" grpId="1"/>
      <p:bldP build="whole" bldLvl="1" animBg="1" rev="0" advAuto="0" spid="86" grpId="2"/>
      <p:bldP build="whole" bldLvl="1" animBg="1" rev="0" advAuto="0" spid="84" grpId="8"/>
      <p:bldP build="whole" bldLvl="1" animBg="1" rev="0" advAuto="0" spid="85" grpId="10"/>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49" name="Shape 549"/>
          <p:cNvSpPr/>
          <p:nvPr/>
        </p:nvSpPr>
        <p:spPr>
          <a:xfrm>
            <a:off x="406400" y="2387600"/>
            <a:ext cx="19274036" cy="71120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800">
                <a:solidFill>
                  <a:srgbClr val="165576"/>
                </a:solidFill>
                <a:uFill>
                  <a:solidFill>
                    <a:srgbClr val="165576"/>
                  </a:solidFill>
                </a:uFill>
                <a:latin typeface="Trebuchet MS"/>
                <a:ea typeface="Trebuchet MS"/>
                <a:cs typeface="Trebuchet MS"/>
                <a:sym typeface="Trebuchet MS"/>
              </a:rPr>
              <a:t>Our Commitment: The “~400 ppm CO</a:t>
            </a:r>
            <a:r>
              <a:rPr baseline="-5999" sz="4800">
                <a:solidFill>
                  <a:srgbClr val="165576"/>
                </a:solidFill>
                <a:uFill>
                  <a:solidFill>
                    <a:srgbClr val="165576"/>
                  </a:solidFill>
                </a:uFill>
                <a:latin typeface="Trebuchet MS"/>
                <a:ea typeface="Trebuchet MS"/>
                <a:cs typeface="Trebuchet MS"/>
                <a:sym typeface="Trebuchet MS"/>
              </a:rPr>
              <a:t>2</a:t>
            </a:r>
            <a:r>
              <a:rPr sz="4800">
                <a:solidFill>
                  <a:srgbClr val="165576"/>
                </a:solidFill>
                <a:uFill>
                  <a:solidFill>
                    <a:srgbClr val="165576"/>
                  </a:solidFill>
                </a:uFill>
                <a:latin typeface="Trebuchet MS"/>
                <a:ea typeface="Trebuchet MS"/>
                <a:cs typeface="Trebuchet MS"/>
                <a:sym typeface="Trebuchet MS"/>
              </a:rPr>
              <a:t> World”:</a:t>
            </a:r>
          </a:p>
        </p:txBody>
      </p:sp>
      <p:sp>
        <p:nvSpPr>
          <p:cNvPr id="550" name="Shape 550"/>
          <p:cNvSpPr/>
          <p:nvPr/>
        </p:nvSpPr>
        <p:spPr>
          <a:xfrm>
            <a:off x="355600" y="3695700"/>
            <a:ext cx="15092561" cy="317754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Example: Mid-Pliocene, 3.3 to 3.0 Million Years ago</a:t>
            </a:r>
            <a:endParaRPr sz="4400">
              <a:solidFill>
                <a:srgbClr val="1A5475"/>
              </a:solidFill>
              <a:uFill>
                <a:solidFill>
                  <a:srgbClr val="1A5475"/>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Temperature: 2 to 3</a:t>
            </a:r>
            <a:r>
              <a:rPr baseline="31999" sz="4400">
                <a:solidFill>
                  <a:srgbClr val="1A5475"/>
                </a:solidFill>
                <a:uFill>
                  <a:solidFill>
                    <a:srgbClr val="1A5475"/>
                  </a:solidFill>
                </a:uFill>
                <a:latin typeface="Trebuchet MS"/>
                <a:ea typeface="Trebuchet MS"/>
                <a:cs typeface="Trebuchet MS"/>
                <a:sym typeface="Trebuchet MS"/>
              </a:rPr>
              <a:t>o</a:t>
            </a:r>
            <a:r>
              <a:rPr sz="4400">
                <a:solidFill>
                  <a:srgbClr val="1A5475"/>
                </a:solidFill>
                <a:uFill>
                  <a:solidFill>
                    <a:srgbClr val="1A5475"/>
                  </a:solidFill>
                </a:uFill>
                <a:latin typeface="Trebuchet MS"/>
                <a:ea typeface="Trebuchet MS"/>
                <a:cs typeface="Trebuchet MS"/>
                <a:sym typeface="Trebuchet MS"/>
              </a:rPr>
              <a:t>C higher</a:t>
            </a:r>
            <a:endParaRPr sz="4400">
              <a:solidFill>
                <a:srgbClr val="1A5475"/>
              </a:solidFill>
              <a:uFill>
                <a:solidFill>
                  <a:srgbClr val="1A5475"/>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Sea level: </a:t>
            </a:r>
            <a:endParaRPr sz="4400">
              <a:solidFill>
                <a:srgbClr val="1A5475"/>
              </a:solidFill>
              <a:uFill>
                <a:solidFill>
                  <a:srgbClr val="1A5475"/>
                </a:solidFill>
              </a:uFill>
              <a:latin typeface="Trebuchet MS"/>
              <a:ea typeface="Trebuchet MS"/>
              <a:cs typeface="Trebuchet MS"/>
              <a:sym typeface="Trebuchet MS"/>
            </a:endParaRPr>
          </a:p>
          <a:p>
            <a:pPr lvl="0" marL="783166" indent="-465666" defTabSz="655174">
              <a:lnSpc>
                <a:spcPct val="80000"/>
              </a:lnSpc>
              <a:spcBef>
                <a:spcPts val="900"/>
              </a:spcBef>
              <a:buSzPct val="171000"/>
              <a:buChar char="-"/>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global average on the order of 25 m higher than today</a:t>
            </a:r>
            <a:endParaRPr sz="4400">
              <a:solidFill>
                <a:srgbClr val="1A5475"/>
              </a:solidFill>
              <a:uFill>
                <a:solidFill>
                  <a:srgbClr val="1A5475"/>
                </a:solidFill>
              </a:uFill>
              <a:latin typeface="Trebuchet MS"/>
              <a:ea typeface="Trebuchet MS"/>
              <a:cs typeface="Trebuchet MS"/>
              <a:sym typeface="Trebuchet MS"/>
            </a:endParaRPr>
          </a:p>
          <a:p>
            <a:pPr lvl="0" marL="783166" indent="-465666" defTabSz="655174">
              <a:lnSpc>
                <a:spcPct val="80000"/>
              </a:lnSpc>
              <a:spcBef>
                <a:spcPts val="900"/>
              </a:spcBef>
              <a:buSzPct val="171000"/>
              <a:buChar char="-"/>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regionally </a:t>
            </a:r>
            <a:r>
              <a:rPr sz="4400">
                <a:solidFill>
                  <a:srgbClr val="1A5475"/>
                </a:solidFill>
                <a:uFill>
                  <a:solidFill>
                    <a:srgbClr val="1A5475"/>
                  </a:solidFill>
                </a:uFill>
                <a:latin typeface="Trebuchet MS"/>
                <a:ea typeface="Trebuchet MS"/>
                <a:cs typeface="Trebuchet MS"/>
                <a:sym typeface="Trebuchet MS"/>
              </a:rPr>
              <a:t>5 to 40 m higher</a:t>
            </a:r>
            <a:r>
              <a:rPr sz="4400">
                <a:solidFill>
                  <a:srgbClr val="1A5475"/>
                </a:solidFill>
                <a:uFill>
                  <a:solidFill>
                    <a:srgbClr val="1A5475"/>
                  </a:solidFill>
                </a:uFill>
                <a:latin typeface="Trebuchet MS"/>
                <a:ea typeface="Trebuchet MS"/>
                <a:cs typeface="Trebuchet MS"/>
                <a:sym typeface="Trebuchet MS"/>
              </a:rPr>
              <a:t>; </a:t>
            </a:r>
          </a:p>
        </p:txBody>
      </p:sp>
      <p:grpSp>
        <p:nvGrpSpPr>
          <p:cNvPr id="553" name="Group 553"/>
          <p:cNvGrpSpPr/>
          <p:nvPr/>
        </p:nvGrpSpPr>
        <p:grpSpPr>
          <a:xfrm>
            <a:off x="88900" y="63500"/>
            <a:ext cx="24193500" cy="1778000"/>
            <a:chOff x="-50800" y="-50800"/>
            <a:chExt cx="24193500" cy="1778000"/>
          </a:xfrm>
        </p:grpSpPr>
        <p:pic>
          <p:nvPicPr>
            <p:cNvPr id="551"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52"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554" name="oreskes.png"/>
          <p:cNvPicPr/>
          <p:nvPr/>
        </p:nvPicPr>
        <p:blipFill>
          <a:blip r:embed="rId4">
            <a:extLst/>
          </a:blip>
          <a:stretch>
            <a:fillRect/>
          </a:stretch>
        </p:blipFill>
        <p:spPr>
          <a:xfrm>
            <a:off x="16248622" y="2048836"/>
            <a:ext cx="7799858" cy="11008942"/>
          </a:xfrm>
          <a:prstGeom prst="rect">
            <a:avLst/>
          </a:prstGeom>
          <a:ln w="12700">
            <a:miter lim="400000"/>
          </a:ln>
        </p:spPr>
      </p:pic>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49"/>
                                        </p:tgtEl>
                                        <p:attrNameLst>
                                          <p:attrName>style.visibility</p:attrName>
                                        </p:attrNameLst>
                                      </p:cBhvr>
                                      <p:to>
                                        <p:strVal val="visible"/>
                                      </p:to>
                                    </p:set>
                                    <p:animEffect filter="dissolve" transition="in">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550"/>
                                        </p:tgtEl>
                                        <p:attrNameLst>
                                          <p:attrName>style.visibility</p:attrName>
                                        </p:attrNameLst>
                                      </p:cBhvr>
                                      <p:to>
                                        <p:strVal val="visible"/>
                                      </p:to>
                                    </p:set>
                                    <p:animEffect filter="dissolve" transition="in">
                                      <p:cBhvr>
                                        <p:cTn id="12" dur="1000"/>
                                        <p:tgtEl>
                                          <p:spTgt spid="550"/>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554"/>
                                        </p:tgtEl>
                                        <p:attrNameLst>
                                          <p:attrName>style.visibility</p:attrName>
                                        </p:attrNameLst>
                                      </p:cBhvr>
                                      <p:to>
                                        <p:strVal val="visible"/>
                                      </p:to>
                                    </p:set>
                                    <p:animEffect filter="fade" transition="in">
                                      <p:cBhvr>
                                        <p:cTn id="17" dur="10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4" grpId="3"/>
      <p:bldP build="whole" bldLvl="1" animBg="1" rev="0" advAuto="0" spid="549" grpId="1"/>
      <p:bldP build="whole" bldLvl="1" animBg="1" rev="0" advAuto="0" spid="550" grpId="2"/>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558" name="Group 558"/>
          <p:cNvGrpSpPr/>
          <p:nvPr/>
        </p:nvGrpSpPr>
        <p:grpSpPr>
          <a:xfrm>
            <a:off x="88900" y="63500"/>
            <a:ext cx="24193500" cy="1778000"/>
            <a:chOff x="-50800" y="-50800"/>
            <a:chExt cx="24193500" cy="1778000"/>
          </a:xfrm>
        </p:grpSpPr>
        <p:pic>
          <p:nvPicPr>
            <p:cNvPr id="556"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57"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559" name="Shape 559"/>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560" name="Shape 560"/>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561" name="Shape 561"/>
          <p:cNvSpPr/>
          <p:nvPr/>
        </p:nvSpPr>
        <p:spPr>
          <a:xfrm>
            <a:off x="127000" y="4089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last hundred years, we have introduced rapid and large changes</a:t>
            </a:r>
          </a:p>
        </p:txBody>
      </p:sp>
      <p:sp>
        <p:nvSpPr>
          <p:cNvPr id="562" name="Shape 562"/>
          <p:cNvSpPr/>
          <p:nvPr/>
        </p:nvSpPr>
        <p:spPr>
          <a:xfrm>
            <a:off x="127000" y="5232400"/>
            <a:ext cx="23678158"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system is already now outside the “normal range” and in the transition to the Post-Holocene</a:t>
            </a:r>
          </a:p>
        </p:txBody>
      </p:sp>
      <p:sp>
        <p:nvSpPr>
          <p:cNvPr id="563" name="Shape 563"/>
          <p:cNvSpPr/>
          <p:nvPr/>
        </p:nvSpPr>
        <p:spPr>
          <a:xfrm>
            <a:off x="127000" y="80391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There is a potential for surprises and we need to be prepared</a:t>
            </a:r>
          </a:p>
        </p:txBody>
      </p:sp>
      <p:sp>
        <p:nvSpPr>
          <p:cNvPr id="564" name="Shape 564"/>
          <p:cNvSpPr/>
          <p:nvPr/>
        </p:nvSpPr>
        <p:spPr>
          <a:xfrm>
            <a:off x="127000" y="71755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Our knowledge is changing very fast and we may not know all thresholds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64"/>
                                        </p:tgtEl>
                                        <p:attrNameLst>
                                          <p:attrName>style.visibility</p:attrName>
                                        </p:attrNameLst>
                                      </p:cBhvr>
                                      <p:to>
                                        <p:strVal val="visible"/>
                                      </p:to>
                                    </p:set>
                                    <p:animEffect filter="dissolve" transition="in">
                                      <p:cBhvr>
                                        <p:cTn id="7" dur="1000"/>
                                        <p:tgtEl>
                                          <p:spTgt spid="564"/>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563"/>
                                        </p:tgtEl>
                                        <p:attrNameLst>
                                          <p:attrName>style.visibility</p:attrName>
                                        </p:attrNameLst>
                                      </p:cBhvr>
                                      <p:to>
                                        <p:strVal val="visible"/>
                                      </p:to>
                                    </p:set>
                                    <p:animEffect filter="dissolve" transition="in">
                                      <p:cBhvr>
                                        <p:cTn id="11" dur="1000"/>
                                        <p:tgtEl>
                                          <p:spTgt spid="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4" grpId="1"/>
      <p:bldP build="whole" bldLvl="1" animBg="1" rev="0" advAuto="0" spid="563" grpId="2"/>
    </p:bldLst>
  </p:timing>
</p:sld>
</file>

<file path=ppt/slides/slide42.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566" name="droppedImage.pdf"/>
          <p:cNvPicPr/>
          <p:nvPr/>
        </p:nvPicPr>
        <p:blipFill>
          <a:blip r:embed="rId2">
            <a:extLst/>
          </a:blip>
          <a:stretch>
            <a:fillRect/>
          </a:stretch>
        </p:blipFill>
        <p:spPr>
          <a:xfrm>
            <a:off x="37966" y="2124216"/>
            <a:ext cx="12852401" cy="11634281"/>
          </a:xfrm>
          <a:prstGeom prst="rect">
            <a:avLst/>
          </a:prstGeom>
          <a:ln w="12700">
            <a:miter lim="400000"/>
          </a:ln>
        </p:spPr>
      </p:pic>
      <p:sp>
        <p:nvSpPr>
          <p:cNvPr id="567" name="Shape 567"/>
          <p:cNvSpPr/>
          <p:nvPr/>
        </p:nvSpPr>
        <p:spPr>
          <a:xfrm rot="20317762">
            <a:off x="6902598" y="6886042"/>
            <a:ext cx="1498601" cy="41402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570" name="Group 570"/>
          <p:cNvGrpSpPr/>
          <p:nvPr/>
        </p:nvGrpSpPr>
        <p:grpSpPr>
          <a:xfrm>
            <a:off x="88900" y="63500"/>
            <a:ext cx="24193500" cy="1778000"/>
            <a:chOff x="-50800" y="-50800"/>
            <a:chExt cx="24193500" cy="1778000"/>
          </a:xfrm>
        </p:grpSpPr>
        <p:pic>
          <p:nvPicPr>
            <p:cNvPr id="568"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69"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571" name="droppedImage.pdf"/>
          <p:cNvPicPr/>
          <p:nvPr/>
        </p:nvPicPr>
        <p:blipFill>
          <a:blip r:embed="rId5">
            <a:extLst/>
          </a:blip>
          <a:stretch>
            <a:fillRect/>
          </a:stretch>
        </p:blipFill>
        <p:spPr>
          <a:xfrm>
            <a:off x="69325" y="2095500"/>
            <a:ext cx="17036296" cy="11620500"/>
          </a:xfrm>
          <a:prstGeom prst="rect">
            <a:avLst/>
          </a:prstGeom>
          <a:ln w="12700">
            <a:miter lim="400000"/>
          </a:ln>
        </p:spPr>
      </p:pic>
      <p:sp>
        <p:nvSpPr>
          <p:cNvPr id="572" name="Shape 572"/>
          <p:cNvSpPr/>
          <p:nvPr/>
        </p:nvSpPr>
        <p:spPr>
          <a:xfrm>
            <a:off x="583486" y="10223500"/>
            <a:ext cx="1885728"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400">
                <a:latin typeface="+mj-lt"/>
                <a:ea typeface="+mj-ea"/>
                <a:cs typeface="+mj-cs"/>
                <a:sym typeface="Gill Sans"/>
              </a:defRPr>
            </a:lvl1pPr>
          </a:lstStyle>
          <a:p>
            <a:pPr lvl="0">
              <a:defRPr sz="1800"/>
            </a:pPr>
            <a:r>
              <a:rPr sz="5400"/>
              <a:t>~2005</a:t>
            </a:r>
          </a:p>
        </p:txBody>
      </p:sp>
      <p:pic>
        <p:nvPicPr>
          <p:cNvPr id="573" name="droppedImage.pdf"/>
          <p:cNvPicPr/>
          <p:nvPr/>
        </p:nvPicPr>
        <p:blipFill>
          <a:blip r:embed="rId6">
            <a:extLst/>
          </a:blip>
          <a:stretch>
            <a:fillRect/>
          </a:stretch>
        </p:blipFill>
        <p:spPr>
          <a:xfrm>
            <a:off x="14020040" y="2118825"/>
            <a:ext cx="10567919" cy="11620501"/>
          </a:xfrm>
          <a:prstGeom prst="rect">
            <a:avLst/>
          </a:prstGeom>
          <a:ln w="12700">
            <a:miter lim="400000"/>
          </a:ln>
        </p:spPr>
      </p:pic>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566"/>
                                        </p:tgtEl>
                                        <p:attrNameLst>
                                          <p:attrName>style.visibility</p:attrName>
                                        </p:attrNameLst>
                                      </p:cBhvr>
                                      <p:to>
                                        <p:strVal val="visible"/>
                                      </p:to>
                                    </p:set>
                                    <p:animEffect filter="fade" transition="in">
                                      <p:cBhvr>
                                        <p:cTn id="7" dur="1000"/>
                                        <p:tgtEl>
                                          <p:spTgt spid="566"/>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567"/>
                                        </p:tgtEl>
                                        <p:attrNameLst>
                                          <p:attrName>style.visibility</p:attrName>
                                        </p:attrNameLst>
                                      </p:cBhvr>
                                      <p:to>
                                        <p:strVal val="visible"/>
                                      </p:to>
                                    </p:set>
                                    <p:animEffect filter="dissolve" transition="in">
                                      <p:cBhvr>
                                        <p:cTn id="11" dur="1000"/>
                                        <p:tgtEl>
                                          <p:spTgt spid="56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571"/>
                                        </p:tgtEl>
                                        <p:attrNameLst>
                                          <p:attrName>style.visibility</p:attrName>
                                        </p:attrNameLst>
                                      </p:cBhvr>
                                      <p:to>
                                        <p:strVal val="visible"/>
                                      </p:to>
                                    </p:set>
                                    <p:animEffect filter="fade" transition="in">
                                      <p:cBhvr>
                                        <p:cTn id="16" dur="1000"/>
                                        <p:tgtEl>
                                          <p:spTgt spid="571"/>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572"/>
                                        </p:tgtEl>
                                        <p:attrNameLst>
                                          <p:attrName>style.visibility</p:attrName>
                                        </p:attrNameLst>
                                      </p:cBhvr>
                                      <p:to>
                                        <p:strVal val="visible"/>
                                      </p:to>
                                    </p:set>
                                    <p:animEffect filter="dissolve" transition="in">
                                      <p:cBhvr>
                                        <p:cTn id="20" dur="1000"/>
                                        <p:tgtEl>
                                          <p:spTgt spid="572"/>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0" grpId="5" fill="hold">
                                  <p:stCondLst>
                                    <p:cond delay="0"/>
                                  </p:stCondLst>
                                  <p:iterate type="el" backwards="0">
                                    <p:tmAbs val="0"/>
                                  </p:iterate>
                                  <p:childTnLst>
                                    <p:set>
                                      <p:cBhvr>
                                        <p:cTn id="24" fill="hold"/>
                                        <p:tgtEl>
                                          <p:spTgt spid="573"/>
                                        </p:tgtEl>
                                        <p:attrNameLst>
                                          <p:attrName>style.visibility</p:attrName>
                                        </p:attrNameLst>
                                      </p:cBhvr>
                                      <p:to>
                                        <p:strVal val="visible"/>
                                      </p:to>
                                    </p:set>
                                    <p:animEffect filter="fade" transition="in">
                                      <p:cBhvr>
                                        <p:cTn id="25" dur="10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1"/>
      <p:bldP build="whole" bldLvl="1" animBg="1" rev="0" advAuto="0" spid="567" grpId="2"/>
      <p:bldP build="whole" bldLvl="1" animBg="1" rev="0" advAuto="0" spid="572" grpId="4"/>
      <p:bldP build="whole" bldLvl="1" animBg="1" rev="0" advAuto="0" spid="573" grpId="5"/>
      <p:bldP build="whole" bldLvl="1" animBg="1" rev="0" advAuto="0" spid="571" grpId="3"/>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75" name="Shape 575"/>
          <p:cNvSpPr/>
          <p:nvPr/>
        </p:nvSpPr>
        <p:spPr>
          <a:xfrm>
            <a:off x="139700" y="2292350"/>
            <a:ext cx="236855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400">
                <a:solidFill>
                  <a:srgbClr val="1D5F7B"/>
                </a:solidFill>
                <a:latin typeface="Trebuchet MS"/>
                <a:ea typeface="Trebuchet MS"/>
                <a:cs typeface="Trebuchet MS"/>
                <a:sym typeface="Trebuchet MS"/>
              </a:defRPr>
            </a:lvl1pPr>
          </a:lstStyle>
          <a:p>
            <a:pPr lvl="0">
              <a:defRPr sz="1800">
                <a:solidFill>
                  <a:srgbClr val="000000"/>
                </a:solidFill>
              </a:defRPr>
            </a:pPr>
            <a:r>
              <a:rPr sz="5400">
                <a:solidFill>
                  <a:srgbClr val="1D5F7B"/>
                </a:solidFill>
              </a:rPr>
              <a:t>Plan A: DMUU - Planning and preparing for a (somewhat) predictable future</a:t>
            </a:r>
          </a:p>
        </p:txBody>
      </p:sp>
      <p:sp>
        <p:nvSpPr>
          <p:cNvPr id="576" name="Shape 576"/>
          <p:cNvSpPr/>
          <p:nvPr/>
        </p:nvSpPr>
        <p:spPr>
          <a:xfrm>
            <a:off x="215900" y="3143250"/>
            <a:ext cx="23939500" cy="276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Choose a range of plausible trajectories (for droughts, heat waves, sea level rise, extreme events, ...) </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Determine the range of risks to be reduced based on these trajectories and vulnerabilities</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Adapt land use, building codes, protective measures accordingly</a:t>
            </a:r>
          </a:p>
        </p:txBody>
      </p:sp>
      <p:sp>
        <p:nvSpPr>
          <p:cNvPr id="577" name="Shape 577"/>
          <p:cNvSpPr/>
          <p:nvPr/>
        </p:nvSpPr>
        <p:spPr>
          <a:xfrm>
            <a:off x="685800" y="5638800"/>
            <a:ext cx="215646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130300">
              <a:defRPr sz="7200">
                <a:solidFill>
                  <a:srgbClr val="185092"/>
                </a:solidFill>
                <a:effectLst>
                  <a:outerShdw sx="100000" sy="100000" kx="0" ky="0" algn="b" rotWithShape="0" blurRad="25400" dist="23998" dir="2700000">
                    <a:srgbClr val="000000">
                      <a:alpha val="31034"/>
                    </a:srgbClr>
                  </a:outerShdw>
                </a:effectLst>
                <a:latin typeface="Trebuchet MS"/>
                <a:ea typeface="Trebuchet MS"/>
                <a:cs typeface="Trebuchet MS"/>
                <a:sym typeface="Trebuchet MS"/>
              </a:defRPr>
            </a:lvl1pPr>
          </a:lstStyle>
          <a:p>
            <a:pPr lvl="0">
              <a:defRPr sz="1800">
                <a:solidFill>
                  <a:srgbClr val="000000"/>
                </a:solidFill>
                <a:effectLst/>
              </a:defRPr>
            </a:pPr>
            <a:r>
              <a:rPr sz="7200">
                <a:solidFill>
                  <a:srgbClr val="185092"/>
                </a:solidFill>
                <a:effectLst>
                  <a:outerShdw sx="100000" sy="100000" kx="0" ky="0" algn="b" rotWithShape="0" blurRad="25400" dist="23998" dir="2700000">
                    <a:srgbClr val="000000">
                      <a:alpha val="31034"/>
                    </a:srgbClr>
                  </a:outerShdw>
                </a:effectLst>
              </a:rPr>
              <a:t>The Therapy: “Lifestyle” Changes</a:t>
            </a:r>
          </a:p>
        </p:txBody>
      </p:sp>
      <p:grpSp>
        <p:nvGrpSpPr>
          <p:cNvPr id="580" name="Group 580"/>
          <p:cNvGrpSpPr/>
          <p:nvPr/>
        </p:nvGrpSpPr>
        <p:grpSpPr>
          <a:xfrm>
            <a:off x="88900" y="63500"/>
            <a:ext cx="24193500" cy="1778000"/>
            <a:chOff x="-50800" y="-50800"/>
            <a:chExt cx="24193500" cy="1778000"/>
          </a:xfrm>
        </p:grpSpPr>
        <p:pic>
          <p:nvPicPr>
            <p:cNvPr id="578"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79"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581" name="Shape 581"/>
          <p:cNvSpPr/>
          <p:nvPr/>
        </p:nvSpPr>
        <p:spPr>
          <a:xfrm>
            <a:off x="191675" y="6381750"/>
            <a:ext cx="24003001"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600">
                <a:solidFill>
                  <a:srgbClr val="1D5F7B"/>
                </a:solidFill>
                <a:latin typeface="Trebuchet MS"/>
                <a:ea typeface="Trebuchet MS"/>
                <a:cs typeface="Trebuchet MS"/>
                <a:sym typeface="Trebuchet MS"/>
              </a:defRPr>
            </a:lvl1pPr>
          </a:lstStyle>
          <a:p>
            <a:pPr lvl="0">
              <a:defRPr sz="1800">
                <a:solidFill>
                  <a:srgbClr val="000000"/>
                </a:solidFill>
              </a:defRPr>
            </a:pPr>
            <a:r>
              <a:rPr sz="5600">
                <a:solidFill>
                  <a:srgbClr val="1D5F7B"/>
                </a:solidFill>
              </a:rPr>
              <a:t>Plan B: DMUF - Preparing for surprises, developing general resilience</a:t>
            </a:r>
          </a:p>
        </p:txBody>
      </p:sp>
      <p:sp>
        <p:nvSpPr>
          <p:cNvPr id="582" name="Shape 582"/>
          <p:cNvSpPr/>
          <p:nvPr/>
        </p:nvSpPr>
        <p:spPr>
          <a:xfrm>
            <a:off x="189324" y="7321550"/>
            <a:ext cx="22923501"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1D6076"/>
                </a:solidFill>
                <a:latin typeface="Trebuchet MS"/>
                <a:ea typeface="Trebuchet MS"/>
                <a:cs typeface="Trebuchet MS"/>
                <a:sym typeface="Trebuchet MS"/>
              </a:defRPr>
            </a:lvl1pPr>
          </a:lstStyle>
          <a:p>
            <a:pPr lvl="0">
              <a:defRPr sz="1800">
                <a:solidFill>
                  <a:srgbClr val="000000"/>
                </a:solidFill>
              </a:defRPr>
            </a:pPr>
            <a:r>
              <a:rPr sz="4800">
                <a:solidFill>
                  <a:srgbClr val="1D6076"/>
                </a:solidFill>
              </a:rPr>
              <a:t>Knowing the “worst case” and facilitate adaptation to unpredictable future:</a:t>
            </a:r>
          </a:p>
        </p:txBody>
      </p:sp>
      <p:sp>
        <p:nvSpPr>
          <p:cNvPr id="583" name="Shape 583"/>
          <p:cNvSpPr/>
          <p:nvPr/>
        </p:nvSpPr>
        <p:spPr>
          <a:xfrm>
            <a:off x="240124" y="8064500"/>
            <a:ext cx="23683616"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825500" indent="-508000" defTabSz="825500">
              <a:buSzPct val="171000"/>
              <a:buChar char="•"/>
              <a:defRPr sz="1800"/>
            </a:pPr>
            <a:r>
              <a:rPr sz="3600">
                <a:solidFill>
                  <a:srgbClr val="1D6076"/>
                </a:solidFill>
                <a:latin typeface="Trebuchet MS"/>
                <a:ea typeface="Trebuchet MS"/>
                <a:cs typeface="Trebuchet MS"/>
                <a:sym typeface="Trebuchet MS"/>
              </a:rPr>
              <a:t>understanding the vulnerabilities and comprehensively assessing the risks</a:t>
            </a:r>
            <a:endParaRPr sz="3600">
              <a:solidFill>
                <a:srgbClr val="1D6076"/>
              </a:solidFill>
              <a:latin typeface="Trebuchet MS"/>
              <a:ea typeface="Trebuchet MS"/>
              <a:cs typeface="Trebuchet MS"/>
              <a:sym typeface="Trebuchet MS"/>
            </a:endParaRPr>
          </a:p>
          <a:p>
            <a:pPr lvl="0" marL="825500" indent="-508000" defTabSz="825500">
              <a:buSzPct val="171000"/>
              <a:buChar char="•"/>
              <a:defRPr sz="1800"/>
            </a:pPr>
            <a:r>
              <a:rPr sz="3600">
                <a:solidFill>
                  <a:srgbClr val="1D6076"/>
                </a:solidFill>
                <a:latin typeface="Trebuchet MS"/>
                <a:ea typeface="Trebuchet MS"/>
                <a:cs typeface="Trebuchet MS"/>
                <a:sym typeface="Trebuchet MS"/>
              </a:rPr>
              <a:t>including the worst cases (food, water, heat waves, droughts, storms, sicknesses, social unrest, wars, ...)  </a:t>
            </a:r>
            <a:endParaRPr sz="3600">
              <a:solidFill>
                <a:srgbClr val="1D6076"/>
              </a:solidFill>
              <a:latin typeface="Trebuchet MS"/>
              <a:ea typeface="Trebuchet MS"/>
              <a:cs typeface="Trebuchet MS"/>
              <a:sym typeface="Trebuchet MS"/>
            </a:endParaRPr>
          </a:p>
          <a:p>
            <a:pPr lvl="0" marL="825500" indent="-508000" defTabSz="825500">
              <a:buSzPct val="171000"/>
              <a:buChar char="•"/>
              <a:defRPr sz="1800"/>
            </a:pPr>
            <a:r>
              <a:rPr sz="3600">
                <a:solidFill>
                  <a:srgbClr val="1D6076"/>
                </a:solidFill>
                <a:latin typeface="Trebuchet MS"/>
                <a:ea typeface="Trebuchet MS"/>
                <a:cs typeface="Trebuchet MS"/>
                <a:sym typeface="Trebuchet MS"/>
              </a:rPr>
              <a:t>having early warning (for extreme events and rapid impacts)</a:t>
            </a:r>
          </a:p>
        </p:txBody>
      </p:sp>
      <p:sp>
        <p:nvSpPr>
          <p:cNvPr id="584" name="Shape 584"/>
          <p:cNvSpPr/>
          <p:nvPr/>
        </p:nvSpPr>
        <p:spPr>
          <a:xfrm>
            <a:off x="190500" y="10496550"/>
            <a:ext cx="240030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600">
                <a:solidFill>
                  <a:srgbClr val="1D5F7B"/>
                </a:solidFill>
                <a:latin typeface="Trebuchet MS"/>
                <a:ea typeface="Trebuchet MS"/>
                <a:cs typeface="Trebuchet MS"/>
                <a:sym typeface="Trebuchet MS"/>
              </a:defRPr>
            </a:lvl1pPr>
          </a:lstStyle>
          <a:p>
            <a:pPr lvl="0">
              <a:defRPr sz="1800">
                <a:solidFill>
                  <a:srgbClr val="000000"/>
                </a:solidFill>
              </a:defRPr>
            </a:pPr>
            <a:r>
              <a:rPr sz="5600">
                <a:solidFill>
                  <a:srgbClr val="1D5F7B"/>
                </a:solidFill>
              </a:rPr>
              <a:t>Knowing the paradigms our decision making is based on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500"/>
                                  </p:stCondLst>
                                  <p:iterate type="el" backwards="0">
                                    <p:tmAbs val="0"/>
                                  </p:iterate>
                                  <p:childTnLst>
                                    <p:set>
                                      <p:cBhvr>
                                        <p:cTn id="6" fill="hold"/>
                                        <p:tgtEl>
                                          <p:spTgt spid="577"/>
                                        </p:tgtEl>
                                        <p:attrNameLst>
                                          <p:attrName>style.visibility</p:attrName>
                                        </p:attrNameLst>
                                      </p:cBhvr>
                                      <p:to>
                                        <p:strVal val="visible"/>
                                      </p:to>
                                    </p:set>
                                    <p:animEffect filter="dissolve" transition="in">
                                      <p:cBhvr>
                                        <p:cTn id="7" dur="1000"/>
                                        <p:tgtEl>
                                          <p:spTgt spid="577"/>
                                        </p:tgtEl>
                                      </p:cBhvr>
                                    </p:animEffect>
                                  </p:childTnLst>
                                </p:cTn>
                              </p:par>
                            </p:childTnLst>
                          </p:cTn>
                        </p:par>
                        <p:par>
                          <p:cTn id="8" fill="hold">
                            <p:stCondLst>
                              <p:cond delay="1500"/>
                            </p:stCondLst>
                            <p:childTnLst>
                              <p:par>
                                <p:cTn id="9" nodeType="afterEffect" presetClass="exit" presetSubtype="0" presetID="10" grpId="2" fill="hold">
                                  <p:stCondLst>
                                    <p:cond delay="0"/>
                                  </p:stCondLst>
                                  <p:iterate type="el" backwards="0">
                                    <p:tmAbs val="0"/>
                                  </p:iterate>
                                  <p:childTnLst>
                                    <p:animEffect filter="fade" transition="out">
                                      <p:cBhvr>
                                        <p:cTn id="10" dur="1000" fill="hold"/>
                                        <p:tgtEl>
                                          <p:spTgt spid="577"/>
                                        </p:tgtEl>
                                      </p:cBhvr>
                                    </p:animEffect>
                                    <p:set>
                                      <p:cBhvr>
                                        <p:cTn id="11" fill="hold">
                                          <p:stCondLst>
                                            <p:cond delay="999"/>
                                          </p:stCondLst>
                                        </p:cTn>
                                        <p:tgtEl>
                                          <p:spTgt spid="577"/>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9" grpId="3" fill="hold">
                                  <p:stCondLst>
                                    <p:cond delay="0"/>
                                  </p:stCondLst>
                                  <p:iterate type="el" backwards="0">
                                    <p:tmAbs val="0"/>
                                  </p:iterate>
                                  <p:childTnLst>
                                    <p:set>
                                      <p:cBhvr>
                                        <p:cTn id="14" fill="hold"/>
                                        <p:tgtEl>
                                          <p:spTgt spid="575"/>
                                        </p:tgtEl>
                                        <p:attrNameLst>
                                          <p:attrName>style.visibility</p:attrName>
                                        </p:attrNameLst>
                                      </p:cBhvr>
                                      <p:to>
                                        <p:strVal val="visible"/>
                                      </p:to>
                                    </p:set>
                                    <p:animEffect filter="dissolve" transition="in">
                                      <p:cBhvr>
                                        <p:cTn id="15" dur="1000"/>
                                        <p:tgtEl>
                                          <p:spTgt spid="575"/>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4" fill="hold">
                                  <p:stCondLst>
                                    <p:cond delay="0"/>
                                  </p:stCondLst>
                                  <p:iterate type="el" backwards="0">
                                    <p:tmAbs val="0"/>
                                  </p:iterate>
                                  <p:childTnLst>
                                    <p:set>
                                      <p:cBhvr>
                                        <p:cTn id="19" fill="hold"/>
                                        <p:tgtEl>
                                          <p:spTgt spid="576"/>
                                        </p:tgtEl>
                                        <p:attrNameLst>
                                          <p:attrName>style.visibility</p:attrName>
                                        </p:attrNameLst>
                                      </p:cBhvr>
                                      <p:to>
                                        <p:strVal val="visible"/>
                                      </p:to>
                                    </p:set>
                                    <p:animEffect filter="dissolve" transition="in">
                                      <p:cBhvr>
                                        <p:cTn id="20" dur="1000"/>
                                        <p:tgtEl>
                                          <p:spTgt spid="576"/>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581"/>
                                        </p:tgtEl>
                                        <p:attrNameLst>
                                          <p:attrName>style.visibility</p:attrName>
                                        </p:attrNameLst>
                                      </p:cBhvr>
                                      <p:to>
                                        <p:strVal val="visible"/>
                                      </p:to>
                                    </p:set>
                                    <p:animEffect filter="dissolve" transition="in">
                                      <p:cBhvr>
                                        <p:cTn id="25" dur="1000"/>
                                        <p:tgtEl>
                                          <p:spTgt spid="581"/>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582"/>
                                        </p:tgtEl>
                                        <p:attrNameLst>
                                          <p:attrName>style.visibility</p:attrName>
                                        </p:attrNameLst>
                                      </p:cBhvr>
                                      <p:to>
                                        <p:strVal val="visible"/>
                                      </p:to>
                                    </p:set>
                                    <p:animEffect filter="dissolve" transition="in">
                                      <p:cBhvr>
                                        <p:cTn id="30" dur="1000"/>
                                        <p:tgtEl>
                                          <p:spTgt spid="582"/>
                                        </p:tgtEl>
                                      </p:cBhvr>
                                    </p:animEffect>
                                  </p:childTnLst>
                                </p:cTn>
                              </p:par>
                            </p:childTnLst>
                          </p:cTn>
                        </p:par>
                        <p:par>
                          <p:cTn id="31" fill="hold">
                            <p:stCondLst>
                              <p:cond delay="1000"/>
                            </p:stCondLst>
                            <p:childTnLst>
                              <p:par>
                                <p:cTn id="32" nodeType="afterEffect" presetClass="entr" presetSubtype="0" presetID="9" grpId="7" fill="hold">
                                  <p:stCondLst>
                                    <p:cond delay="0"/>
                                  </p:stCondLst>
                                  <p:iterate type="el" backwards="0">
                                    <p:tmAbs val="0"/>
                                  </p:iterate>
                                  <p:childTnLst>
                                    <p:set>
                                      <p:cBhvr>
                                        <p:cTn id="33" fill="hold"/>
                                        <p:tgtEl>
                                          <p:spTgt spid="583"/>
                                        </p:tgtEl>
                                        <p:attrNameLst>
                                          <p:attrName>style.visibility</p:attrName>
                                        </p:attrNameLst>
                                      </p:cBhvr>
                                      <p:to>
                                        <p:strVal val="visible"/>
                                      </p:to>
                                    </p:set>
                                    <p:animEffect filter="dissolve" transition="in">
                                      <p:cBhvr>
                                        <p:cTn id="34" dur="1000"/>
                                        <p:tgtEl>
                                          <p:spTgt spid="583"/>
                                        </p:tgtEl>
                                      </p:cBhvr>
                                    </p:animEffec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9" grpId="8" fill="hold">
                                  <p:stCondLst>
                                    <p:cond delay="0"/>
                                  </p:stCondLst>
                                  <p:iterate type="el" backwards="0">
                                    <p:tmAbs val="0"/>
                                  </p:iterate>
                                  <p:childTnLst>
                                    <p:set>
                                      <p:cBhvr>
                                        <p:cTn id="38" fill="hold"/>
                                        <p:tgtEl>
                                          <p:spTgt spid="584"/>
                                        </p:tgtEl>
                                        <p:attrNameLst>
                                          <p:attrName>style.visibility</p:attrName>
                                        </p:attrNameLst>
                                      </p:cBhvr>
                                      <p:to>
                                        <p:strVal val="visible"/>
                                      </p:to>
                                    </p:set>
                                    <p:animEffect filter="dissolve" transition="in">
                                      <p:cBhvr>
                                        <p:cTn id="39" dur="1000"/>
                                        <p:tgtEl>
                                          <p:spTgt spid="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3" grpId="7"/>
      <p:bldP build="whole" bldLvl="1" animBg="1" rev="0" advAuto="0" spid="575" grpId="3"/>
      <p:bldP build="whole" bldLvl="1" animBg="1" rev="0" advAuto="0" spid="584" grpId="8"/>
      <p:bldP build="whole" bldLvl="1" animBg="1" rev="0" advAuto="0" spid="576" grpId="4"/>
      <p:bldP build="whole" bldLvl="1" animBg="1" rev="0" advAuto="0" spid="581" grpId="5"/>
      <p:bldP build="whole" bldLvl="1" animBg="1" rev="0" advAuto="0" spid="577" grpId="1"/>
      <p:bldP build="whole" bldLvl="1" animBg="1" rev="0" advAuto="0" spid="577" grpId="2"/>
      <p:bldP build="whole" bldLvl="1" animBg="1" rev="0" advAuto="0" spid="582" grpId="6"/>
    </p:bldLst>
  </p:timing>
</p:sld>
</file>

<file path=ppt/slides/slide44.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586" name="450px-Buesum_hochhaus.jpg"/>
          <p:cNvPicPr/>
          <p:nvPr/>
        </p:nvPicPr>
        <p:blipFill>
          <a:blip r:embed="rId2">
            <a:extLst/>
          </a:blip>
          <a:stretch>
            <a:fillRect/>
          </a:stretch>
        </p:blipFill>
        <p:spPr>
          <a:xfrm>
            <a:off x="19926300" y="7840133"/>
            <a:ext cx="4406900" cy="5875868"/>
          </a:xfrm>
          <a:prstGeom prst="rect">
            <a:avLst/>
          </a:prstGeom>
          <a:ln w="12700">
            <a:miter lim="400000"/>
          </a:ln>
        </p:spPr>
      </p:pic>
      <p:pic>
        <p:nvPicPr>
          <p:cNvPr id="587" name="800px-Hallig_Hooge_2005_neu.jpg"/>
          <p:cNvPicPr/>
          <p:nvPr/>
        </p:nvPicPr>
        <p:blipFill>
          <a:blip r:embed="rId3">
            <a:extLst/>
          </a:blip>
          <a:stretch>
            <a:fillRect/>
          </a:stretch>
        </p:blipFill>
        <p:spPr>
          <a:xfrm>
            <a:off x="5549900" y="6228270"/>
            <a:ext cx="6007100" cy="3544190"/>
          </a:xfrm>
          <a:prstGeom prst="rect">
            <a:avLst/>
          </a:prstGeom>
          <a:ln w="12700">
            <a:miter lim="400000"/>
          </a:ln>
        </p:spPr>
      </p:pic>
      <p:pic>
        <p:nvPicPr>
          <p:cNvPr id="588" name="Oosterscheldedam_storm_Rens_Jacobs.jpg"/>
          <p:cNvPicPr/>
          <p:nvPr/>
        </p:nvPicPr>
        <p:blipFill>
          <a:blip r:embed="rId4">
            <a:extLst/>
          </a:blip>
          <a:stretch>
            <a:fillRect/>
          </a:stretch>
        </p:blipFill>
        <p:spPr>
          <a:xfrm>
            <a:off x="11459075" y="6223000"/>
            <a:ext cx="4412248" cy="4419600"/>
          </a:xfrm>
          <a:prstGeom prst="rect">
            <a:avLst/>
          </a:prstGeom>
          <a:ln w="12700">
            <a:miter lim="400000"/>
          </a:ln>
        </p:spPr>
      </p:pic>
      <p:sp>
        <p:nvSpPr>
          <p:cNvPr id="589" name="Shape 589"/>
          <p:cNvSpPr/>
          <p:nvPr/>
        </p:nvSpPr>
        <p:spPr>
          <a:xfrm>
            <a:off x="139700" y="2292350"/>
            <a:ext cx="236855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400">
                <a:solidFill>
                  <a:srgbClr val="1D5F7B"/>
                </a:solidFill>
                <a:latin typeface="Trebuchet MS"/>
                <a:ea typeface="Trebuchet MS"/>
                <a:cs typeface="Trebuchet MS"/>
                <a:sym typeface="Trebuchet MS"/>
              </a:defRPr>
            </a:lvl1pPr>
          </a:lstStyle>
          <a:p>
            <a:pPr lvl="0">
              <a:defRPr sz="1800">
                <a:solidFill>
                  <a:srgbClr val="000000"/>
                </a:solidFill>
              </a:defRPr>
            </a:pPr>
            <a:r>
              <a:rPr sz="5400">
                <a:solidFill>
                  <a:srgbClr val="1D5F7B"/>
                </a:solidFill>
              </a:rPr>
              <a:t>Plan A: Planning and preparing for a (somewhat) predictable future</a:t>
            </a:r>
          </a:p>
        </p:txBody>
      </p:sp>
      <p:pic>
        <p:nvPicPr>
          <p:cNvPr id="590" name="De_dijk_tussen_Kesteren_en_Opheusden_tijdens_extreem_hoogwater_van_de_Neder_Rijn_344320s.jpg"/>
          <p:cNvPicPr/>
          <p:nvPr/>
        </p:nvPicPr>
        <p:blipFill>
          <a:blip r:embed="rId5">
            <a:extLst/>
          </a:blip>
          <a:stretch>
            <a:fillRect/>
          </a:stretch>
        </p:blipFill>
        <p:spPr>
          <a:xfrm>
            <a:off x="7467599" y="9823450"/>
            <a:ext cx="5515430" cy="3860800"/>
          </a:xfrm>
          <a:prstGeom prst="rect">
            <a:avLst/>
          </a:prstGeom>
          <a:ln w="12700">
            <a:miter lim="400000"/>
          </a:ln>
        </p:spPr>
      </p:pic>
      <p:pic>
        <p:nvPicPr>
          <p:cNvPr id="591" name="Waterway_opspuiten_zandsuppletie_355907s.jpg"/>
          <p:cNvPicPr/>
          <p:nvPr/>
        </p:nvPicPr>
        <p:blipFill>
          <a:blip r:embed="rId6">
            <a:extLst/>
          </a:blip>
          <a:stretch>
            <a:fillRect/>
          </a:stretch>
        </p:blipFill>
        <p:spPr>
          <a:xfrm>
            <a:off x="12908833" y="9880600"/>
            <a:ext cx="5652934" cy="3759200"/>
          </a:xfrm>
          <a:prstGeom prst="rect">
            <a:avLst/>
          </a:prstGeom>
          <a:ln w="12700">
            <a:miter lim="400000"/>
          </a:ln>
        </p:spPr>
      </p:pic>
      <p:pic>
        <p:nvPicPr>
          <p:cNvPr id="592" name="Erschrecklichewasserfluth.jpg"/>
          <p:cNvPicPr/>
          <p:nvPr/>
        </p:nvPicPr>
        <p:blipFill>
          <a:blip r:embed="rId7">
            <a:extLst/>
          </a:blip>
          <a:stretch>
            <a:fillRect/>
          </a:stretch>
        </p:blipFill>
        <p:spPr>
          <a:xfrm>
            <a:off x="-83381" y="6223000"/>
            <a:ext cx="6059564" cy="4673600"/>
          </a:xfrm>
          <a:prstGeom prst="rect">
            <a:avLst/>
          </a:prstGeom>
          <a:ln w="12700">
            <a:miter lim="400000"/>
          </a:ln>
        </p:spPr>
      </p:pic>
      <p:pic>
        <p:nvPicPr>
          <p:cNvPr id="593" name="800px-Seeweib_Minsen.jpg"/>
          <p:cNvPicPr/>
          <p:nvPr/>
        </p:nvPicPr>
        <p:blipFill>
          <a:blip r:embed="rId8">
            <a:extLst/>
          </a:blip>
          <a:stretch>
            <a:fillRect/>
          </a:stretch>
        </p:blipFill>
        <p:spPr>
          <a:xfrm>
            <a:off x="-25400" y="10856658"/>
            <a:ext cx="7442200" cy="2846642"/>
          </a:xfrm>
          <a:prstGeom prst="rect">
            <a:avLst/>
          </a:prstGeom>
          <a:ln w="12700">
            <a:miter lim="400000"/>
          </a:ln>
        </p:spPr>
      </p:pic>
      <p:pic>
        <p:nvPicPr>
          <p:cNvPr id="594" name="800px-Lühe_2.jpg"/>
          <p:cNvPicPr/>
          <p:nvPr/>
        </p:nvPicPr>
        <p:blipFill>
          <a:blip r:embed="rId9">
            <a:extLst/>
          </a:blip>
          <a:stretch>
            <a:fillRect/>
          </a:stretch>
        </p:blipFill>
        <p:spPr>
          <a:xfrm>
            <a:off x="15646400" y="6223000"/>
            <a:ext cx="4876800" cy="3657600"/>
          </a:xfrm>
          <a:prstGeom prst="rect">
            <a:avLst/>
          </a:prstGeom>
          <a:ln w="12700">
            <a:miter lim="400000"/>
          </a:ln>
        </p:spPr>
      </p:pic>
      <p:sp>
        <p:nvSpPr>
          <p:cNvPr id="595" name="Shape 595"/>
          <p:cNvSpPr/>
          <p:nvPr/>
        </p:nvSpPr>
        <p:spPr>
          <a:xfrm>
            <a:off x="215900" y="3143250"/>
            <a:ext cx="23939500" cy="276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Choose a range of plausible trajectories (for droughts, heat waves, sea level rise, extreme events, ...) </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Determine the range of risks to be reduced based on these trajectories and vulnerabilities</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Adapt land use, building codes, protective measures accordingly</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Was used around the North Sea in Europe for almost 2,000 years to cope with small changes</a:t>
            </a:r>
          </a:p>
        </p:txBody>
      </p:sp>
      <p:sp>
        <p:nvSpPr>
          <p:cNvPr id="596" name="Shape 596"/>
          <p:cNvSpPr/>
          <p:nvPr/>
        </p:nvSpPr>
        <p:spPr>
          <a:xfrm>
            <a:off x="685800" y="5638800"/>
            <a:ext cx="215646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130300">
              <a:defRPr sz="7200">
                <a:solidFill>
                  <a:srgbClr val="185092"/>
                </a:solidFill>
                <a:effectLst>
                  <a:outerShdw sx="100000" sy="100000" kx="0" ky="0" algn="b" rotWithShape="0" blurRad="25400" dist="23998" dir="2700000">
                    <a:srgbClr val="000000">
                      <a:alpha val="31034"/>
                    </a:srgbClr>
                  </a:outerShdw>
                </a:effectLst>
                <a:latin typeface="Trebuchet MS"/>
                <a:ea typeface="Trebuchet MS"/>
                <a:cs typeface="Trebuchet MS"/>
                <a:sym typeface="Trebuchet MS"/>
              </a:defRPr>
            </a:lvl1pPr>
          </a:lstStyle>
          <a:p>
            <a:pPr lvl="0">
              <a:defRPr sz="1800">
                <a:solidFill>
                  <a:srgbClr val="000000"/>
                </a:solidFill>
                <a:effectLst/>
              </a:defRPr>
            </a:pPr>
            <a:r>
              <a:rPr sz="7200">
                <a:solidFill>
                  <a:srgbClr val="185092"/>
                </a:solidFill>
                <a:effectLst>
                  <a:outerShdw sx="100000" sy="100000" kx="0" ky="0" algn="b" rotWithShape="0" blurRad="25400" dist="23998" dir="2700000">
                    <a:srgbClr val="000000">
                      <a:alpha val="31034"/>
                    </a:srgbClr>
                  </a:outerShdw>
                </a:effectLst>
              </a:rPr>
              <a:t>The Therapy: “Lifestyle” Changes</a:t>
            </a:r>
          </a:p>
        </p:txBody>
      </p:sp>
      <p:grpSp>
        <p:nvGrpSpPr>
          <p:cNvPr id="599" name="Group 599"/>
          <p:cNvGrpSpPr/>
          <p:nvPr/>
        </p:nvGrpSpPr>
        <p:grpSpPr>
          <a:xfrm>
            <a:off x="88900" y="63500"/>
            <a:ext cx="24193500" cy="1778000"/>
            <a:chOff x="-50800" y="-50800"/>
            <a:chExt cx="24193500" cy="1778000"/>
          </a:xfrm>
        </p:grpSpPr>
        <p:pic>
          <p:nvPicPr>
            <p:cNvPr id="597" name=""/>
            <p:cNvPicPr/>
            <p:nvPr/>
          </p:nvPicPr>
          <p:blipFill>
            <a:blip r:embed="rId10">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98" name="droppedImage.pdf"/>
            <p:cNvPicPr/>
            <p:nvPr/>
          </p:nvPicPr>
          <p:blipFill>
            <a:blip r:embed="rId11">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500"/>
                                  </p:stCondLst>
                                  <p:iterate type="el" backwards="0">
                                    <p:tmAbs val="0"/>
                                  </p:iterate>
                                  <p:childTnLst>
                                    <p:set>
                                      <p:cBhvr>
                                        <p:cTn id="6" fill="hold"/>
                                        <p:tgtEl>
                                          <p:spTgt spid="596"/>
                                        </p:tgtEl>
                                        <p:attrNameLst>
                                          <p:attrName>style.visibility</p:attrName>
                                        </p:attrNameLst>
                                      </p:cBhvr>
                                      <p:to>
                                        <p:strVal val="visible"/>
                                      </p:to>
                                    </p:set>
                                    <p:animEffect filter="dissolve" transition="in">
                                      <p:cBhvr>
                                        <p:cTn id="7" dur="1000"/>
                                        <p:tgtEl>
                                          <p:spTgt spid="596"/>
                                        </p:tgtEl>
                                      </p:cBhvr>
                                    </p:animEffect>
                                  </p:childTnLst>
                                </p:cTn>
                              </p:par>
                            </p:childTnLst>
                          </p:cTn>
                        </p:par>
                        <p:par>
                          <p:cTn id="8" fill="hold">
                            <p:stCondLst>
                              <p:cond delay="1500"/>
                            </p:stCondLst>
                            <p:childTnLst>
                              <p:par>
                                <p:cTn id="9" nodeType="afterEffect" presetClass="exit" presetSubtype="0" presetID="10" grpId="2" fill="hold">
                                  <p:stCondLst>
                                    <p:cond delay="0"/>
                                  </p:stCondLst>
                                  <p:iterate type="el" backwards="0">
                                    <p:tmAbs val="0"/>
                                  </p:iterate>
                                  <p:childTnLst>
                                    <p:animEffect filter="fade" transition="out">
                                      <p:cBhvr>
                                        <p:cTn id="10" dur="1000" fill="hold"/>
                                        <p:tgtEl>
                                          <p:spTgt spid="596"/>
                                        </p:tgtEl>
                                      </p:cBhvr>
                                    </p:animEffect>
                                    <p:set>
                                      <p:cBhvr>
                                        <p:cTn id="11" fill="hold">
                                          <p:stCondLst>
                                            <p:cond delay="999"/>
                                          </p:stCondLst>
                                        </p:cTn>
                                        <p:tgtEl>
                                          <p:spTgt spid="596"/>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9" grpId="3" fill="hold">
                                  <p:stCondLst>
                                    <p:cond delay="0"/>
                                  </p:stCondLst>
                                  <p:iterate type="el" backwards="0">
                                    <p:tmAbs val="0"/>
                                  </p:iterate>
                                  <p:childTnLst>
                                    <p:set>
                                      <p:cBhvr>
                                        <p:cTn id="14" fill="hold"/>
                                        <p:tgtEl>
                                          <p:spTgt spid="589"/>
                                        </p:tgtEl>
                                        <p:attrNameLst>
                                          <p:attrName>style.visibility</p:attrName>
                                        </p:attrNameLst>
                                      </p:cBhvr>
                                      <p:to>
                                        <p:strVal val="visible"/>
                                      </p:to>
                                    </p:set>
                                    <p:animEffect filter="dissolve" transition="in">
                                      <p:cBhvr>
                                        <p:cTn id="15" dur="1000"/>
                                        <p:tgtEl>
                                          <p:spTgt spid="589"/>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4" fill="hold">
                                  <p:stCondLst>
                                    <p:cond delay="0"/>
                                  </p:stCondLst>
                                  <p:iterate type="el" backwards="0">
                                    <p:tmAbs val="0"/>
                                  </p:iterate>
                                  <p:childTnLst>
                                    <p:set>
                                      <p:cBhvr>
                                        <p:cTn id="19" fill="hold"/>
                                        <p:tgtEl>
                                          <p:spTgt spid="595"/>
                                        </p:tgtEl>
                                        <p:attrNameLst>
                                          <p:attrName>style.visibility</p:attrName>
                                        </p:attrNameLst>
                                      </p:cBhvr>
                                      <p:to>
                                        <p:strVal val="visible"/>
                                      </p:to>
                                    </p:set>
                                    <p:animEffect filter="dissolve" transition="in">
                                      <p:cBhvr>
                                        <p:cTn id="20" dur="1000"/>
                                        <p:tgtEl>
                                          <p:spTgt spid="595"/>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0" grpId="5" fill="hold">
                                  <p:stCondLst>
                                    <p:cond delay="0"/>
                                  </p:stCondLst>
                                  <p:iterate type="el" backwards="0">
                                    <p:tmAbs val="0"/>
                                  </p:iterate>
                                  <p:childTnLst>
                                    <p:set>
                                      <p:cBhvr>
                                        <p:cTn id="24" fill="hold"/>
                                        <p:tgtEl>
                                          <p:spTgt spid="592"/>
                                        </p:tgtEl>
                                        <p:attrNameLst>
                                          <p:attrName>style.visibility</p:attrName>
                                        </p:attrNameLst>
                                      </p:cBhvr>
                                      <p:to>
                                        <p:strVal val="visible"/>
                                      </p:to>
                                    </p:set>
                                    <p:animEffect filter="fade" transition="in">
                                      <p:cBhvr>
                                        <p:cTn id="25" dur="1000"/>
                                        <p:tgtEl>
                                          <p:spTgt spid="592"/>
                                        </p:tgtEl>
                                      </p:cBhvr>
                                    </p:animEffect>
                                  </p:childTnLst>
                                </p:cTn>
                              </p:par>
                            </p:childTnLst>
                          </p:cTn>
                        </p:par>
                        <p:par>
                          <p:cTn id="26" fill="hold">
                            <p:stCondLst>
                              <p:cond delay="1000"/>
                            </p:stCondLst>
                            <p:childTnLst>
                              <p:par>
                                <p:cTn id="27" nodeType="afterEffect" presetClass="entr" presetSubtype="0" presetID="10" grpId="6" fill="hold">
                                  <p:stCondLst>
                                    <p:cond delay="0"/>
                                  </p:stCondLst>
                                  <p:iterate type="el" backwards="0">
                                    <p:tmAbs val="0"/>
                                  </p:iterate>
                                  <p:childTnLst>
                                    <p:set>
                                      <p:cBhvr>
                                        <p:cTn id="28" fill="hold"/>
                                        <p:tgtEl>
                                          <p:spTgt spid="593"/>
                                        </p:tgtEl>
                                        <p:attrNameLst>
                                          <p:attrName>style.visibility</p:attrName>
                                        </p:attrNameLst>
                                      </p:cBhvr>
                                      <p:to>
                                        <p:strVal val="visible"/>
                                      </p:to>
                                    </p:set>
                                    <p:animEffect filter="fade" transition="in">
                                      <p:cBhvr>
                                        <p:cTn id="29" dur="1000"/>
                                        <p:tgtEl>
                                          <p:spTgt spid="593"/>
                                        </p:tgtEl>
                                      </p:cBhvr>
                                    </p:animEffec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10" grpId="7" fill="hold">
                                  <p:stCondLst>
                                    <p:cond delay="0"/>
                                  </p:stCondLst>
                                  <p:iterate type="el" backwards="0">
                                    <p:tmAbs val="0"/>
                                  </p:iterate>
                                  <p:childTnLst>
                                    <p:set>
                                      <p:cBhvr>
                                        <p:cTn id="33" fill="hold"/>
                                        <p:tgtEl>
                                          <p:spTgt spid="587"/>
                                        </p:tgtEl>
                                        <p:attrNameLst>
                                          <p:attrName>style.visibility</p:attrName>
                                        </p:attrNameLst>
                                      </p:cBhvr>
                                      <p:to>
                                        <p:strVal val="visible"/>
                                      </p:to>
                                    </p:set>
                                    <p:animEffect filter="fade" transition="in">
                                      <p:cBhvr>
                                        <p:cTn id="34" dur="1000"/>
                                        <p:tgtEl>
                                          <p:spTgt spid="587"/>
                                        </p:tgtEl>
                                      </p:cBhvr>
                                    </p:animEffec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0" grpId="8" fill="hold">
                                  <p:stCondLst>
                                    <p:cond delay="0"/>
                                  </p:stCondLst>
                                  <p:iterate type="el" backwards="0">
                                    <p:tmAbs val="0"/>
                                  </p:iterate>
                                  <p:childTnLst>
                                    <p:set>
                                      <p:cBhvr>
                                        <p:cTn id="38" fill="hold"/>
                                        <p:tgtEl>
                                          <p:spTgt spid="590"/>
                                        </p:tgtEl>
                                        <p:attrNameLst>
                                          <p:attrName>style.visibility</p:attrName>
                                        </p:attrNameLst>
                                      </p:cBhvr>
                                      <p:to>
                                        <p:strVal val="visible"/>
                                      </p:to>
                                    </p:set>
                                    <p:animEffect filter="fade" transition="in">
                                      <p:cBhvr>
                                        <p:cTn id="39" dur="1000"/>
                                        <p:tgtEl>
                                          <p:spTgt spid="590"/>
                                        </p:tgtEl>
                                      </p:cBhvr>
                                    </p:animEffec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10" grpId="9" fill="hold">
                                  <p:stCondLst>
                                    <p:cond delay="0"/>
                                  </p:stCondLst>
                                  <p:iterate type="el" backwards="0">
                                    <p:tmAbs val="0"/>
                                  </p:iterate>
                                  <p:childTnLst>
                                    <p:set>
                                      <p:cBhvr>
                                        <p:cTn id="43" fill="hold"/>
                                        <p:tgtEl>
                                          <p:spTgt spid="588"/>
                                        </p:tgtEl>
                                        <p:attrNameLst>
                                          <p:attrName>style.visibility</p:attrName>
                                        </p:attrNameLst>
                                      </p:cBhvr>
                                      <p:to>
                                        <p:strVal val="visible"/>
                                      </p:to>
                                    </p:set>
                                    <p:animEffect filter="fade" transition="in">
                                      <p:cBhvr>
                                        <p:cTn id="44" dur="1000"/>
                                        <p:tgtEl>
                                          <p:spTgt spid="588"/>
                                        </p:tgtEl>
                                      </p:cBhvr>
                                    </p:animEffect>
                                  </p:childTnLst>
                                </p:cTn>
                              </p:par>
                            </p:childTnLst>
                          </p:cTn>
                        </p:par>
                        <p:par>
                          <p:cTn id="45" fill="hold">
                            <p:stCondLst>
                              <p:cond delay="1000"/>
                            </p:stCondLst>
                            <p:childTnLst>
                              <p:par>
                                <p:cTn id="46" nodeType="afterEffect" presetClass="entr" presetSubtype="0" presetID="10" grpId="10" fill="hold">
                                  <p:stCondLst>
                                    <p:cond delay="0"/>
                                  </p:stCondLst>
                                  <p:iterate type="el" backwards="0">
                                    <p:tmAbs val="0"/>
                                  </p:iterate>
                                  <p:childTnLst>
                                    <p:set>
                                      <p:cBhvr>
                                        <p:cTn id="47" fill="hold"/>
                                        <p:tgtEl>
                                          <p:spTgt spid="591"/>
                                        </p:tgtEl>
                                        <p:attrNameLst>
                                          <p:attrName>style.visibility</p:attrName>
                                        </p:attrNameLst>
                                      </p:cBhvr>
                                      <p:to>
                                        <p:strVal val="visible"/>
                                      </p:to>
                                    </p:set>
                                    <p:animEffect filter="fade" transition="in">
                                      <p:cBhvr>
                                        <p:cTn id="48" dur="1000"/>
                                        <p:tgtEl>
                                          <p:spTgt spid="591"/>
                                        </p:tgtEl>
                                      </p:cBhvr>
                                    </p:animEffect>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10" grpId="11" fill="hold">
                                  <p:stCondLst>
                                    <p:cond delay="0"/>
                                  </p:stCondLst>
                                  <p:iterate type="el" backwards="0">
                                    <p:tmAbs val="0"/>
                                  </p:iterate>
                                  <p:childTnLst>
                                    <p:set>
                                      <p:cBhvr>
                                        <p:cTn id="52" fill="hold"/>
                                        <p:tgtEl>
                                          <p:spTgt spid="594"/>
                                        </p:tgtEl>
                                        <p:attrNameLst>
                                          <p:attrName>style.visibility</p:attrName>
                                        </p:attrNameLst>
                                      </p:cBhvr>
                                      <p:to>
                                        <p:strVal val="visible"/>
                                      </p:to>
                                    </p:set>
                                    <p:animEffect filter="fade" transition="in">
                                      <p:cBhvr>
                                        <p:cTn id="53" dur="1000"/>
                                        <p:tgtEl>
                                          <p:spTgt spid="594"/>
                                        </p:tgtEl>
                                      </p:cBhvr>
                                    </p:animEffect>
                                  </p:childTnLst>
                                </p:cTn>
                              </p:par>
                            </p:childTnLst>
                          </p:cTn>
                        </p:par>
                        <p:par>
                          <p:cTn id="54" fill="hold">
                            <p:stCondLst>
                              <p:cond delay="1000"/>
                            </p:stCondLst>
                            <p:childTnLst>
                              <p:par>
                                <p:cTn id="55" nodeType="afterEffect" presetClass="entr" presetSubtype="0" presetID="10" grpId="12" fill="hold">
                                  <p:stCondLst>
                                    <p:cond delay="0"/>
                                  </p:stCondLst>
                                  <p:iterate type="el" backwards="0">
                                    <p:tmAbs val="0"/>
                                  </p:iterate>
                                  <p:childTnLst>
                                    <p:set>
                                      <p:cBhvr>
                                        <p:cTn id="56" fill="hold"/>
                                        <p:tgtEl>
                                          <p:spTgt spid="586"/>
                                        </p:tgtEl>
                                        <p:attrNameLst>
                                          <p:attrName>style.visibility</p:attrName>
                                        </p:attrNameLst>
                                      </p:cBhvr>
                                      <p:to>
                                        <p:strVal val="visible"/>
                                      </p:to>
                                    </p:set>
                                    <p:animEffect filter="fade" transition="in">
                                      <p:cBhvr>
                                        <p:cTn id="57" dur="1000"/>
                                        <p:tgtEl>
                                          <p:spTgt spid="5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1" grpId="10"/>
      <p:bldP build="whole" bldLvl="1" animBg="1" rev="0" advAuto="0" spid="595" grpId="4"/>
      <p:bldP build="whole" bldLvl="1" animBg="1" rev="0" advAuto="0" spid="587" grpId="7"/>
      <p:bldP build="whole" bldLvl="1" animBg="1" rev="0" advAuto="0" spid="588" grpId="9"/>
      <p:bldP build="whole" bldLvl="1" animBg="1" rev="0" advAuto="0" spid="594" grpId="11"/>
      <p:bldP build="whole" bldLvl="1" animBg="1" rev="0" advAuto="0" spid="592" grpId="5"/>
      <p:bldP build="whole" bldLvl="1" animBg="1" rev="0" advAuto="0" spid="590" grpId="8"/>
      <p:bldP build="whole" bldLvl="1" animBg="1" rev="0" advAuto="0" spid="589" grpId="3"/>
      <p:bldP build="whole" bldLvl="1" animBg="1" rev="0" advAuto="0" spid="593" grpId="6"/>
      <p:bldP build="whole" bldLvl="1" animBg="1" rev="0" advAuto="0" spid="586" grpId="12"/>
      <p:bldP build="whole" bldLvl="1" animBg="1" rev="0" advAuto="0" spid="596" grpId="1"/>
      <p:bldP build="whole" bldLvl="1" animBg="1" rev="0" advAuto="0" spid="596"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601" name="Shape 601"/>
          <p:cNvSpPr/>
          <p:nvPr/>
        </p:nvSpPr>
        <p:spPr>
          <a:xfrm>
            <a:off x="215900" y="3009899"/>
            <a:ext cx="17813437" cy="247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200">
                <a:solidFill>
                  <a:srgbClr val="1D5F7B"/>
                </a:solidFill>
                <a:latin typeface="Trebuchet MS"/>
                <a:ea typeface="Trebuchet MS"/>
                <a:cs typeface="Trebuchet MS"/>
                <a:sym typeface="Trebuchet MS"/>
              </a:rPr>
              <a:t>Current paradigm: </a:t>
            </a:r>
            <a:endParaRPr sz="5200">
              <a:solidFill>
                <a:srgbClr val="1D5F7B"/>
              </a:solidFill>
              <a:latin typeface="Trebuchet MS"/>
              <a:ea typeface="Trebuchet MS"/>
              <a:cs typeface="Trebuchet MS"/>
              <a:sym typeface="Trebuchet MS"/>
            </a:endParaRPr>
          </a:p>
          <a:p>
            <a:pPr lvl="0" defTabSz="825500">
              <a:spcBef>
                <a:spcPts val="1400"/>
              </a:spcBef>
              <a:defRPr sz="1800"/>
            </a:pPr>
            <a:r>
              <a:rPr sz="4800">
                <a:solidFill>
                  <a:srgbClr val="1D5F7B"/>
                </a:solidFill>
                <a:latin typeface="Trebuchet MS"/>
                <a:ea typeface="Trebuchet MS"/>
                <a:cs typeface="Trebuchet MS"/>
                <a:sym typeface="Trebuchet MS"/>
              </a:rPr>
              <a:t>“Sea level does not change very much, coastal zones change slowly, and the potential for surprises is low.”</a:t>
            </a:r>
          </a:p>
        </p:txBody>
      </p:sp>
      <p:grpSp>
        <p:nvGrpSpPr>
          <p:cNvPr id="604" name="Group 604"/>
          <p:cNvGrpSpPr/>
          <p:nvPr/>
        </p:nvGrpSpPr>
        <p:grpSpPr>
          <a:xfrm>
            <a:off x="88900" y="63500"/>
            <a:ext cx="24193500" cy="1778000"/>
            <a:chOff x="-50800" y="-50800"/>
            <a:chExt cx="24193500" cy="1778000"/>
          </a:xfrm>
        </p:grpSpPr>
        <p:pic>
          <p:nvPicPr>
            <p:cNvPr id="602"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03"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605" name="Shape 605"/>
          <p:cNvSpPr/>
          <p:nvPr/>
        </p:nvSpPr>
        <p:spPr>
          <a:xfrm>
            <a:off x="7429500" y="3924300"/>
            <a:ext cx="144145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spcBef>
                <a:spcPts val="3000"/>
              </a:spcBef>
              <a:defRPr sz="1800"/>
            </a:pPr>
            <a:endParaRPr b="1" sz="2000">
              <a:latin typeface="Georgia"/>
              <a:ea typeface="Georgia"/>
              <a:cs typeface="Georgia"/>
              <a:sym typeface="Georgia"/>
            </a:endParaRPr>
          </a:p>
          <a:p>
            <a:pPr lvl="0">
              <a:spcBef>
                <a:spcPts val="3000"/>
              </a:spcBef>
              <a:defRPr sz="1800"/>
            </a:pPr>
            <a:endParaRPr b="1" sz="2000">
              <a:latin typeface="Georgia"/>
              <a:ea typeface="Georgia"/>
              <a:cs typeface="Georgia"/>
              <a:sym typeface="Georgia"/>
            </a:endParaRPr>
          </a:p>
        </p:txBody>
      </p:sp>
      <p:sp>
        <p:nvSpPr>
          <p:cNvPr id="606" name="Shape 606"/>
          <p:cNvSpPr/>
          <p:nvPr/>
        </p:nvSpPr>
        <p:spPr>
          <a:xfrm>
            <a:off x="190500" y="5505449"/>
            <a:ext cx="24003000"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200">
                <a:solidFill>
                  <a:srgbClr val="1D5F7B"/>
                </a:solidFill>
                <a:latin typeface="Trebuchet MS"/>
                <a:ea typeface="Trebuchet MS"/>
                <a:cs typeface="Trebuchet MS"/>
                <a:sym typeface="Trebuchet MS"/>
              </a:rPr>
              <a:t>New paradigm: </a:t>
            </a:r>
            <a:endParaRPr sz="5200">
              <a:solidFill>
                <a:srgbClr val="1D5F7B"/>
              </a:solidFill>
              <a:latin typeface="Trebuchet MS"/>
              <a:ea typeface="Trebuchet MS"/>
              <a:cs typeface="Trebuchet MS"/>
              <a:sym typeface="Trebuchet MS"/>
            </a:endParaRPr>
          </a:p>
          <a:p>
            <a:pPr lvl="0" defTabSz="825500">
              <a:spcBef>
                <a:spcPts val="1400"/>
              </a:spcBef>
              <a:defRPr sz="1800"/>
            </a:pPr>
            <a:r>
              <a:rPr sz="4800">
                <a:solidFill>
                  <a:srgbClr val="1D5F7B"/>
                </a:solidFill>
                <a:latin typeface="Trebuchet MS"/>
                <a:ea typeface="Trebuchet MS"/>
                <a:cs typeface="Trebuchet MS"/>
                <a:sym typeface="Trebuchet MS"/>
              </a:rPr>
              <a:t>“Sea level may change rapidly and coastal zones can migrate fast.”</a:t>
            </a:r>
          </a:p>
        </p:txBody>
      </p:sp>
      <p:sp>
        <p:nvSpPr>
          <p:cNvPr id="607" name="Shape 607"/>
          <p:cNvSpPr/>
          <p:nvPr/>
        </p:nvSpPr>
        <p:spPr>
          <a:xfrm>
            <a:off x="190500" y="7289799"/>
            <a:ext cx="16465054" cy="342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200">
                <a:solidFill>
                  <a:srgbClr val="1D5F7B"/>
                </a:solidFill>
                <a:latin typeface="Trebuchet MS"/>
                <a:ea typeface="Trebuchet MS"/>
                <a:cs typeface="Trebuchet MS"/>
                <a:sym typeface="Trebuchet MS"/>
              </a:rPr>
              <a:t>Consequence:</a:t>
            </a:r>
            <a:endParaRPr sz="52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600">
                <a:solidFill>
                  <a:srgbClr val="1D5F7B"/>
                </a:solidFill>
                <a:latin typeface="Trebuchet MS"/>
                <a:ea typeface="Trebuchet MS"/>
                <a:cs typeface="Trebuchet MS"/>
                <a:sym typeface="Trebuchet MS"/>
              </a:rPr>
              <a:t>be prepared to move with the coastal zone</a:t>
            </a:r>
            <a:endParaRPr sz="46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600">
                <a:solidFill>
                  <a:srgbClr val="1D5F7B"/>
                </a:solidFill>
                <a:latin typeface="Trebuchet MS"/>
                <a:ea typeface="Trebuchet MS"/>
                <a:cs typeface="Trebuchet MS"/>
                <a:sym typeface="Trebuchet MS"/>
              </a:rPr>
              <a:t>keep the coastal zone clean and prepared for inundation</a:t>
            </a:r>
            <a:endParaRPr sz="46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600">
                <a:solidFill>
                  <a:srgbClr val="1D5F7B"/>
                </a:solidFill>
                <a:latin typeface="Trebuchet MS"/>
                <a:ea typeface="Trebuchet MS"/>
                <a:cs typeface="Trebuchet MS"/>
                <a:sym typeface="Trebuchet MS"/>
              </a:rPr>
              <a:t>have early warning systems in place</a:t>
            </a:r>
          </a:p>
        </p:txBody>
      </p:sp>
      <p:sp>
        <p:nvSpPr>
          <p:cNvPr id="608" name="Shape 608"/>
          <p:cNvSpPr/>
          <p:nvPr/>
        </p:nvSpPr>
        <p:spPr>
          <a:xfrm>
            <a:off x="190500" y="2171699"/>
            <a:ext cx="24003000" cy="92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600">
                <a:solidFill>
                  <a:srgbClr val="1D5F7B"/>
                </a:solidFill>
                <a:latin typeface="Trebuchet MS"/>
                <a:ea typeface="Trebuchet MS"/>
                <a:cs typeface="Trebuchet MS"/>
                <a:sym typeface="Trebuchet MS"/>
              </a:defRPr>
            </a:lvl1pPr>
          </a:lstStyle>
          <a:p>
            <a:pPr lvl="0">
              <a:defRPr sz="1800">
                <a:solidFill>
                  <a:srgbClr val="000000"/>
                </a:solidFill>
              </a:defRPr>
            </a:pPr>
            <a:r>
              <a:rPr sz="5600">
                <a:solidFill>
                  <a:srgbClr val="1D5F7B"/>
                </a:solidFill>
              </a:rPr>
              <a:t>Example: sea level rise</a:t>
            </a:r>
          </a:p>
        </p:txBody>
      </p:sp>
      <p:pic>
        <p:nvPicPr>
          <p:cNvPr id="609" name="P4123618.jpg"/>
          <p:cNvPicPr/>
          <p:nvPr/>
        </p:nvPicPr>
        <p:blipFill>
          <a:blip r:embed="rId4">
            <a:extLst/>
          </a:blip>
          <a:stretch>
            <a:fillRect/>
          </a:stretch>
        </p:blipFill>
        <p:spPr>
          <a:xfrm>
            <a:off x="20116799" y="1838324"/>
            <a:ext cx="4216401" cy="3162301"/>
          </a:xfrm>
          <a:prstGeom prst="rect">
            <a:avLst/>
          </a:prstGeom>
          <a:ln w="12700">
            <a:miter lim="400000"/>
          </a:ln>
        </p:spPr>
      </p:pic>
      <p:pic>
        <p:nvPicPr>
          <p:cNvPr id="610" name="IMG_4668.jpeg"/>
          <p:cNvPicPr/>
          <p:nvPr/>
        </p:nvPicPr>
        <p:blipFill>
          <a:blip r:embed="rId5">
            <a:extLst/>
          </a:blip>
          <a:stretch>
            <a:fillRect/>
          </a:stretch>
        </p:blipFill>
        <p:spPr>
          <a:xfrm>
            <a:off x="21611695" y="4849283"/>
            <a:ext cx="2733676" cy="3644901"/>
          </a:xfrm>
          <a:prstGeom prst="rect">
            <a:avLst/>
          </a:prstGeom>
          <a:ln w="12700">
            <a:miter lim="400000"/>
          </a:ln>
        </p:spPr>
      </p:pic>
      <p:pic>
        <p:nvPicPr>
          <p:cNvPr id="611" name="P7203894.jpg"/>
          <p:cNvPicPr/>
          <p:nvPr/>
        </p:nvPicPr>
        <p:blipFill>
          <a:blip r:embed="rId6">
            <a:extLst/>
          </a:blip>
          <a:stretch>
            <a:fillRect/>
          </a:stretch>
        </p:blipFill>
        <p:spPr>
          <a:xfrm>
            <a:off x="20124406" y="8375650"/>
            <a:ext cx="4201188" cy="3150890"/>
          </a:xfrm>
          <a:prstGeom prst="rect">
            <a:avLst/>
          </a:prstGeom>
          <a:ln w="12700">
            <a:miter lim="400000"/>
          </a:ln>
        </p:spPr>
      </p:pic>
      <p:pic>
        <p:nvPicPr>
          <p:cNvPr id="612" name="PB013954_lowres.jpg"/>
          <p:cNvPicPr/>
          <p:nvPr/>
        </p:nvPicPr>
        <p:blipFill>
          <a:blip r:embed="rId7">
            <a:extLst/>
          </a:blip>
          <a:stretch>
            <a:fillRect/>
          </a:stretch>
        </p:blipFill>
        <p:spPr>
          <a:xfrm>
            <a:off x="21107399" y="11279857"/>
            <a:ext cx="3302002" cy="2476501"/>
          </a:xfrm>
          <a:prstGeom prst="rect">
            <a:avLst/>
          </a:prstGeom>
          <a:ln w="12700">
            <a:miter lim="400000"/>
          </a:ln>
        </p:spPr>
      </p:pic>
      <p:pic>
        <p:nvPicPr>
          <p:cNvPr id="613" name="liberty_statue.png"/>
          <p:cNvPicPr/>
          <p:nvPr/>
        </p:nvPicPr>
        <p:blipFill>
          <a:blip r:embed="rId8">
            <a:extLst/>
          </a:blip>
          <a:stretch>
            <a:fillRect/>
          </a:stretch>
        </p:blipFill>
        <p:spPr>
          <a:xfrm>
            <a:off x="17331594" y="11225241"/>
            <a:ext cx="3775075" cy="2593917"/>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608"/>
                                        </p:tgtEl>
                                        <p:attrNameLst>
                                          <p:attrName>style.visibility</p:attrName>
                                        </p:attrNameLst>
                                      </p:cBhvr>
                                      <p:to>
                                        <p:strVal val="visible"/>
                                      </p:to>
                                    </p:set>
                                    <p:animEffect filter="dissolve" transition="in">
                                      <p:cBhvr>
                                        <p:cTn id="7" dur="1000"/>
                                        <p:tgtEl>
                                          <p:spTgt spid="608"/>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601"/>
                                        </p:tgtEl>
                                        <p:attrNameLst>
                                          <p:attrName>style.visibility</p:attrName>
                                        </p:attrNameLst>
                                      </p:cBhvr>
                                      <p:to>
                                        <p:strVal val="visible"/>
                                      </p:to>
                                    </p:set>
                                    <p:animEffect filter="dissolve" transition="in">
                                      <p:cBhvr>
                                        <p:cTn id="12" dur="1000"/>
                                        <p:tgtEl>
                                          <p:spTgt spid="601"/>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609"/>
                                        </p:tgtEl>
                                        <p:attrNameLst>
                                          <p:attrName>style.visibility</p:attrName>
                                        </p:attrNameLst>
                                      </p:cBhvr>
                                      <p:to>
                                        <p:strVal val="visible"/>
                                      </p:to>
                                    </p:set>
                                    <p:animEffect filter="fade" transition="in">
                                      <p:cBhvr>
                                        <p:cTn id="16" dur="1000"/>
                                        <p:tgtEl>
                                          <p:spTgt spid="609"/>
                                        </p:tgtEl>
                                      </p:cBhvr>
                                    </p:animEffect>
                                  </p:childTnLst>
                                </p:cTn>
                              </p:par>
                            </p:childTnLst>
                          </p:cTn>
                        </p:par>
                        <p:par>
                          <p:cTn id="17" fill="hold">
                            <p:stCondLst>
                              <p:cond delay="2000"/>
                            </p:stCondLst>
                            <p:childTnLst>
                              <p:par>
                                <p:cTn id="18" nodeType="afterEffect" presetClass="entr" presetSubtype="0" presetID="10" grpId="4" fill="hold">
                                  <p:stCondLst>
                                    <p:cond delay="0"/>
                                  </p:stCondLst>
                                  <p:iterate type="el" backwards="0">
                                    <p:tmAbs val="0"/>
                                  </p:iterate>
                                  <p:childTnLst>
                                    <p:set>
                                      <p:cBhvr>
                                        <p:cTn id="19" fill="hold"/>
                                        <p:tgtEl>
                                          <p:spTgt spid="610"/>
                                        </p:tgtEl>
                                        <p:attrNameLst>
                                          <p:attrName>style.visibility</p:attrName>
                                        </p:attrNameLst>
                                      </p:cBhvr>
                                      <p:to>
                                        <p:strVal val="visible"/>
                                      </p:to>
                                    </p:set>
                                    <p:animEffect filter="fade" transition="in">
                                      <p:cBhvr>
                                        <p:cTn id="20" dur="1000"/>
                                        <p:tgtEl>
                                          <p:spTgt spid="610"/>
                                        </p:tgtEl>
                                      </p:cBhvr>
                                    </p:animEffect>
                                  </p:childTnLst>
                                </p:cTn>
                              </p:par>
                            </p:childTnLst>
                          </p:cTn>
                        </p:par>
                        <p:par>
                          <p:cTn id="21" fill="hold">
                            <p:stCondLst>
                              <p:cond delay="3000"/>
                            </p:stCondLst>
                            <p:childTnLst>
                              <p:par>
                                <p:cTn id="22" nodeType="afterEffect" presetClass="entr" presetSubtype="0" presetID="10" grpId="5" fill="hold">
                                  <p:stCondLst>
                                    <p:cond delay="0"/>
                                  </p:stCondLst>
                                  <p:iterate type="el" backwards="0">
                                    <p:tmAbs val="0"/>
                                  </p:iterate>
                                  <p:childTnLst>
                                    <p:set>
                                      <p:cBhvr>
                                        <p:cTn id="23" fill="hold"/>
                                        <p:tgtEl>
                                          <p:spTgt spid="611"/>
                                        </p:tgtEl>
                                        <p:attrNameLst>
                                          <p:attrName>style.visibility</p:attrName>
                                        </p:attrNameLst>
                                      </p:cBhvr>
                                      <p:to>
                                        <p:strVal val="visible"/>
                                      </p:to>
                                    </p:set>
                                    <p:animEffect filter="fade" transition="in">
                                      <p:cBhvr>
                                        <p:cTn id="24" dur="1000"/>
                                        <p:tgtEl>
                                          <p:spTgt spid="611"/>
                                        </p:tgtEl>
                                      </p:cBhvr>
                                    </p:animEffect>
                                  </p:childTnLst>
                                </p:cTn>
                              </p:par>
                            </p:childTnLst>
                          </p:cTn>
                        </p:par>
                        <p:par>
                          <p:cTn id="25" fill="hold">
                            <p:stCondLst>
                              <p:cond delay="4000"/>
                            </p:stCondLst>
                            <p:childTnLst>
                              <p:par>
                                <p:cTn id="26" nodeType="afterEffect" presetClass="entr" presetSubtype="0" presetID="10" grpId="6" fill="hold">
                                  <p:stCondLst>
                                    <p:cond delay="0"/>
                                  </p:stCondLst>
                                  <p:iterate type="el" backwards="0">
                                    <p:tmAbs val="0"/>
                                  </p:iterate>
                                  <p:childTnLst>
                                    <p:set>
                                      <p:cBhvr>
                                        <p:cTn id="27" fill="hold"/>
                                        <p:tgtEl>
                                          <p:spTgt spid="612"/>
                                        </p:tgtEl>
                                        <p:attrNameLst>
                                          <p:attrName>style.visibility</p:attrName>
                                        </p:attrNameLst>
                                      </p:cBhvr>
                                      <p:to>
                                        <p:strVal val="visible"/>
                                      </p:to>
                                    </p:set>
                                    <p:animEffect filter="fade" transition="in">
                                      <p:cBhvr>
                                        <p:cTn id="28" dur="1000"/>
                                        <p:tgtEl>
                                          <p:spTgt spid="612"/>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9" grpId="7" fill="hold">
                                  <p:stCondLst>
                                    <p:cond delay="0"/>
                                  </p:stCondLst>
                                  <p:iterate type="el" backwards="0">
                                    <p:tmAbs val="0"/>
                                  </p:iterate>
                                  <p:childTnLst>
                                    <p:set>
                                      <p:cBhvr>
                                        <p:cTn id="32" fill="hold"/>
                                        <p:tgtEl>
                                          <p:spTgt spid="606"/>
                                        </p:tgtEl>
                                        <p:attrNameLst>
                                          <p:attrName>style.visibility</p:attrName>
                                        </p:attrNameLst>
                                      </p:cBhvr>
                                      <p:to>
                                        <p:strVal val="visible"/>
                                      </p:to>
                                    </p:set>
                                    <p:animEffect filter="dissolve" transition="in">
                                      <p:cBhvr>
                                        <p:cTn id="33" dur="1000"/>
                                        <p:tgtEl>
                                          <p:spTgt spid="606"/>
                                        </p:tgtEl>
                                      </p:cBhvr>
                                    </p:animEffect>
                                  </p:childTnLst>
                                </p:cTn>
                              </p:par>
                            </p:childTnLst>
                          </p:cTn>
                        </p:par>
                      </p:childTnLst>
                    </p:cTn>
                  </p:par>
                  <p:par>
                    <p:cTn id="34" fill="hold">
                      <p:stCondLst>
                        <p:cond delay="indefinite"/>
                      </p:stCondLst>
                      <p:childTnLst>
                        <p:par>
                          <p:cTn id="35" fill="hold">
                            <p:stCondLst>
                              <p:cond delay="0"/>
                            </p:stCondLst>
                            <p:childTnLst>
                              <p:par>
                                <p:cTn id="36" nodeType="clickEffect" presetClass="entr" presetSubtype="0" presetID="9" grpId="8" fill="hold">
                                  <p:stCondLst>
                                    <p:cond delay="0"/>
                                  </p:stCondLst>
                                  <p:iterate type="el" backwards="0">
                                    <p:tmAbs val="0"/>
                                  </p:iterate>
                                  <p:childTnLst>
                                    <p:set>
                                      <p:cBhvr>
                                        <p:cTn id="37" fill="hold"/>
                                        <p:tgtEl>
                                          <p:spTgt spid="607"/>
                                        </p:tgtEl>
                                        <p:attrNameLst>
                                          <p:attrName>style.visibility</p:attrName>
                                        </p:attrNameLst>
                                      </p:cBhvr>
                                      <p:to>
                                        <p:strVal val="visible"/>
                                      </p:to>
                                    </p:set>
                                    <p:animEffect filter="dissolve" transition="in">
                                      <p:cBhvr>
                                        <p:cTn id="38" dur="1000"/>
                                        <p:tgtEl>
                                          <p:spTgt spid="607"/>
                                        </p:tgtEl>
                                      </p:cBhvr>
                                    </p:animEffect>
                                  </p:childTnLst>
                                </p:cTn>
                              </p:par>
                            </p:childTnLst>
                          </p:cTn>
                        </p:par>
                        <p:par>
                          <p:cTn id="39" fill="hold">
                            <p:stCondLst>
                              <p:cond delay="1000"/>
                            </p:stCondLst>
                            <p:childTnLst>
                              <p:par>
                                <p:cTn id="40" nodeType="afterEffect" presetClass="entr" presetSubtype="0" presetID="10" grpId="9" fill="hold">
                                  <p:stCondLst>
                                    <p:cond delay="0"/>
                                  </p:stCondLst>
                                  <p:iterate type="el" backwards="0">
                                    <p:tmAbs val="0"/>
                                  </p:iterate>
                                  <p:childTnLst>
                                    <p:set>
                                      <p:cBhvr>
                                        <p:cTn id="41" fill="hold"/>
                                        <p:tgtEl>
                                          <p:spTgt spid="613"/>
                                        </p:tgtEl>
                                        <p:attrNameLst>
                                          <p:attrName>style.visibility</p:attrName>
                                        </p:attrNameLst>
                                      </p:cBhvr>
                                      <p:to>
                                        <p:strVal val="visible"/>
                                      </p:to>
                                    </p:set>
                                    <p:animEffect filter="fade" transition="in">
                                      <p:cBhvr>
                                        <p:cTn id="42" dur="1000"/>
                                        <p:tgtEl>
                                          <p:spTgt spid="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9" grpId="3"/>
      <p:bldP build="whole" bldLvl="1" animBg="1" rev="0" advAuto="0" spid="611" grpId="5"/>
      <p:bldP build="whole" bldLvl="1" animBg="1" rev="0" advAuto="0" spid="612" grpId="6"/>
      <p:bldP build="whole" bldLvl="1" animBg="1" rev="0" advAuto="0" spid="601" grpId="2"/>
      <p:bldP build="whole" bldLvl="1" animBg="1" rev="0" advAuto="0" spid="613" grpId="9"/>
      <p:bldP build="whole" bldLvl="1" animBg="1" rev="0" advAuto="0" spid="608" grpId="1"/>
      <p:bldP build="whole" bldLvl="1" animBg="1" rev="0" advAuto="0" spid="607" grpId="8"/>
      <p:bldP build="whole" bldLvl="1" animBg="1" rev="0" advAuto="0" spid="610" grpId="4"/>
      <p:bldP build="whole" bldLvl="1" animBg="1" rev="0" advAuto="0" spid="606" grpId="7"/>
    </p:bldLst>
  </p:timing>
</p:sld>
</file>

<file path=ppt/slides/slide46.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615" name="nrc2013.png"/>
          <p:cNvPicPr/>
          <p:nvPr/>
        </p:nvPicPr>
        <p:blipFill>
          <a:blip r:embed="rId2">
            <a:extLst/>
          </a:blip>
          <a:stretch>
            <a:fillRect/>
          </a:stretch>
        </p:blipFill>
        <p:spPr>
          <a:xfrm>
            <a:off x="20625172" y="8331200"/>
            <a:ext cx="3683001" cy="5245240"/>
          </a:xfrm>
          <a:prstGeom prst="rect">
            <a:avLst/>
          </a:prstGeom>
          <a:ln w="12700">
            <a:miter lim="400000"/>
          </a:ln>
        </p:spPr>
      </p:pic>
      <p:sp>
        <p:nvSpPr>
          <p:cNvPr id="616" name="Shape 616"/>
          <p:cNvSpPr/>
          <p:nvPr/>
        </p:nvSpPr>
        <p:spPr>
          <a:xfrm>
            <a:off x="192850" y="2355850"/>
            <a:ext cx="24003001"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600">
                <a:solidFill>
                  <a:srgbClr val="1D5F7B"/>
                </a:solidFill>
                <a:latin typeface="Trebuchet MS"/>
                <a:ea typeface="Trebuchet MS"/>
                <a:cs typeface="Trebuchet MS"/>
                <a:sym typeface="Trebuchet MS"/>
              </a:defRPr>
            </a:lvl1pPr>
          </a:lstStyle>
          <a:p>
            <a:pPr lvl="0">
              <a:defRPr sz="1800">
                <a:solidFill>
                  <a:srgbClr val="000000"/>
                </a:solidFill>
              </a:defRPr>
            </a:pPr>
            <a:r>
              <a:rPr sz="5600">
                <a:solidFill>
                  <a:srgbClr val="1D5F7B"/>
                </a:solidFill>
              </a:rPr>
              <a:t>Plan B: Preparing for surprises, developing general resilience</a:t>
            </a:r>
          </a:p>
        </p:txBody>
      </p:sp>
      <p:sp>
        <p:nvSpPr>
          <p:cNvPr id="617" name="Shape 617"/>
          <p:cNvSpPr/>
          <p:nvPr/>
        </p:nvSpPr>
        <p:spPr>
          <a:xfrm>
            <a:off x="190500" y="3295650"/>
            <a:ext cx="229235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solidFill>
                  <a:srgbClr val="1D6076"/>
                </a:solidFill>
                <a:latin typeface="Trebuchet MS"/>
                <a:ea typeface="Trebuchet MS"/>
                <a:cs typeface="Trebuchet MS"/>
                <a:sym typeface="Trebuchet MS"/>
              </a:defRPr>
            </a:lvl1pPr>
          </a:lstStyle>
          <a:p>
            <a:pPr lvl="0">
              <a:defRPr b="0" sz="1800">
                <a:solidFill>
                  <a:srgbClr val="000000"/>
                </a:solidFill>
              </a:defRPr>
            </a:pPr>
            <a:r>
              <a:rPr b="1" sz="4800">
                <a:solidFill>
                  <a:srgbClr val="1D6076"/>
                </a:solidFill>
              </a:rPr>
              <a:t>Knowing the “worst case” and facilitate adaptation to unpredictable future:</a:t>
            </a:r>
          </a:p>
        </p:txBody>
      </p:sp>
      <p:sp>
        <p:nvSpPr>
          <p:cNvPr id="618" name="Shape 618"/>
          <p:cNvSpPr/>
          <p:nvPr/>
        </p:nvSpPr>
        <p:spPr>
          <a:xfrm>
            <a:off x="241300" y="4076700"/>
            <a:ext cx="23683615"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825500" indent="-508000" defTabSz="825500">
              <a:buSzPct val="171000"/>
              <a:buChar char="•"/>
              <a:defRPr sz="1800"/>
            </a:pPr>
            <a:r>
              <a:rPr sz="4800">
                <a:solidFill>
                  <a:srgbClr val="1D6076"/>
                </a:solidFill>
                <a:latin typeface="Trebuchet MS"/>
                <a:ea typeface="Trebuchet MS"/>
                <a:cs typeface="Trebuchet MS"/>
                <a:sym typeface="Trebuchet MS"/>
              </a:rPr>
              <a:t>understanding the vulnerabilities and comprehensively assessing the risks</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including the worst cases (food, water, heat waves, droughts, storms, sicknesses, social unrest, wars, ...)  </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having early warning (for extreme events and rapid impacts)</a:t>
            </a:r>
          </a:p>
        </p:txBody>
      </p:sp>
      <p:sp>
        <p:nvSpPr>
          <p:cNvPr id="619" name="Shape 619"/>
          <p:cNvSpPr/>
          <p:nvPr/>
        </p:nvSpPr>
        <p:spPr>
          <a:xfrm>
            <a:off x="368300" y="11061700"/>
            <a:ext cx="11569700" cy="18796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6400">
                <a:solidFill>
                  <a:srgbClr val="F7F7FF"/>
                </a:solidFill>
                <a:latin typeface="Trebuchet MS"/>
                <a:ea typeface="Trebuchet MS"/>
                <a:cs typeface="Trebuchet MS"/>
                <a:sym typeface="Trebuchet MS"/>
              </a:rPr>
              <a:t>Living where it is safe, </a:t>
            </a:r>
            <a:endParaRPr sz="6400">
              <a:solidFill>
                <a:srgbClr val="F7F7FF"/>
              </a:solidFill>
              <a:latin typeface="Trebuchet MS"/>
              <a:ea typeface="Trebuchet MS"/>
              <a:cs typeface="Trebuchet MS"/>
              <a:sym typeface="Trebuchet MS"/>
            </a:endParaRPr>
          </a:p>
          <a:p>
            <a:pPr lvl="0" defTabSz="825500">
              <a:defRPr sz="1800"/>
            </a:pPr>
            <a:r>
              <a:rPr sz="6400">
                <a:solidFill>
                  <a:srgbClr val="F7F7FF"/>
                </a:solidFill>
                <a:latin typeface="Trebuchet MS"/>
                <a:ea typeface="Trebuchet MS"/>
                <a:cs typeface="Trebuchet MS"/>
                <a:sym typeface="Trebuchet MS"/>
              </a:rPr>
              <a:t>working where it is needed</a:t>
            </a:r>
          </a:p>
        </p:txBody>
      </p:sp>
      <p:grpSp>
        <p:nvGrpSpPr>
          <p:cNvPr id="622" name="Group 622"/>
          <p:cNvGrpSpPr/>
          <p:nvPr/>
        </p:nvGrpSpPr>
        <p:grpSpPr>
          <a:xfrm>
            <a:off x="88900" y="63500"/>
            <a:ext cx="24193500" cy="1778000"/>
            <a:chOff x="-50800" y="-50800"/>
            <a:chExt cx="24193500" cy="1778000"/>
          </a:xfrm>
        </p:grpSpPr>
        <p:pic>
          <p:nvPicPr>
            <p:cNvPr id="620"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21"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623" name="Shape 623"/>
          <p:cNvSpPr/>
          <p:nvPr/>
        </p:nvSpPr>
        <p:spPr>
          <a:xfrm>
            <a:off x="190500" y="7137400"/>
            <a:ext cx="21208405"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Example of sea level rise: </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making room for the water</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a built environment for extreme floods (buildings and services)</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preparing the coastal zone for future inundation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616"/>
                                        </p:tgtEl>
                                        <p:attrNameLst>
                                          <p:attrName>style.visibility</p:attrName>
                                        </p:attrNameLst>
                                      </p:cBhvr>
                                      <p:to>
                                        <p:strVal val="visible"/>
                                      </p:to>
                                    </p:set>
                                    <p:animEffect filter="dissolve" transition="in">
                                      <p:cBhvr>
                                        <p:cTn id="7" dur="1000"/>
                                        <p:tgtEl>
                                          <p:spTgt spid="616"/>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615"/>
                                        </p:tgtEl>
                                        <p:attrNameLst>
                                          <p:attrName>style.visibility</p:attrName>
                                        </p:attrNameLst>
                                      </p:cBhvr>
                                      <p:to>
                                        <p:strVal val="visible"/>
                                      </p:to>
                                    </p:set>
                                    <p:animEffect filter="fade" transition="in">
                                      <p:cBhvr>
                                        <p:cTn id="11" dur="1000"/>
                                        <p:tgtEl>
                                          <p:spTgt spid="615"/>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617"/>
                                        </p:tgtEl>
                                        <p:attrNameLst>
                                          <p:attrName>style.visibility</p:attrName>
                                        </p:attrNameLst>
                                      </p:cBhvr>
                                      <p:to>
                                        <p:strVal val="visible"/>
                                      </p:to>
                                    </p:set>
                                    <p:animEffect filter="dissolve" transition="in">
                                      <p:cBhvr>
                                        <p:cTn id="16" dur="1000"/>
                                        <p:tgtEl>
                                          <p:spTgt spid="617"/>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618"/>
                                        </p:tgtEl>
                                        <p:attrNameLst>
                                          <p:attrName>style.visibility</p:attrName>
                                        </p:attrNameLst>
                                      </p:cBhvr>
                                      <p:to>
                                        <p:strVal val="visible"/>
                                      </p:to>
                                    </p:set>
                                    <p:animEffect filter="dissolve" transition="in">
                                      <p:cBhvr>
                                        <p:cTn id="21" dur="1000"/>
                                        <p:tgtEl>
                                          <p:spTgt spid="618"/>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0" presetID="9" grpId="5" fill="hold">
                                  <p:stCondLst>
                                    <p:cond delay="0"/>
                                  </p:stCondLst>
                                  <p:iterate type="el" backwards="0">
                                    <p:tmAbs val="0"/>
                                  </p:iterate>
                                  <p:childTnLst>
                                    <p:set>
                                      <p:cBhvr>
                                        <p:cTn id="25" fill="hold"/>
                                        <p:tgtEl>
                                          <p:spTgt spid="623"/>
                                        </p:tgtEl>
                                        <p:attrNameLst>
                                          <p:attrName>style.visibility</p:attrName>
                                        </p:attrNameLst>
                                      </p:cBhvr>
                                      <p:to>
                                        <p:strVal val="visible"/>
                                      </p:to>
                                    </p:set>
                                    <p:animEffect filter="dissolve" transition="in">
                                      <p:cBhvr>
                                        <p:cTn id="26" dur="1000"/>
                                        <p:tgtEl>
                                          <p:spTgt spid="623"/>
                                        </p:tgtEl>
                                      </p:cBhvr>
                                    </p:animEffec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9" grpId="6" fill="hold">
                                  <p:stCondLst>
                                    <p:cond delay="0"/>
                                  </p:stCondLst>
                                  <p:iterate type="el" backwards="0">
                                    <p:tmAbs val="0"/>
                                  </p:iterate>
                                  <p:childTnLst>
                                    <p:set>
                                      <p:cBhvr>
                                        <p:cTn id="30" fill="hold"/>
                                        <p:tgtEl>
                                          <p:spTgt spid="619"/>
                                        </p:tgtEl>
                                        <p:attrNameLst>
                                          <p:attrName>style.visibility</p:attrName>
                                        </p:attrNameLst>
                                      </p:cBhvr>
                                      <p:to>
                                        <p:strVal val="visible"/>
                                      </p:to>
                                    </p:set>
                                    <p:animEffect filter="dissolve" transition="in">
                                      <p:cBhvr>
                                        <p:cTn id="31" dur="1000"/>
                                        <p:tgtEl>
                                          <p:spTgt spid="6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7" grpId="3"/>
      <p:bldP build="whole" bldLvl="1" animBg="1" rev="0" advAuto="0" spid="616" grpId="1"/>
      <p:bldP build="whole" bldLvl="1" animBg="1" rev="0" advAuto="0" spid="615" grpId="2"/>
      <p:bldP build="whole" bldLvl="1" animBg="1" rev="0" advAuto="0" spid="618" grpId="4"/>
      <p:bldP build="whole" bldLvl="1" animBg="1" rev="0" advAuto="0" spid="623" grpId="5"/>
      <p:bldP build="whole" bldLvl="1" animBg="1" rev="0" advAuto="0" spid="619" grpId="6"/>
    </p:bldLst>
  </p:timing>
</p:sld>
</file>

<file path=ppt/slides/slide4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625" name="P4133649.jpg"/>
          <p:cNvPicPr/>
          <p:nvPr/>
        </p:nvPicPr>
        <p:blipFill>
          <a:blip r:embed="rId2">
            <a:extLst/>
          </a:blip>
          <a:stretch>
            <a:fillRect/>
          </a:stretch>
        </p:blipFill>
        <p:spPr>
          <a:xfrm>
            <a:off x="16106610" y="8869362"/>
            <a:ext cx="5422901" cy="4067176"/>
          </a:xfrm>
          <a:prstGeom prst="rect">
            <a:avLst/>
          </a:prstGeom>
          <a:ln w="12700">
            <a:miter lim="400000"/>
          </a:ln>
        </p:spPr>
      </p:pic>
      <p:pic>
        <p:nvPicPr>
          <p:cNvPr id="626" name="droppedImage.pdf"/>
          <p:cNvPicPr/>
          <p:nvPr/>
        </p:nvPicPr>
        <p:blipFill>
          <a:blip r:embed="rId3">
            <a:extLst/>
          </a:blip>
          <a:stretch>
            <a:fillRect/>
          </a:stretch>
        </p:blipFill>
        <p:spPr>
          <a:xfrm>
            <a:off x="22517100" y="698500"/>
            <a:ext cx="1460500" cy="1194955"/>
          </a:xfrm>
          <a:prstGeom prst="rect">
            <a:avLst/>
          </a:prstGeom>
          <a:ln w="12700">
            <a:miter lim="400000"/>
          </a:ln>
        </p:spPr>
      </p:pic>
      <p:sp>
        <p:nvSpPr>
          <p:cNvPr id="627" name="Shape 627"/>
          <p:cNvSpPr/>
          <p:nvPr/>
        </p:nvSpPr>
        <p:spPr>
          <a:xfrm>
            <a:off x="5105400" y="2603500"/>
            <a:ext cx="19177000" cy="51816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825500">
              <a:defRPr sz="1800"/>
            </a:pPr>
            <a:r>
              <a:rPr sz="5400">
                <a:solidFill>
                  <a:srgbClr val="154C91"/>
                </a:solidFill>
                <a:latin typeface="+mj-lt"/>
                <a:ea typeface="+mj-ea"/>
                <a:cs typeface="+mj-cs"/>
                <a:sym typeface="Gill Sans"/>
              </a:rPr>
              <a:t>To cope with a moving coast line, we need, for example: </a:t>
            </a:r>
            <a:endParaRPr sz="5400">
              <a:solidFill>
                <a:srgbClr val="154C91"/>
              </a:solidFill>
              <a:latin typeface="+mj-lt"/>
              <a:ea typeface="+mj-ea"/>
              <a:cs typeface="+mj-cs"/>
              <a:sym typeface="Gill Sans"/>
            </a:endParaRPr>
          </a:p>
          <a:p>
            <a:pPr lvl="0" algn="ctr" defTabSz="825500">
              <a:defRPr sz="1800"/>
            </a:pPr>
            <a:r>
              <a:rPr sz="4800">
                <a:solidFill>
                  <a:srgbClr val="154C91"/>
                </a:solidFill>
                <a:latin typeface="+mj-lt"/>
                <a:ea typeface="+mj-ea"/>
                <a:cs typeface="+mj-cs"/>
                <a:sym typeface="Gill Sans"/>
              </a:rPr>
              <a:t>- Adaptive infrastructure moving with the coast line;</a:t>
            </a:r>
            <a:endParaRPr sz="4800">
              <a:solidFill>
                <a:srgbClr val="154C91"/>
              </a:solidFill>
              <a:latin typeface="+mj-lt"/>
              <a:ea typeface="+mj-ea"/>
              <a:cs typeface="+mj-cs"/>
              <a:sym typeface="Gill Sans"/>
            </a:endParaRPr>
          </a:p>
          <a:p>
            <a:pPr lvl="0" algn="ctr" defTabSz="825500">
              <a:defRPr sz="1800"/>
            </a:pPr>
            <a:r>
              <a:rPr sz="4800">
                <a:solidFill>
                  <a:srgbClr val="154C91"/>
                </a:solidFill>
                <a:latin typeface="+mj-lt"/>
                <a:ea typeface="+mj-ea"/>
                <a:cs typeface="+mj-cs"/>
                <a:sym typeface="Gill Sans"/>
              </a:rPr>
              <a:t>- Redefine/manage real estate property in the coastal zone;</a:t>
            </a:r>
            <a:endParaRPr sz="4800">
              <a:solidFill>
                <a:srgbClr val="154C91"/>
              </a:solidFill>
              <a:latin typeface="+mj-lt"/>
              <a:ea typeface="+mj-ea"/>
              <a:cs typeface="+mj-cs"/>
              <a:sym typeface="Gill Sans"/>
            </a:endParaRPr>
          </a:p>
          <a:p>
            <a:pPr lvl="0" algn="ctr" defTabSz="825500">
              <a:defRPr sz="1800"/>
            </a:pPr>
            <a:r>
              <a:rPr sz="4800">
                <a:solidFill>
                  <a:srgbClr val="154C91"/>
                </a:solidFill>
                <a:latin typeface="+mj-lt"/>
                <a:ea typeface="+mj-ea"/>
                <a:cs typeface="+mj-cs"/>
                <a:sym typeface="Gill Sans"/>
              </a:rPr>
              <a:t>- Redistribute risk between individuals, communities, states and the country;</a:t>
            </a:r>
            <a:endParaRPr sz="4800">
              <a:solidFill>
                <a:srgbClr val="154C91"/>
              </a:solidFill>
              <a:latin typeface="+mj-lt"/>
              <a:ea typeface="+mj-ea"/>
              <a:cs typeface="+mj-cs"/>
              <a:sym typeface="Gill Sans"/>
            </a:endParaRPr>
          </a:p>
          <a:p>
            <a:pPr lvl="0" algn="ctr" defTabSz="825500">
              <a:defRPr sz="1800"/>
            </a:pPr>
            <a:r>
              <a:rPr sz="4800">
                <a:solidFill>
                  <a:srgbClr val="154C91"/>
                </a:solidFill>
                <a:latin typeface="+mj-lt"/>
                <a:ea typeface="+mj-ea"/>
                <a:cs typeface="+mj-cs"/>
                <a:sym typeface="Gill Sans"/>
              </a:rPr>
              <a:t>- Learn to utilize the benefits of the coastal zone while reduce the risks.</a:t>
            </a:r>
          </a:p>
        </p:txBody>
      </p:sp>
      <p:pic>
        <p:nvPicPr>
          <p:cNvPr id="628" name="P4123618.jpg"/>
          <p:cNvPicPr/>
          <p:nvPr/>
        </p:nvPicPr>
        <p:blipFill>
          <a:blip r:embed="rId4">
            <a:extLst/>
          </a:blip>
          <a:stretch>
            <a:fillRect/>
          </a:stretch>
        </p:blipFill>
        <p:spPr>
          <a:xfrm>
            <a:off x="101600" y="2584450"/>
            <a:ext cx="4859867" cy="3644900"/>
          </a:xfrm>
          <a:prstGeom prst="rect">
            <a:avLst/>
          </a:prstGeom>
          <a:ln w="12700">
            <a:miter lim="400000"/>
          </a:ln>
        </p:spPr>
      </p:pic>
      <p:pic>
        <p:nvPicPr>
          <p:cNvPr id="629" name="IMG_4668.JPG"/>
          <p:cNvPicPr/>
          <p:nvPr/>
        </p:nvPicPr>
        <p:blipFill>
          <a:blip r:embed="rId5">
            <a:extLst/>
          </a:blip>
          <a:stretch>
            <a:fillRect/>
          </a:stretch>
        </p:blipFill>
        <p:spPr>
          <a:xfrm>
            <a:off x="112712" y="6424083"/>
            <a:ext cx="4857751" cy="6477001"/>
          </a:xfrm>
          <a:prstGeom prst="rect">
            <a:avLst/>
          </a:prstGeom>
          <a:ln w="12700">
            <a:miter lim="400000"/>
          </a:ln>
        </p:spPr>
      </p:pic>
      <p:grpSp>
        <p:nvGrpSpPr>
          <p:cNvPr id="632" name="Group 632"/>
          <p:cNvGrpSpPr/>
          <p:nvPr/>
        </p:nvGrpSpPr>
        <p:grpSpPr>
          <a:xfrm>
            <a:off x="88900" y="63500"/>
            <a:ext cx="24193500" cy="1778000"/>
            <a:chOff x="-50800" y="-50800"/>
            <a:chExt cx="24193500" cy="1778000"/>
          </a:xfrm>
        </p:grpSpPr>
        <p:pic>
          <p:nvPicPr>
            <p:cNvPr id="630" name=""/>
            <p:cNvPicPr/>
            <p:nvPr/>
          </p:nvPicPr>
          <p:blipFill>
            <a:blip r:embed="rId6">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31" name="droppedImage.pdf"/>
            <p:cNvPicPr/>
            <p:nvPr/>
          </p:nvPicPr>
          <p:blipFill>
            <a:blip r:embed="rId7">
              <a:extLst/>
            </a:blip>
            <a:stretch>
              <a:fillRect/>
            </a:stretch>
          </p:blipFill>
          <p:spPr>
            <a:xfrm>
              <a:off x="22128503" y="63500"/>
              <a:ext cx="1887198" cy="1549400"/>
            </a:xfrm>
            <a:prstGeom prst="rect">
              <a:avLst/>
            </a:prstGeom>
            <a:ln w="12700" cap="flat">
              <a:noFill/>
              <a:miter lim="400000"/>
            </a:ln>
            <a:effectLst/>
          </p:spPr>
        </p:pic>
      </p:grpSp>
      <p:pic>
        <p:nvPicPr>
          <p:cNvPr id="633" name="P7203894.jpg"/>
          <p:cNvPicPr/>
          <p:nvPr/>
        </p:nvPicPr>
        <p:blipFill>
          <a:blip r:embed="rId8">
            <a:extLst/>
          </a:blip>
          <a:stretch>
            <a:fillRect/>
          </a:stretch>
        </p:blipFill>
        <p:spPr>
          <a:xfrm>
            <a:off x="5105400" y="8883650"/>
            <a:ext cx="5384800" cy="4038600"/>
          </a:xfrm>
          <a:prstGeom prst="rect">
            <a:avLst/>
          </a:prstGeom>
          <a:ln w="12700">
            <a:miter lim="400000"/>
          </a:ln>
        </p:spPr>
      </p:pic>
      <p:pic>
        <p:nvPicPr>
          <p:cNvPr id="634" name="PB013954_lowres.jpg"/>
          <p:cNvPicPr/>
          <p:nvPr/>
        </p:nvPicPr>
        <p:blipFill>
          <a:blip r:embed="rId9">
            <a:extLst/>
          </a:blip>
          <a:stretch>
            <a:fillRect/>
          </a:stretch>
        </p:blipFill>
        <p:spPr>
          <a:xfrm>
            <a:off x="10596033" y="8876171"/>
            <a:ext cx="5404744" cy="4053558"/>
          </a:xfrm>
          <a:prstGeom prst="rect">
            <a:avLst/>
          </a:prstGeom>
          <a:ln w="12700">
            <a:miter lim="400000"/>
          </a:ln>
        </p:spPr>
      </p:pic>
      <p:pic>
        <p:nvPicPr>
          <p:cNvPr id="635" name="liberty_statue.png"/>
          <p:cNvPicPr/>
          <p:nvPr/>
        </p:nvPicPr>
        <p:blipFill>
          <a:blip r:embed="rId10">
            <a:extLst/>
          </a:blip>
          <a:stretch>
            <a:fillRect/>
          </a:stretch>
        </p:blipFill>
        <p:spPr>
          <a:xfrm>
            <a:off x="16106610" y="8851900"/>
            <a:ext cx="5970022" cy="4102100"/>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628"/>
                                        </p:tgtEl>
                                        <p:attrNameLst>
                                          <p:attrName>style.visibility</p:attrName>
                                        </p:attrNameLst>
                                      </p:cBhvr>
                                      <p:to>
                                        <p:strVal val="visible"/>
                                      </p:to>
                                    </p:set>
                                    <p:animEffect filter="fade" transition="in">
                                      <p:cBhvr>
                                        <p:cTn id="7" dur="1000"/>
                                        <p:tgtEl>
                                          <p:spTgt spid="628"/>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629"/>
                                        </p:tgtEl>
                                        <p:attrNameLst>
                                          <p:attrName>style.visibility</p:attrName>
                                        </p:attrNameLst>
                                      </p:cBhvr>
                                      <p:to>
                                        <p:strVal val="visible"/>
                                      </p:to>
                                    </p:set>
                                    <p:animEffect filter="fade" transition="in">
                                      <p:cBhvr>
                                        <p:cTn id="11" dur="1000"/>
                                        <p:tgtEl>
                                          <p:spTgt spid="629"/>
                                        </p:tgtEl>
                                      </p:cBhvr>
                                    </p:animEffect>
                                  </p:childTnLst>
                                </p:cTn>
                              </p:par>
                            </p:childTnLst>
                          </p:cTn>
                        </p:par>
                        <p:par>
                          <p:cTn id="12" fill="hold">
                            <p:stCondLst>
                              <p:cond delay="2000"/>
                            </p:stCondLst>
                            <p:childTnLst>
                              <p:par>
                                <p:cTn id="13" nodeType="afterEffect" presetClass="entr" presetSubtype="0" presetID="10" grpId="3" fill="hold">
                                  <p:stCondLst>
                                    <p:cond delay="0"/>
                                  </p:stCondLst>
                                  <p:iterate type="el" backwards="0">
                                    <p:tmAbs val="0"/>
                                  </p:iterate>
                                  <p:childTnLst>
                                    <p:set>
                                      <p:cBhvr>
                                        <p:cTn id="14" fill="hold"/>
                                        <p:tgtEl>
                                          <p:spTgt spid="633"/>
                                        </p:tgtEl>
                                        <p:attrNameLst>
                                          <p:attrName>style.visibility</p:attrName>
                                        </p:attrNameLst>
                                      </p:cBhvr>
                                      <p:to>
                                        <p:strVal val="visible"/>
                                      </p:to>
                                    </p:set>
                                    <p:animEffect filter="fade" transition="in">
                                      <p:cBhvr>
                                        <p:cTn id="15" dur="1000"/>
                                        <p:tgtEl>
                                          <p:spTgt spid="633"/>
                                        </p:tgtEl>
                                      </p:cBhvr>
                                    </p:animEffect>
                                  </p:childTnLst>
                                </p:cTn>
                              </p:par>
                            </p:childTnLst>
                          </p:cTn>
                        </p:par>
                        <p:par>
                          <p:cTn id="16" fill="hold">
                            <p:stCondLst>
                              <p:cond delay="3000"/>
                            </p:stCondLst>
                            <p:childTnLst>
                              <p:par>
                                <p:cTn id="17" nodeType="afterEffect" presetClass="entr" presetSubtype="0" presetID="10" grpId="4" fill="hold">
                                  <p:stCondLst>
                                    <p:cond delay="0"/>
                                  </p:stCondLst>
                                  <p:iterate type="el" backwards="0">
                                    <p:tmAbs val="0"/>
                                  </p:iterate>
                                  <p:childTnLst>
                                    <p:set>
                                      <p:cBhvr>
                                        <p:cTn id="18" fill="hold"/>
                                        <p:tgtEl>
                                          <p:spTgt spid="634"/>
                                        </p:tgtEl>
                                        <p:attrNameLst>
                                          <p:attrName>style.visibility</p:attrName>
                                        </p:attrNameLst>
                                      </p:cBhvr>
                                      <p:to>
                                        <p:strVal val="visible"/>
                                      </p:to>
                                    </p:set>
                                    <p:animEffect filter="fade" transition="in">
                                      <p:cBhvr>
                                        <p:cTn id="19" dur="1000"/>
                                        <p:tgtEl>
                                          <p:spTgt spid="634"/>
                                        </p:tgtEl>
                                      </p:cBhvr>
                                    </p:animEffect>
                                  </p:childTnLst>
                                </p:cTn>
                              </p:par>
                            </p:childTnLst>
                          </p:cTn>
                        </p:par>
                        <p:par>
                          <p:cTn id="20" fill="hold">
                            <p:stCondLst>
                              <p:cond delay="4000"/>
                            </p:stCondLst>
                            <p:childTnLst>
                              <p:par>
                                <p:cTn id="21" nodeType="afterEffect" presetClass="entr" presetSubtype="0" presetID="10" grpId="5" fill="hold">
                                  <p:stCondLst>
                                    <p:cond delay="0"/>
                                  </p:stCondLst>
                                  <p:iterate type="el" backwards="0">
                                    <p:tmAbs val="0"/>
                                  </p:iterate>
                                  <p:childTnLst>
                                    <p:set>
                                      <p:cBhvr>
                                        <p:cTn id="22" fill="hold"/>
                                        <p:tgtEl>
                                          <p:spTgt spid="625"/>
                                        </p:tgtEl>
                                        <p:attrNameLst>
                                          <p:attrName>style.visibility</p:attrName>
                                        </p:attrNameLst>
                                      </p:cBhvr>
                                      <p:to>
                                        <p:strVal val="visible"/>
                                      </p:to>
                                    </p:set>
                                    <p:animEffect filter="fade" transition="in">
                                      <p:cBhvr>
                                        <p:cTn id="23" dur="1000"/>
                                        <p:tgtEl>
                                          <p:spTgt spid="625"/>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9" grpId="6" fill="hold">
                                  <p:stCondLst>
                                    <p:cond delay="0"/>
                                  </p:stCondLst>
                                  <p:iterate type="el" backwards="0">
                                    <p:tmAbs val="0"/>
                                  </p:iterate>
                                  <p:childTnLst>
                                    <p:set>
                                      <p:cBhvr>
                                        <p:cTn id="27" fill="hold"/>
                                        <p:tgtEl>
                                          <p:spTgt spid="627"/>
                                        </p:tgtEl>
                                        <p:attrNameLst>
                                          <p:attrName>style.visibility</p:attrName>
                                        </p:attrNameLst>
                                      </p:cBhvr>
                                      <p:to>
                                        <p:strVal val="visible"/>
                                      </p:to>
                                    </p:set>
                                    <p:animEffect filter="dissolve" transition="in">
                                      <p:cBhvr>
                                        <p:cTn id="28" dur="1000"/>
                                        <p:tgtEl>
                                          <p:spTgt spid="627"/>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0" grpId="7" fill="hold">
                                  <p:stCondLst>
                                    <p:cond delay="0"/>
                                  </p:stCondLst>
                                  <p:iterate type="el" backwards="0">
                                    <p:tmAbs val="0"/>
                                  </p:iterate>
                                  <p:childTnLst>
                                    <p:set>
                                      <p:cBhvr>
                                        <p:cTn id="32" fill="hold"/>
                                        <p:tgtEl>
                                          <p:spTgt spid="635"/>
                                        </p:tgtEl>
                                        <p:attrNameLst>
                                          <p:attrName>style.visibility</p:attrName>
                                        </p:attrNameLst>
                                      </p:cBhvr>
                                      <p:to>
                                        <p:strVal val="visible"/>
                                      </p:to>
                                    </p:set>
                                    <p:animEffect filter="fade" transition="in">
                                      <p:cBhvr>
                                        <p:cTn id="33" dur="10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9" grpId="2"/>
      <p:bldP build="whole" bldLvl="1" animBg="1" rev="0" advAuto="0" spid="627" grpId="6"/>
      <p:bldP build="whole" bldLvl="1" animBg="1" rev="0" advAuto="0" spid="634" grpId="4"/>
      <p:bldP build="whole" bldLvl="1" animBg="1" rev="0" advAuto="0" spid="635" grpId="7"/>
      <p:bldP build="whole" bldLvl="1" animBg="1" rev="0" advAuto="0" spid="628" grpId="1"/>
      <p:bldP build="whole" bldLvl="1" animBg="1" rev="0" advAuto="0" spid="625" grpId="5"/>
      <p:bldP build="whole" bldLvl="1" animBg="1" rev="0" advAuto="0" spid="633" grpId="3"/>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639" name="Group 639"/>
          <p:cNvGrpSpPr/>
          <p:nvPr/>
        </p:nvGrpSpPr>
        <p:grpSpPr>
          <a:xfrm>
            <a:off x="88900" y="63500"/>
            <a:ext cx="24193500" cy="1778000"/>
            <a:chOff x="-50800" y="-50800"/>
            <a:chExt cx="24193500" cy="1778000"/>
          </a:xfrm>
        </p:grpSpPr>
        <p:pic>
          <p:nvPicPr>
            <p:cNvPr id="637"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38"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640" name="Shape 640"/>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641" name="Shape 641"/>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642" name="Shape 642"/>
          <p:cNvSpPr/>
          <p:nvPr/>
        </p:nvSpPr>
        <p:spPr>
          <a:xfrm>
            <a:off x="127000" y="4089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last hundred years, we have introduced rapid and large changes</a:t>
            </a:r>
          </a:p>
        </p:txBody>
      </p:sp>
      <p:sp>
        <p:nvSpPr>
          <p:cNvPr id="643" name="Shape 643"/>
          <p:cNvSpPr/>
          <p:nvPr/>
        </p:nvSpPr>
        <p:spPr>
          <a:xfrm>
            <a:off x="127000" y="5232400"/>
            <a:ext cx="23678158"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system is already now outside the “normal range” and in the transition to the Post-Holocene</a:t>
            </a:r>
          </a:p>
        </p:txBody>
      </p:sp>
      <p:sp>
        <p:nvSpPr>
          <p:cNvPr id="644" name="Shape 644"/>
          <p:cNvSpPr/>
          <p:nvPr/>
        </p:nvSpPr>
        <p:spPr>
          <a:xfrm>
            <a:off x="127000" y="9290050"/>
            <a:ext cx="23678158" cy="24003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Paradigm shifts may be required; for example: instead of “Sea level does not change very and changes in the coastal zone are gradual” assume “Sea level can change fast and coastal zones can migrate rapidly.”</a:t>
            </a:r>
          </a:p>
        </p:txBody>
      </p:sp>
      <p:sp>
        <p:nvSpPr>
          <p:cNvPr id="645" name="Shape 645"/>
          <p:cNvSpPr/>
          <p:nvPr/>
        </p:nvSpPr>
        <p:spPr>
          <a:xfrm>
            <a:off x="127000" y="80518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There is a potential for surprises and we need to be prepared</a:t>
            </a:r>
          </a:p>
        </p:txBody>
      </p:sp>
      <p:sp>
        <p:nvSpPr>
          <p:cNvPr id="646" name="Shape 646"/>
          <p:cNvSpPr/>
          <p:nvPr/>
        </p:nvSpPr>
        <p:spPr>
          <a:xfrm>
            <a:off x="127000" y="71755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Our knowledge is changing very fast and we may not know all thresholds</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644"/>
                                        </p:tgtEl>
                                        <p:attrNameLst>
                                          <p:attrName>style.visibility</p:attrName>
                                        </p:attrNameLst>
                                      </p:cBhvr>
                                      <p:to>
                                        <p:strVal val="visible"/>
                                      </p:to>
                                    </p:set>
                                    <p:animEffect filter="dissolve" transition="in">
                                      <p:cBhvr>
                                        <p:cTn id="7" dur="1000"/>
                                        <p:tgtEl>
                                          <p:spTgt spid="6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4"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5C5C5"/>
        </a:solidFill>
      </p:bgPr>
    </p:bg>
    <p:spTree>
      <p:nvGrpSpPr>
        <p:cNvPr id="1" name=""/>
        <p:cNvGrpSpPr/>
        <p:nvPr/>
      </p:nvGrpSpPr>
      <p:grpSpPr>
        <a:xfrm>
          <a:off x="0" y="0"/>
          <a:ext cx="0" cy="0"/>
          <a:chOff x="0" y="0"/>
          <a:chExt cx="0" cy="0"/>
        </a:xfrm>
      </p:grpSpPr>
      <p:pic>
        <p:nvPicPr>
          <p:cNvPr id="648" name="droppedImage.pdf"/>
          <p:cNvPicPr/>
          <p:nvPr/>
        </p:nvPicPr>
        <p:blipFill>
          <a:blip r:embed="rId2">
            <a:extLst/>
          </a:blip>
          <a:stretch>
            <a:fillRect/>
          </a:stretch>
        </p:blipFill>
        <p:spPr>
          <a:xfrm>
            <a:off x="22517100" y="698500"/>
            <a:ext cx="1460500" cy="1194955"/>
          </a:xfrm>
          <a:prstGeom prst="rect">
            <a:avLst/>
          </a:prstGeom>
          <a:ln w="12700">
            <a:miter lim="400000"/>
          </a:ln>
        </p:spPr>
      </p:pic>
      <p:sp>
        <p:nvSpPr>
          <p:cNvPr id="649" name="Shape 649"/>
          <p:cNvSpPr/>
          <p:nvPr/>
        </p:nvSpPr>
        <p:spPr>
          <a:xfrm>
            <a:off x="127000" y="2349500"/>
            <a:ext cx="11455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Being out of scale</a:t>
            </a:r>
          </a:p>
        </p:txBody>
      </p:sp>
      <p:sp>
        <p:nvSpPr>
          <p:cNvPr id="650" name="Shape 650"/>
          <p:cNvSpPr/>
          <p:nvPr/>
        </p:nvSpPr>
        <p:spPr>
          <a:xfrm>
            <a:off x="11838899" y="2362200"/>
            <a:ext cx="8839201"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Scaling law for metabolic rate:  </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Y </a:t>
            </a:r>
            <a:r>
              <a:rPr sz="5000">
                <a:solidFill>
                  <a:srgbClr val="235691"/>
                </a:solidFill>
                <a:latin typeface="+mj-lt"/>
                <a:ea typeface="+mj-ea"/>
                <a:cs typeface="+mj-cs"/>
                <a:sym typeface="Gill Sans"/>
              </a:rPr>
              <a:t>=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0</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M</a:t>
            </a:r>
            <a:r>
              <a:rPr baseline="31999" sz="5000">
                <a:solidFill>
                  <a:srgbClr val="235691"/>
                </a:solidFill>
                <a:latin typeface="+mj-lt"/>
                <a:ea typeface="+mj-ea"/>
                <a:cs typeface="+mj-cs"/>
                <a:sym typeface="Gill Sans"/>
              </a:rPr>
              <a:t>(3/4)</a:t>
            </a:r>
          </a:p>
        </p:txBody>
      </p:sp>
      <p:grpSp>
        <p:nvGrpSpPr>
          <p:cNvPr id="654" name="Group 654"/>
          <p:cNvGrpSpPr/>
          <p:nvPr/>
        </p:nvGrpSpPr>
        <p:grpSpPr>
          <a:xfrm>
            <a:off x="152400" y="3308822"/>
            <a:ext cx="11356975" cy="8629178"/>
            <a:chOff x="0" y="0"/>
            <a:chExt cx="11356975" cy="8629177"/>
          </a:xfrm>
        </p:grpSpPr>
        <p:pic>
          <p:nvPicPr>
            <p:cNvPr id="651" name="scaling_law.jpg"/>
            <p:cNvPicPr/>
            <p:nvPr/>
          </p:nvPicPr>
          <p:blipFill>
            <a:blip r:embed="rId3">
              <a:extLst/>
            </a:blip>
            <a:stretch>
              <a:fillRect/>
            </a:stretch>
          </p:blipFill>
          <p:spPr>
            <a:xfrm>
              <a:off x="0" y="0"/>
              <a:ext cx="11356975" cy="8623300"/>
            </a:xfrm>
            <a:prstGeom prst="rect">
              <a:avLst/>
            </a:prstGeom>
            <a:ln w="12700" cap="flat">
              <a:noFill/>
              <a:miter lim="400000"/>
            </a:ln>
            <a:effectLst/>
          </p:spPr>
        </p:pic>
        <p:sp>
          <p:nvSpPr>
            <p:cNvPr id="652" name="Shape 652"/>
            <p:cNvSpPr/>
            <p:nvPr/>
          </p:nvSpPr>
          <p:spPr>
            <a:xfrm>
              <a:off x="24525" y="5877"/>
              <a:ext cx="4275982"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lvl="0">
                <a:defRPr sz="1800">
                  <a:solidFill>
                    <a:srgbClr val="000000"/>
                  </a:solidFill>
                </a:defRPr>
              </a:pPr>
              <a:r>
                <a:rPr sz="5400">
                  <a:solidFill>
                    <a:srgbClr val="1B4B92"/>
                  </a:solidFill>
                </a:rPr>
                <a:t>Metabolic Rate</a:t>
              </a:r>
            </a:p>
          </p:txBody>
        </p:sp>
        <p:sp>
          <p:nvSpPr>
            <p:cNvPr id="653" name="Shape 653"/>
            <p:cNvSpPr/>
            <p:nvPr/>
          </p:nvSpPr>
          <p:spPr>
            <a:xfrm>
              <a:off x="9861109" y="7740177"/>
              <a:ext cx="1470163"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lvl="0">
                <a:defRPr sz="1800">
                  <a:solidFill>
                    <a:srgbClr val="000000"/>
                  </a:solidFill>
                </a:defRPr>
              </a:pPr>
              <a:r>
                <a:rPr sz="5400">
                  <a:solidFill>
                    <a:srgbClr val="1B4B92"/>
                  </a:solidFill>
                </a:rPr>
                <a:t>Mass</a:t>
              </a:r>
            </a:p>
          </p:txBody>
        </p:sp>
      </p:grpSp>
      <p:sp>
        <p:nvSpPr>
          <p:cNvPr id="655" name="Shape 655"/>
          <p:cNvSpPr/>
          <p:nvPr/>
        </p:nvSpPr>
        <p:spPr>
          <a:xfrm>
            <a:off x="11849100" y="4114800"/>
            <a:ext cx="8877300" cy="8382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human: </a:t>
            </a:r>
            <a:r>
              <a:rPr i="1" sz="5000">
                <a:solidFill>
                  <a:srgbClr val="235691"/>
                </a:solidFill>
                <a:latin typeface="+mj-lt"/>
                <a:ea typeface="+mj-ea"/>
                <a:cs typeface="+mj-cs"/>
                <a:sym typeface="Gill Sans"/>
              </a:rPr>
              <a:t>Y</a:t>
            </a:r>
            <a:r>
              <a:rPr sz="5000">
                <a:solidFill>
                  <a:srgbClr val="235691"/>
                </a:solidFill>
                <a:latin typeface="+mj-lt"/>
                <a:ea typeface="+mj-ea"/>
                <a:cs typeface="+mj-cs"/>
                <a:sym typeface="Gill Sans"/>
              </a:rPr>
              <a:t> = 50 -100 Watt</a:t>
            </a:r>
          </a:p>
        </p:txBody>
      </p:sp>
      <p:sp>
        <p:nvSpPr>
          <p:cNvPr id="656" name="Shape 656"/>
          <p:cNvSpPr/>
          <p:nvPr/>
        </p:nvSpPr>
        <p:spPr>
          <a:xfrm>
            <a:off x="11849100" y="7620000"/>
            <a:ext cx="8877300"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Energy consumption per capita:</a:t>
            </a:r>
            <a:endParaRPr sz="5000">
              <a:solidFill>
                <a:srgbClr val="235691"/>
              </a:solidFill>
              <a:latin typeface="+mj-lt"/>
              <a:ea typeface="+mj-ea"/>
              <a:cs typeface="+mj-cs"/>
              <a:sym typeface="Gill Sans"/>
            </a:endParaRPr>
          </a:p>
          <a:p>
            <a:pPr lvl="0" defTabSz="825500">
              <a:defRPr sz="1800"/>
            </a:pPr>
            <a:r>
              <a:rPr sz="5000">
                <a:solidFill>
                  <a:srgbClr val="235691"/>
                </a:solidFill>
                <a:latin typeface="+mj-lt"/>
                <a:ea typeface="+mj-ea"/>
                <a:cs typeface="+mj-cs"/>
                <a:sym typeface="Gill Sans"/>
              </a:rPr>
              <a:t>Global Average: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2,735 Watt</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M</a:t>
            </a:r>
            <a:r>
              <a:rPr sz="5000">
                <a:solidFill>
                  <a:srgbClr val="235691"/>
                </a:solidFill>
                <a:latin typeface="+mj-lt"/>
                <a:ea typeface="+mj-ea"/>
                <a:cs typeface="+mj-cs"/>
                <a:sym typeface="Gill Sans"/>
              </a:rPr>
              <a:t> = 10 metric tons</a:t>
            </a:r>
          </a:p>
        </p:txBody>
      </p:sp>
      <p:sp>
        <p:nvSpPr>
          <p:cNvPr id="657" name="Shape 657"/>
          <p:cNvSpPr/>
          <p:nvPr/>
        </p:nvSpPr>
        <p:spPr>
          <a:xfrm>
            <a:off x="11874500" y="10109200"/>
            <a:ext cx="8877300"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Worst case: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22,000 Watt</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M</a:t>
            </a:r>
            <a:r>
              <a:rPr sz="5000">
                <a:solidFill>
                  <a:srgbClr val="235691"/>
                </a:solidFill>
                <a:latin typeface="+mj-lt"/>
                <a:ea typeface="+mj-ea"/>
                <a:cs typeface="+mj-cs"/>
                <a:sym typeface="Gill Sans"/>
              </a:rPr>
              <a:t> = 170 metric tons</a:t>
            </a:r>
          </a:p>
        </p:txBody>
      </p:sp>
      <p:pic>
        <p:nvPicPr>
          <p:cNvPr id="658" name="elephant_1.jpg"/>
          <p:cNvPicPr/>
          <p:nvPr/>
        </p:nvPicPr>
        <p:blipFill>
          <a:blip r:embed="rId4">
            <a:extLst/>
          </a:blip>
          <a:stretch>
            <a:fillRect/>
          </a:stretch>
        </p:blipFill>
        <p:spPr>
          <a:xfrm>
            <a:off x="20777200" y="7293880"/>
            <a:ext cx="1739900" cy="1871440"/>
          </a:xfrm>
          <a:prstGeom prst="rect">
            <a:avLst/>
          </a:prstGeom>
          <a:ln w="12700">
            <a:miter lim="400000"/>
          </a:ln>
        </p:spPr>
      </p:pic>
      <p:pic>
        <p:nvPicPr>
          <p:cNvPr id="659" name="elephant_2.jpg"/>
          <p:cNvPicPr/>
          <p:nvPr/>
        </p:nvPicPr>
        <p:blipFill>
          <a:blip r:embed="rId5">
            <a:extLst/>
          </a:blip>
          <a:stretch>
            <a:fillRect/>
          </a:stretch>
        </p:blipFill>
        <p:spPr>
          <a:xfrm>
            <a:off x="22161500" y="8788400"/>
            <a:ext cx="2175934" cy="2095500"/>
          </a:xfrm>
          <a:prstGeom prst="rect">
            <a:avLst/>
          </a:prstGeom>
          <a:ln w="12700">
            <a:miter lim="400000"/>
          </a:ln>
        </p:spPr>
      </p:pic>
      <p:pic>
        <p:nvPicPr>
          <p:cNvPr id="660" name="blue-whale_1.jpg"/>
          <p:cNvPicPr/>
          <p:nvPr/>
        </p:nvPicPr>
        <p:blipFill>
          <a:blip r:embed="rId6">
            <a:extLst/>
          </a:blip>
          <a:stretch>
            <a:fillRect/>
          </a:stretch>
        </p:blipFill>
        <p:spPr>
          <a:xfrm>
            <a:off x="18935700" y="11684000"/>
            <a:ext cx="5422900" cy="1993900"/>
          </a:xfrm>
          <a:prstGeom prst="rect">
            <a:avLst/>
          </a:prstGeom>
          <a:ln w="12700">
            <a:miter lim="400000"/>
          </a:ln>
        </p:spPr>
      </p:pic>
      <p:sp>
        <p:nvSpPr>
          <p:cNvPr id="661" name="Shape 661"/>
          <p:cNvSpPr/>
          <p:nvPr/>
        </p:nvSpPr>
        <p:spPr>
          <a:xfrm>
            <a:off x="11849100" y="5130800"/>
            <a:ext cx="8877300"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Extended metabolic rate: </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Y</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C</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a:t>
            </a:r>
            <a:endParaRPr sz="5000">
              <a:solidFill>
                <a:srgbClr val="235691"/>
              </a:solidFill>
              <a:latin typeface="+mj-lt"/>
              <a:ea typeface="+mj-ea"/>
              <a:cs typeface="+mj-cs"/>
              <a:sym typeface="Gill Sans"/>
            </a:endParaRPr>
          </a:p>
          <a:p>
            <a:pPr lvl="0" defTabSz="825500">
              <a:defRPr sz="1800"/>
            </a:pPr>
            <a:r>
              <a:rPr sz="5000">
                <a:solidFill>
                  <a:srgbClr val="235691"/>
                </a:solidFill>
                <a:latin typeface="+mj-lt"/>
                <a:ea typeface="+mj-ea"/>
                <a:cs typeface="+mj-cs"/>
                <a:sym typeface="Gill Sans"/>
              </a:rPr>
              <a:t>(</a:t>
            </a:r>
            <a:r>
              <a:rPr i="1" sz="5000">
                <a:solidFill>
                  <a:srgbClr val="235691"/>
                </a:solidFill>
                <a:latin typeface="+mj-lt"/>
                <a:ea typeface="+mj-ea"/>
                <a:cs typeface="+mj-cs"/>
                <a:sym typeface="Gill Sans"/>
              </a:rPr>
              <a:t>C</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total energy consumption)</a:t>
            </a:r>
          </a:p>
        </p:txBody>
      </p:sp>
      <p:pic>
        <p:nvPicPr>
          <p:cNvPr id="662" name="Man.png"/>
          <p:cNvPicPr/>
          <p:nvPr/>
        </p:nvPicPr>
        <p:blipFill>
          <a:blip r:embed="rId7">
            <a:extLst/>
          </a:blip>
          <a:stretch>
            <a:fillRect/>
          </a:stretch>
        </p:blipFill>
        <p:spPr>
          <a:xfrm>
            <a:off x="21093762" y="3800297"/>
            <a:ext cx="674978" cy="1587501"/>
          </a:xfrm>
          <a:prstGeom prst="rect">
            <a:avLst/>
          </a:prstGeom>
          <a:ln w="12700">
            <a:miter lim="400000"/>
          </a:ln>
        </p:spPr>
      </p:pic>
      <p:sp>
        <p:nvSpPr>
          <p:cNvPr id="663" name="Shape 663"/>
          <p:cNvSpPr/>
          <p:nvPr/>
        </p:nvSpPr>
        <p:spPr>
          <a:xfrm>
            <a:off x="20701000" y="6883400"/>
            <a:ext cx="3733800" cy="4178300"/>
          </a:xfrm>
          <a:prstGeom prst="wedgeEllipseCallout">
            <a:avLst>
              <a:gd name="adj1" fmla="val -28912"/>
              <a:gd name="adj2" fmla="val -100456"/>
            </a:avLst>
          </a:prstGeom>
          <a:ln w="25400">
            <a:solidFill>
              <a:srgbClr val="3D4A58">
                <a:alpha val="85000"/>
              </a:srgbClr>
            </a:solidFill>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64" name="Shape 664"/>
          <p:cNvSpPr/>
          <p:nvPr/>
        </p:nvSpPr>
        <p:spPr>
          <a:xfrm>
            <a:off x="20294600" y="12877800"/>
            <a:ext cx="3352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000">
                <a:solidFill>
                  <a:srgbClr val="FCF9FB"/>
                </a:solidFill>
                <a:latin typeface="+mj-lt"/>
                <a:ea typeface="+mj-ea"/>
                <a:cs typeface="+mj-cs"/>
                <a:sym typeface="Gill Sans"/>
              </a:defRPr>
            </a:lvl1pPr>
          </a:lstStyle>
          <a:p>
            <a:pPr lvl="0">
              <a:defRPr sz="1800">
                <a:solidFill>
                  <a:srgbClr val="000000"/>
                </a:solidFill>
              </a:defRPr>
            </a:pPr>
            <a:r>
              <a:rPr sz="5000">
                <a:solidFill>
                  <a:srgbClr val="FCF9FB"/>
                </a:solidFill>
              </a:rPr>
              <a:t>Blue Whale</a:t>
            </a:r>
          </a:p>
        </p:txBody>
      </p:sp>
      <p:sp>
        <p:nvSpPr>
          <p:cNvPr id="665" name="Shape 665"/>
          <p:cNvSpPr/>
          <p:nvPr/>
        </p:nvSpPr>
        <p:spPr>
          <a:xfrm>
            <a:off x="18770600" y="11620500"/>
            <a:ext cx="5676900" cy="2146300"/>
          </a:xfrm>
          <a:prstGeom prst="wedgeEllipseCallout">
            <a:avLst>
              <a:gd name="adj1" fmla="val -129195"/>
              <a:gd name="adj2" fmla="val -51775"/>
            </a:avLst>
          </a:prstGeom>
          <a:ln w="25400">
            <a:solidFill>
              <a:srgbClr val="3D4A58">
                <a:alpha val="85000"/>
              </a:srgbClr>
            </a:solidFill>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668" name="Group 668"/>
          <p:cNvGrpSpPr/>
          <p:nvPr/>
        </p:nvGrpSpPr>
        <p:grpSpPr>
          <a:xfrm>
            <a:off x="88900" y="63500"/>
            <a:ext cx="24193500" cy="1778000"/>
            <a:chOff x="-50800" y="-50800"/>
            <a:chExt cx="24193500" cy="1778000"/>
          </a:xfrm>
        </p:grpSpPr>
        <p:pic>
          <p:nvPicPr>
            <p:cNvPr id="666" name=""/>
            <p:cNvPicPr/>
            <p:nvPr/>
          </p:nvPicPr>
          <p:blipFill>
            <a:blip r:embed="rId8">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67" name="droppedImage.pdf"/>
            <p:cNvPicPr/>
            <p:nvPr/>
          </p:nvPicPr>
          <p:blipFill>
            <a:blip r:embed="rId9">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649"/>
                                        </p:tgtEl>
                                        <p:attrNameLst>
                                          <p:attrName>style.visibility</p:attrName>
                                        </p:attrNameLst>
                                      </p:cBhvr>
                                      <p:to>
                                        <p:strVal val="visible"/>
                                      </p:to>
                                    </p:set>
                                    <p:animEffect filter="dissolve" transition="in">
                                      <p:cBhvr>
                                        <p:cTn id="7" dur="1000"/>
                                        <p:tgtEl>
                                          <p:spTgt spid="649"/>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654"/>
                                        </p:tgtEl>
                                        <p:attrNameLst>
                                          <p:attrName>style.visibility</p:attrName>
                                        </p:attrNameLst>
                                      </p:cBhvr>
                                      <p:to>
                                        <p:strVal val="visible"/>
                                      </p:to>
                                    </p:set>
                                    <p:animEffect filter="fade" transition="in">
                                      <p:cBhvr>
                                        <p:cTn id="11" dur="1000"/>
                                        <p:tgtEl>
                                          <p:spTgt spid="65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650"/>
                                        </p:tgtEl>
                                        <p:attrNameLst>
                                          <p:attrName>style.visibility</p:attrName>
                                        </p:attrNameLst>
                                      </p:cBhvr>
                                      <p:to>
                                        <p:strVal val="visible"/>
                                      </p:to>
                                    </p:set>
                                    <p:animEffect filter="dissolve" transition="in">
                                      <p:cBhvr>
                                        <p:cTn id="16" dur="1000"/>
                                        <p:tgtEl>
                                          <p:spTgt spid="650"/>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655"/>
                                        </p:tgtEl>
                                        <p:attrNameLst>
                                          <p:attrName>style.visibility</p:attrName>
                                        </p:attrNameLst>
                                      </p:cBhvr>
                                      <p:to>
                                        <p:strVal val="visible"/>
                                      </p:to>
                                    </p:set>
                                    <p:animEffect filter="dissolve" transition="in">
                                      <p:cBhvr>
                                        <p:cTn id="21" dur="1000"/>
                                        <p:tgtEl>
                                          <p:spTgt spid="655"/>
                                        </p:tgtEl>
                                      </p:cBhvr>
                                    </p:animEffect>
                                  </p:childTnLst>
                                </p:cTn>
                              </p:par>
                            </p:childTnLst>
                          </p:cTn>
                        </p:par>
                        <p:par>
                          <p:cTn id="22" fill="hold">
                            <p:stCondLst>
                              <p:cond delay="1000"/>
                            </p:stCondLst>
                            <p:childTnLst>
                              <p:par>
                                <p:cTn id="23" nodeType="afterEffect" presetClass="entr" presetSubtype="0" presetID="10" grpId="5" fill="hold">
                                  <p:stCondLst>
                                    <p:cond delay="0"/>
                                  </p:stCondLst>
                                  <p:iterate type="el" backwards="0">
                                    <p:tmAbs val="0"/>
                                  </p:iterate>
                                  <p:childTnLst>
                                    <p:set>
                                      <p:cBhvr>
                                        <p:cTn id="24" fill="hold"/>
                                        <p:tgtEl>
                                          <p:spTgt spid="662"/>
                                        </p:tgtEl>
                                        <p:attrNameLst>
                                          <p:attrName>style.visibility</p:attrName>
                                        </p:attrNameLst>
                                      </p:cBhvr>
                                      <p:to>
                                        <p:strVal val="visible"/>
                                      </p:to>
                                    </p:set>
                                    <p:animEffect filter="fade" transition="in">
                                      <p:cBhvr>
                                        <p:cTn id="25" dur="1000"/>
                                        <p:tgtEl>
                                          <p:spTgt spid="662"/>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661"/>
                                        </p:tgtEl>
                                        <p:attrNameLst>
                                          <p:attrName>style.visibility</p:attrName>
                                        </p:attrNameLst>
                                      </p:cBhvr>
                                      <p:to>
                                        <p:strVal val="visible"/>
                                      </p:to>
                                    </p:set>
                                    <p:animEffect filter="dissolve" transition="in">
                                      <p:cBhvr>
                                        <p:cTn id="30" dur="1000"/>
                                        <p:tgtEl>
                                          <p:spTgt spid="661"/>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656"/>
                                        </p:tgtEl>
                                        <p:attrNameLst>
                                          <p:attrName>style.visibility</p:attrName>
                                        </p:attrNameLst>
                                      </p:cBhvr>
                                      <p:to>
                                        <p:strVal val="visible"/>
                                      </p:to>
                                    </p:set>
                                    <p:animEffect filter="dissolve" transition="in">
                                      <p:cBhvr>
                                        <p:cTn id="35" dur="1000"/>
                                        <p:tgtEl>
                                          <p:spTgt spid="656"/>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16" presetID="23" grpId="8" fill="hold">
                                  <p:stCondLst>
                                    <p:cond delay="0"/>
                                  </p:stCondLst>
                                  <p:iterate type="el" backwards="0">
                                    <p:tmAbs val="0"/>
                                  </p:iterate>
                                  <p:childTnLst>
                                    <p:set>
                                      <p:cBhvr>
                                        <p:cTn id="39" fill="hold"/>
                                        <p:tgtEl>
                                          <p:spTgt spid="663"/>
                                        </p:tgtEl>
                                        <p:attrNameLst>
                                          <p:attrName>style.visibility</p:attrName>
                                        </p:attrNameLst>
                                      </p:cBhvr>
                                      <p:to>
                                        <p:strVal val="visible"/>
                                      </p:to>
                                    </p:set>
                                    <p:anim calcmode="lin" valueType="num">
                                      <p:cBhvr>
                                        <p:cTn id="40" dur="1000" fill="hold"/>
                                        <p:tgtEl>
                                          <p:spTgt spid="663"/>
                                        </p:tgtEl>
                                        <p:attrNameLst>
                                          <p:attrName>ppt_w</p:attrName>
                                        </p:attrNameLst>
                                      </p:cBhvr>
                                      <p:tavLst>
                                        <p:tav tm="0">
                                          <p:val>
                                            <p:fltVal val="0"/>
                                          </p:val>
                                        </p:tav>
                                        <p:tav tm="100000">
                                          <p:val>
                                            <p:strVal val="#ppt_w"/>
                                          </p:val>
                                        </p:tav>
                                      </p:tavLst>
                                    </p:anim>
                                    <p:anim calcmode="lin" valueType="num">
                                      <p:cBhvr>
                                        <p:cTn id="41" dur="1000" fill="hold"/>
                                        <p:tgtEl>
                                          <p:spTgt spid="663"/>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nodeType="afterEffect" presetClass="entr" presetSubtype="16" presetID="23" grpId="9" fill="hold">
                                  <p:stCondLst>
                                    <p:cond delay="0"/>
                                  </p:stCondLst>
                                  <p:iterate type="el" backwards="0">
                                    <p:tmAbs val="0"/>
                                  </p:iterate>
                                  <p:childTnLst>
                                    <p:set>
                                      <p:cBhvr>
                                        <p:cTn id="44" fill="hold"/>
                                        <p:tgtEl>
                                          <p:spTgt spid="658"/>
                                        </p:tgtEl>
                                        <p:attrNameLst>
                                          <p:attrName>style.visibility</p:attrName>
                                        </p:attrNameLst>
                                      </p:cBhvr>
                                      <p:to>
                                        <p:strVal val="visible"/>
                                      </p:to>
                                    </p:set>
                                    <p:anim calcmode="lin" valueType="num">
                                      <p:cBhvr>
                                        <p:cTn id="45" dur="1000" fill="hold"/>
                                        <p:tgtEl>
                                          <p:spTgt spid="658"/>
                                        </p:tgtEl>
                                        <p:attrNameLst>
                                          <p:attrName>ppt_w</p:attrName>
                                        </p:attrNameLst>
                                      </p:cBhvr>
                                      <p:tavLst>
                                        <p:tav tm="0">
                                          <p:val>
                                            <p:fltVal val="0"/>
                                          </p:val>
                                        </p:tav>
                                        <p:tav tm="100000">
                                          <p:val>
                                            <p:strVal val="#ppt_w"/>
                                          </p:val>
                                        </p:tav>
                                      </p:tavLst>
                                    </p:anim>
                                    <p:anim calcmode="lin" valueType="num">
                                      <p:cBhvr>
                                        <p:cTn id="46" dur="1000" fill="hold"/>
                                        <p:tgtEl>
                                          <p:spTgt spid="658"/>
                                        </p:tgtEl>
                                        <p:attrNameLst>
                                          <p:attrName>ppt_h</p:attrName>
                                        </p:attrNameLst>
                                      </p:cBhvr>
                                      <p:tavLst>
                                        <p:tav tm="0">
                                          <p:val>
                                            <p:fltVal val="0"/>
                                          </p:val>
                                        </p:tav>
                                        <p:tav tm="100000">
                                          <p:val>
                                            <p:strVal val="#ppt_h"/>
                                          </p:val>
                                        </p:tav>
                                      </p:tavLst>
                                    </p:anim>
                                  </p:childTnLst>
                                </p:cTn>
                              </p:par>
                            </p:childTnLst>
                          </p:cTn>
                        </p:par>
                        <p:par>
                          <p:cTn id="47" fill="hold">
                            <p:stCondLst>
                              <p:cond delay="2000"/>
                            </p:stCondLst>
                            <p:childTnLst>
                              <p:par>
                                <p:cTn id="48" nodeType="afterEffect" presetClass="entr" presetSubtype="16" presetID="23" grpId="10" fill="hold">
                                  <p:stCondLst>
                                    <p:cond delay="0"/>
                                  </p:stCondLst>
                                  <p:iterate type="el" backwards="0">
                                    <p:tmAbs val="0"/>
                                  </p:iterate>
                                  <p:childTnLst>
                                    <p:set>
                                      <p:cBhvr>
                                        <p:cTn id="49" fill="hold"/>
                                        <p:tgtEl>
                                          <p:spTgt spid="659"/>
                                        </p:tgtEl>
                                        <p:attrNameLst>
                                          <p:attrName>style.visibility</p:attrName>
                                        </p:attrNameLst>
                                      </p:cBhvr>
                                      <p:to>
                                        <p:strVal val="visible"/>
                                      </p:to>
                                    </p:set>
                                    <p:anim calcmode="lin" valueType="num">
                                      <p:cBhvr>
                                        <p:cTn id="50" dur="1000" fill="hold"/>
                                        <p:tgtEl>
                                          <p:spTgt spid="659"/>
                                        </p:tgtEl>
                                        <p:attrNameLst>
                                          <p:attrName>ppt_w</p:attrName>
                                        </p:attrNameLst>
                                      </p:cBhvr>
                                      <p:tavLst>
                                        <p:tav tm="0">
                                          <p:val>
                                            <p:fltVal val="0"/>
                                          </p:val>
                                        </p:tav>
                                        <p:tav tm="100000">
                                          <p:val>
                                            <p:strVal val="#ppt_w"/>
                                          </p:val>
                                        </p:tav>
                                      </p:tavLst>
                                    </p:anim>
                                    <p:anim calcmode="lin" valueType="num">
                                      <p:cBhvr>
                                        <p:cTn id="51" dur="1000" fill="hold"/>
                                        <p:tgtEl>
                                          <p:spTgt spid="659"/>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nodeType="clickEffect" presetClass="entr" presetSubtype="0" presetID="9" grpId="11" fill="hold">
                                  <p:stCondLst>
                                    <p:cond delay="0"/>
                                  </p:stCondLst>
                                  <p:iterate type="el" backwards="0">
                                    <p:tmAbs val="0"/>
                                  </p:iterate>
                                  <p:childTnLst>
                                    <p:set>
                                      <p:cBhvr>
                                        <p:cTn id="55" fill="hold"/>
                                        <p:tgtEl>
                                          <p:spTgt spid="657"/>
                                        </p:tgtEl>
                                        <p:attrNameLst>
                                          <p:attrName>style.visibility</p:attrName>
                                        </p:attrNameLst>
                                      </p:cBhvr>
                                      <p:to>
                                        <p:strVal val="visible"/>
                                      </p:to>
                                    </p:set>
                                    <p:animEffect filter="dissolve" transition="in">
                                      <p:cBhvr>
                                        <p:cTn id="56" dur="1000"/>
                                        <p:tgtEl>
                                          <p:spTgt spid="657"/>
                                        </p:tgtEl>
                                      </p:cBhvr>
                                    </p:animEffect>
                                  </p:childTnLst>
                                </p:cTn>
                              </p:par>
                            </p:childTnLst>
                          </p:cTn>
                        </p:par>
                        <p:par>
                          <p:cTn id="57" fill="hold">
                            <p:stCondLst>
                              <p:cond delay="1000"/>
                            </p:stCondLst>
                            <p:childTnLst>
                              <p:par>
                                <p:cTn id="58" nodeType="afterEffect" presetClass="entr" presetSubtype="16" presetID="23" grpId="12" fill="hold">
                                  <p:stCondLst>
                                    <p:cond delay="0"/>
                                  </p:stCondLst>
                                  <p:iterate type="el" backwards="0">
                                    <p:tmAbs val="0"/>
                                  </p:iterate>
                                  <p:childTnLst>
                                    <p:set>
                                      <p:cBhvr>
                                        <p:cTn id="59" fill="hold"/>
                                        <p:tgtEl>
                                          <p:spTgt spid="660"/>
                                        </p:tgtEl>
                                        <p:attrNameLst>
                                          <p:attrName>style.visibility</p:attrName>
                                        </p:attrNameLst>
                                      </p:cBhvr>
                                      <p:to>
                                        <p:strVal val="visible"/>
                                      </p:to>
                                    </p:set>
                                    <p:anim calcmode="lin" valueType="num">
                                      <p:cBhvr>
                                        <p:cTn id="60" dur="1000" fill="hold"/>
                                        <p:tgtEl>
                                          <p:spTgt spid="660"/>
                                        </p:tgtEl>
                                        <p:attrNameLst>
                                          <p:attrName>ppt_w</p:attrName>
                                        </p:attrNameLst>
                                      </p:cBhvr>
                                      <p:tavLst>
                                        <p:tav tm="0">
                                          <p:val>
                                            <p:fltVal val="0"/>
                                          </p:val>
                                        </p:tav>
                                        <p:tav tm="100000">
                                          <p:val>
                                            <p:strVal val="#ppt_w"/>
                                          </p:val>
                                        </p:tav>
                                      </p:tavLst>
                                    </p:anim>
                                    <p:anim calcmode="lin" valueType="num">
                                      <p:cBhvr>
                                        <p:cTn id="61" dur="1000" fill="hold"/>
                                        <p:tgtEl>
                                          <p:spTgt spid="660"/>
                                        </p:tgtEl>
                                        <p:attrNameLst>
                                          <p:attrName>ppt_h</p:attrName>
                                        </p:attrNameLst>
                                      </p:cBhvr>
                                      <p:tavLst>
                                        <p:tav tm="0">
                                          <p:val>
                                            <p:fltVal val="0"/>
                                          </p:val>
                                        </p:tav>
                                        <p:tav tm="100000">
                                          <p:val>
                                            <p:strVal val="#ppt_h"/>
                                          </p:val>
                                        </p:tav>
                                      </p:tavLst>
                                    </p:anim>
                                  </p:childTnLst>
                                </p:cTn>
                              </p:par>
                            </p:childTnLst>
                          </p:cTn>
                        </p:par>
                        <p:par>
                          <p:cTn id="62" fill="hold">
                            <p:stCondLst>
                              <p:cond delay="2000"/>
                            </p:stCondLst>
                            <p:childTnLst>
                              <p:par>
                                <p:cTn id="63" nodeType="afterEffect" presetClass="entr" presetSubtype="16" presetID="23" grpId="13" fill="hold">
                                  <p:stCondLst>
                                    <p:cond delay="0"/>
                                  </p:stCondLst>
                                  <p:iterate type="el" backwards="0">
                                    <p:tmAbs val="0"/>
                                  </p:iterate>
                                  <p:childTnLst>
                                    <p:set>
                                      <p:cBhvr>
                                        <p:cTn id="64" fill="hold"/>
                                        <p:tgtEl>
                                          <p:spTgt spid="664"/>
                                        </p:tgtEl>
                                        <p:attrNameLst>
                                          <p:attrName>style.visibility</p:attrName>
                                        </p:attrNameLst>
                                      </p:cBhvr>
                                      <p:to>
                                        <p:strVal val="visible"/>
                                      </p:to>
                                    </p:set>
                                    <p:anim calcmode="lin" valueType="num">
                                      <p:cBhvr>
                                        <p:cTn id="65" dur="1000" fill="hold"/>
                                        <p:tgtEl>
                                          <p:spTgt spid="664"/>
                                        </p:tgtEl>
                                        <p:attrNameLst>
                                          <p:attrName>ppt_w</p:attrName>
                                        </p:attrNameLst>
                                      </p:cBhvr>
                                      <p:tavLst>
                                        <p:tav tm="0">
                                          <p:val>
                                            <p:fltVal val="0"/>
                                          </p:val>
                                        </p:tav>
                                        <p:tav tm="100000">
                                          <p:val>
                                            <p:strVal val="#ppt_w"/>
                                          </p:val>
                                        </p:tav>
                                      </p:tavLst>
                                    </p:anim>
                                    <p:anim calcmode="lin" valueType="num">
                                      <p:cBhvr>
                                        <p:cTn id="66" dur="1000" fill="hold"/>
                                        <p:tgtEl>
                                          <p:spTgt spid="664"/>
                                        </p:tgtEl>
                                        <p:attrNameLst>
                                          <p:attrName>ppt_h</p:attrName>
                                        </p:attrNameLst>
                                      </p:cBhvr>
                                      <p:tavLst>
                                        <p:tav tm="0">
                                          <p:val>
                                            <p:fltVal val="0"/>
                                          </p:val>
                                        </p:tav>
                                        <p:tav tm="100000">
                                          <p:val>
                                            <p:strVal val="#ppt_h"/>
                                          </p:val>
                                        </p:tav>
                                      </p:tavLst>
                                    </p:anim>
                                  </p:childTnLst>
                                </p:cTn>
                              </p:par>
                            </p:childTnLst>
                          </p:cTn>
                        </p:par>
                        <p:par>
                          <p:cTn id="67" fill="hold">
                            <p:stCondLst>
                              <p:cond delay="3000"/>
                            </p:stCondLst>
                            <p:childTnLst>
                              <p:par>
                                <p:cTn id="68" nodeType="afterEffect" presetClass="entr" presetSubtype="16" presetID="23" grpId="14" fill="hold">
                                  <p:stCondLst>
                                    <p:cond delay="0"/>
                                  </p:stCondLst>
                                  <p:iterate type="el" backwards="0">
                                    <p:tmAbs val="0"/>
                                  </p:iterate>
                                  <p:childTnLst>
                                    <p:set>
                                      <p:cBhvr>
                                        <p:cTn id="69" fill="hold"/>
                                        <p:tgtEl>
                                          <p:spTgt spid="665"/>
                                        </p:tgtEl>
                                        <p:attrNameLst>
                                          <p:attrName>style.visibility</p:attrName>
                                        </p:attrNameLst>
                                      </p:cBhvr>
                                      <p:to>
                                        <p:strVal val="visible"/>
                                      </p:to>
                                    </p:set>
                                    <p:anim calcmode="lin" valueType="num">
                                      <p:cBhvr>
                                        <p:cTn id="70" dur="1000" fill="hold"/>
                                        <p:tgtEl>
                                          <p:spTgt spid="665"/>
                                        </p:tgtEl>
                                        <p:attrNameLst>
                                          <p:attrName>ppt_w</p:attrName>
                                        </p:attrNameLst>
                                      </p:cBhvr>
                                      <p:tavLst>
                                        <p:tav tm="0">
                                          <p:val>
                                            <p:fltVal val="0"/>
                                          </p:val>
                                        </p:tav>
                                        <p:tav tm="100000">
                                          <p:val>
                                            <p:strVal val="#ppt_w"/>
                                          </p:val>
                                        </p:tav>
                                      </p:tavLst>
                                    </p:anim>
                                    <p:anim calcmode="lin" valueType="num">
                                      <p:cBhvr>
                                        <p:cTn id="71" dur="1000" fill="hold"/>
                                        <p:tgtEl>
                                          <p:spTgt spid="6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8" grpId="9"/>
      <p:bldP build="whole" bldLvl="1" animBg="1" rev="0" advAuto="0" spid="649" grpId="1"/>
      <p:bldP build="whole" bldLvl="1" animBg="1" rev="0" advAuto="0" spid="656" grpId="7"/>
      <p:bldP build="whole" bldLvl="1" animBg="1" rev="0" advAuto="0" spid="650" grpId="3"/>
      <p:bldP build="whole" bldLvl="1" animBg="1" rev="0" advAuto="0" spid="663" grpId="8"/>
      <p:bldP build="whole" bldLvl="1" animBg="1" rev="0" advAuto="0" spid="659" grpId="10"/>
      <p:bldP build="whole" bldLvl="1" animBg="1" rev="0" advAuto="0" spid="657" grpId="11"/>
      <p:bldP build="whole" bldLvl="1" animBg="1" rev="0" advAuto="0" spid="662" grpId="5"/>
      <p:bldP build="whole" bldLvl="1" animBg="1" rev="0" advAuto="0" spid="660" grpId="12"/>
      <p:bldP build="whole" bldLvl="1" animBg="1" rev="0" advAuto="0" spid="655" grpId="4"/>
      <p:bldP build="whole" bldLvl="1" animBg="1" rev="0" advAuto="0" spid="661" grpId="6"/>
      <p:bldP build="whole" bldLvl="1" animBg="1" rev="0" advAuto="0" spid="654" grpId="2"/>
      <p:bldP build="whole" bldLvl="1" animBg="1" rev="0" advAuto="0" spid="665" grpId="14"/>
      <p:bldP build="whole" bldLvl="1" animBg="1" rev="0" advAuto="0" spid="664" grpId="13"/>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2" name="iugs_stratigraphy.tiff"/>
          <p:cNvPicPr/>
          <p:nvPr/>
        </p:nvPicPr>
        <p:blipFill>
          <a:blip r:embed="rId2">
            <a:extLst/>
          </a:blip>
          <a:stretch>
            <a:fillRect/>
          </a:stretch>
        </p:blipFill>
        <p:spPr>
          <a:xfrm>
            <a:off x="7499350" y="2195935"/>
            <a:ext cx="16652091" cy="11432330"/>
          </a:xfrm>
          <a:prstGeom prst="rect">
            <a:avLst/>
          </a:prstGeom>
          <a:ln w="12700">
            <a:miter lim="400000"/>
          </a:ln>
        </p:spPr>
      </p:pic>
      <p:grpSp>
        <p:nvGrpSpPr>
          <p:cNvPr id="95" name="Group 95"/>
          <p:cNvGrpSpPr/>
          <p:nvPr/>
        </p:nvGrpSpPr>
        <p:grpSpPr>
          <a:xfrm>
            <a:off x="809647" y="6864077"/>
            <a:ext cx="6194402" cy="6074122"/>
            <a:chOff x="0" y="0"/>
            <a:chExt cx="6194400" cy="6074121"/>
          </a:xfrm>
        </p:grpSpPr>
        <p:sp>
          <p:nvSpPr>
            <p:cNvPr id="93" name="Shape 93"/>
            <p:cNvSpPr/>
            <p:nvPr/>
          </p:nvSpPr>
          <p:spPr>
            <a:xfrm>
              <a:off x="765053" y="1230547"/>
              <a:ext cx="5033666" cy="4190208"/>
            </a:xfrm>
            <a:prstGeom prst="wedgeEllipseCallout">
              <a:avLst>
                <a:gd name="adj1" fmla="val 95874"/>
                <a:gd name="adj2" fmla="val -108021"/>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4" name="pliocene.tiff"/>
            <p:cNvPicPr/>
            <p:nvPr/>
          </p:nvPicPr>
          <p:blipFill>
            <a:blip r:embed="rId3">
              <a:extLst/>
            </a:blip>
            <a:stretch>
              <a:fillRect/>
            </a:stretch>
          </p:blipFill>
          <p:spPr>
            <a:xfrm>
              <a:off x="0" y="0"/>
              <a:ext cx="6194401" cy="6074122"/>
            </a:xfrm>
            <a:prstGeom prst="rect">
              <a:avLst/>
            </a:prstGeom>
            <a:ln w="12700" cap="flat">
              <a:noFill/>
              <a:miter lim="400000"/>
            </a:ln>
            <a:effectLst/>
          </p:spPr>
        </p:pic>
      </p:grpSp>
      <p:grpSp>
        <p:nvGrpSpPr>
          <p:cNvPr id="98" name="Group 98"/>
          <p:cNvGrpSpPr/>
          <p:nvPr/>
        </p:nvGrpSpPr>
        <p:grpSpPr>
          <a:xfrm>
            <a:off x="88900" y="63500"/>
            <a:ext cx="24193500" cy="1778000"/>
            <a:chOff x="-50800" y="-50800"/>
            <a:chExt cx="24193500" cy="1778000"/>
          </a:xfrm>
        </p:grpSpPr>
        <p:pic>
          <p:nvPicPr>
            <p:cNvPr id="96"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97"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grpSp>
        <p:nvGrpSpPr>
          <p:cNvPr id="101" name="Group 101"/>
          <p:cNvGrpSpPr/>
          <p:nvPr/>
        </p:nvGrpSpPr>
        <p:grpSpPr>
          <a:xfrm>
            <a:off x="806063" y="1924050"/>
            <a:ext cx="6201569" cy="6470303"/>
            <a:chOff x="0" y="0"/>
            <a:chExt cx="6201567" cy="6470302"/>
          </a:xfrm>
        </p:grpSpPr>
        <p:sp>
          <p:nvSpPr>
            <p:cNvPr id="99" name="Shape 99"/>
            <p:cNvSpPr/>
            <p:nvPr/>
          </p:nvSpPr>
          <p:spPr>
            <a:xfrm>
              <a:off x="463836" y="557175"/>
              <a:ext cx="5033666" cy="4190207"/>
            </a:xfrm>
            <a:prstGeom prst="wedgeEllipseCallout">
              <a:avLst>
                <a:gd name="adj1" fmla="val 108273"/>
                <a:gd name="adj2" fmla="val 4254"/>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0" name="quaternary.tiff"/>
            <p:cNvPicPr/>
            <p:nvPr/>
          </p:nvPicPr>
          <p:blipFill>
            <a:blip r:embed="rId6">
              <a:extLst/>
            </a:blip>
            <a:stretch>
              <a:fillRect/>
            </a:stretch>
          </p:blipFill>
          <p:spPr>
            <a:xfrm>
              <a:off x="0" y="0"/>
              <a:ext cx="6201568" cy="6470303"/>
            </a:xfrm>
            <a:prstGeom prst="rect">
              <a:avLst/>
            </a:prstGeom>
            <a:ln w="12700" cap="flat">
              <a:noFill/>
              <a:miter lim="400000"/>
            </a:ln>
            <a:effectLst/>
          </p:spPr>
        </p:pic>
      </p:grpSp>
      <p:sp>
        <p:nvSpPr>
          <p:cNvPr id="102" name="Shape 102"/>
          <p:cNvSpPr/>
          <p:nvPr/>
        </p:nvSpPr>
        <p:spPr>
          <a:xfrm>
            <a:off x="1773248" y="3581499"/>
            <a:ext cx="5355928" cy="49440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03" name="Shape 103"/>
          <p:cNvSpPr/>
          <p:nvPr/>
        </p:nvSpPr>
        <p:spPr>
          <a:xfrm>
            <a:off x="1951048" y="8430629"/>
            <a:ext cx="5355928" cy="92134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04" name="Shape 104"/>
          <p:cNvSpPr/>
          <p:nvPr/>
        </p:nvSpPr>
        <p:spPr>
          <a:xfrm>
            <a:off x="1773247" y="4080185"/>
            <a:ext cx="5355929" cy="241220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101"/>
                                        </p:tgtEl>
                                        <p:attrNameLst>
                                          <p:attrName>style.visibility</p:attrName>
                                        </p:attrNameLst>
                                      </p:cBhvr>
                                      <p:to>
                                        <p:strVal val="visible"/>
                                      </p:to>
                                    </p:set>
                                    <p:anim calcmode="lin" valueType="num">
                                      <p:cBhvr>
                                        <p:cTn id="7" dur="750" fill="hold"/>
                                        <p:tgtEl>
                                          <p:spTgt spid="101"/>
                                        </p:tgtEl>
                                        <p:attrNameLst>
                                          <p:attrName>ppt_w</p:attrName>
                                        </p:attrNameLst>
                                      </p:cBhvr>
                                      <p:tavLst>
                                        <p:tav tm="0">
                                          <p:val>
                                            <p:fltVal val="0"/>
                                          </p:val>
                                        </p:tav>
                                        <p:tav tm="100000">
                                          <p:val>
                                            <p:strVal val="#ppt_w"/>
                                          </p:val>
                                        </p:tav>
                                      </p:tavLst>
                                    </p:anim>
                                    <p:anim calcmode="lin" valueType="num">
                                      <p:cBhvr>
                                        <p:cTn id="8" dur="750" fill="hold"/>
                                        <p:tgtEl>
                                          <p:spTgt spid="101"/>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nodeType="afterEffect" presetClass="entr" presetSubtype="0" presetID="9" grpId="2" fill="hold">
                                  <p:stCondLst>
                                    <p:cond delay="0"/>
                                  </p:stCondLst>
                                  <p:iterate type="el" backwards="0">
                                    <p:tmAbs val="0"/>
                                  </p:iterate>
                                  <p:childTnLst>
                                    <p:set>
                                      <p:cBhvr>
                                        <p:cTn id="11" fill="hold"/>
                                        <p:tgtEl>
                                          <p:spTgt spid="102"/>
                                        </p:tgtEl>
                                        <p:attrNameLst>
                                          <p:attrName>style.visibility</p:attrName>
                                        </p:attrNameLst>
                                      </p:cBhvr>
                                      <p:to>
                                        <p:strVal val="visible"/>
                                      </p:to>
                                    </p:set>
                                    <p:animEffect filter="dissolve" transition="in">
                                      <p:cBhvr>
                                        <p:cTn id="12" dur="10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9" grpId="3" fill="hold">
                                  <p:stCondLst>
                                    <p:cond delay="0"/>
                                  </p:stCondLst>
                                  <p:iterate type="el" backwards="0">
                                    <p:tmAbs val="0"/>
                                  </p:iterate>
                                  <p:childTnLst>
                                    <p:set>
                                      <p:cBhvr>
                                        <p:cTn id="16" fill="hold"/>
                                        <p:tgtEl>
                                          <p:spTgt spid="104"/>
                                        </p:tgtEl>
                                        <p:attrNameLst>
                                          <p:attrName>style.visibility</p:attrName>
                                        </p:attrNameLst>
                                      </p:cBhvr>
                                      <p:to>
                                        <p:strVal val="visible"/>
                                      </p:to>
                                    </p:set>
                                    <p:animEffect filter="dissolve" transition="in">
                                      <p:cBhvr>
                                        <p:cTn id="17" dur="10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16" presetID="23" grpId="4" fill="hold">
                                  <p:stCondLst>
                                    <p:cond delay="0"/>
                                  </p:stCondLst>
                                  <p:iterate type="el" backwards="0">
                                    <p:tmAbs val="0"/>
                                  </p:iterate>
                                  <p:childTnLst>
                                    <p:set>
                                      <p:cBhvr>
                                        <p:cTn id="21" fill="hold"/>
                                        <p:tgtEl>
                                          <p:spTgt spid="95"/>
                                        </p:tgtEl>
                                        <p:attrNameLst>
                                          <p:attrName>style.visibility</p:attrName>
                                        </p:attrNameLst>
                                      </p:cBhvr>
                                      <p:to>
                                        <p:strVal val="visible"/>
                                      </p:to>
                                    </p:set>
                                    <p:anim calcmode="lin" valueType="num">
                                      <p:cBhvr>
                                        <p:cTn id="22" dur="750" fill="hold"/>
                                        <p:tgtEl>
                                          <p:spTgt spid="95"/>
                                        </p:tgtEl>
                                        <p:attrNameLst>
                                          <p:attrName>ppt_w</p:attrName>
                                        </p:attrNameLst>
                                      </p:cBhvr>
                                      <p:tavLst>
                                        <p:tav tm="0">
                                          <p:val>
                                            <p:fltVal val="0"/>
                                          </p:val>
                                        </p:tav>
                                        <p:tav tm="100000">
                                          <p:val>
                                            <p:strVal val="#ppt_w"/>
                                          </p:val>
                                        </p:tav>
                                      </p:tavLst>
                                    </p:anim>
                                    <p:anim calcmode="lin" valueType="num">
                                      <p:cBhvr>
                                        <p:cTn id="23" dur="750" fill="hold"/>
                                        <p:tgtEl>
                                          <p:spTgt spid="95"/>
                                        </p:tgtEl>
                                        <p:attrNameLst>
                                          <p:attrName>ppt_h</p:attrName>
                                        </p:attrNameLst>
                                      </p:cBhvr>
                                      <p:tavLst>
                                        <p:tav tm="0">
                                          <p:val>
                                            <p:fltVal val="0"/>
                                          </p:val>
                                        </p:tav>
                                        <p:tav tm="100000">
                                          <p:val>
                                            <p:strVal val="#ppt_h"/>
                                          </p:val>
                                        </p:tav>
                                      </p:tavLst>
                                    </p:anim>
                                  </p:childTnLst>
                                </p:cTn>
                              </p:par>
                            </p:childTnLst>
                          </p:cTn>
                        </p:par>
                        <p:par>
                          <p:cTn id="24" fill="hold">
                            <p:stCondLst>
                              <p:cond delay="750"/>
                            </p:stCondLst>
                            <p:childTnLst>
                              <p:par>
                                <p:cTn id="25" nodeType="afterEffect" presetClass="entr" presetSubtype="0" presetID="9" grpId="5" fill="hold">
                                  <p:stCondLst>
                                    <p:cond delay="0"/>
                                  </p:stCondLst>
                                  <p:iterate type="el" backwards="0">
                                    <p:tmAbs val="0"/>
                                  </p:iterate>
                                  <p:childTnLst>
                                    <p:set>
                                      <p:cBhvr>
                                        <p:cTn id="26" fill="hold"/>
                                        <p:tgtEl>
                                          <p:spTgt spid="103"/>
                                        </p:tgtEl>
                                        <p:attrNameLst>
                                          <p:attrName>style.visibility</p:attrName>
                                        </p:attrNameLst>
                                      </p:cBhvr>
                                      <p:to>
                                        <p:strVal val="visible"/>
                                      </p:to>
                                    </p:set>
                                    <p:animEffect filter="dissolve" transition="in">
                                      <p:cBhvr>
                                        <p:cTn id="27" dur="1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 grpId="1"/>
      <p:bldP build="whole" bldLvl="1" animBg="1" rev="0" advAuto="0" spid="104" grpId="3"/>
      <p:bldP build="whole" bldLvl="1" animBg="1" rev="0" advAuto="0" spid="102" grpId="2"/>
      <p:bldP build="whole" bldLvl="1" animBg="1" rev="0" advAuto="0" spid="95" grpId="4"/>
      <p:bldP build="whole" bldLvl="1" animBg="1" rev="0" advAuto="0" spid="103" grpId="5"/>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5C5C5"/>
        </a:solidFill>
      </p:bgPr>
    </p:bg>
    <p:spTree>
      <p:nvGrpSpPr>
        <p:cNvPr id="1" name=""/>
        <p:cNvGrpSpPr/>
        <p:nvPr/>
      </p:nvGrpSpPr>
      <p:grpSpPr>
        <a:xfrm>
          <a:off x="0" y="0"/>
          <a:ext cx="0" cy="0"/>
          <a:chOff x="0" y="0"/>
          <a:chExt cx="0" cy="0"/>
        </a:xfrm>
      </p:grpSpPr>
      <p:pic>
        <p:nvPicPr>
          <p:cNvPr id="670" name="droppedImage.pdf"/>
          <p:cNvPicPr/>
          <p:nvPr/>
        </p:nvPicPr>
        <p:blipFill>
          <a:blip r:embed="rId2">
            <a:extLst/>
          </a:blip>
          <a:stretch>
            <a:fillRect/>
          </a:stretch>
        </p:blipFill>
        <p:spPr>
          <a:xfrm>
            <a:off x="22517100" y="698500"/>
            <a:ext cx="1460500" cy="1194955"/>
          </a:xfrm>
          <a:prstGeom prst="rect">
            <a:avLst/>
          </a:prstGeom>
          <a:ln w="12700">
            <a:miter lim="400000"/>
          </a:ln>
        </p:spPr>
      </p:pic>
      <p:sp>
        <p:nvSpPr>
          <p:cNvPr id="671" name="Shape 671"/>
          <p:cNvSpPr/>
          <p:nvPr/>
        </p:nvSpPr>
        <p:spPr>
          <a:xfrm>
            <a:off x="127000" y="2349500"/>
            <a:ext cx="11455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Being out of scale</a:t>
            </a:r>
          </a:p>
        </p:txBody>
      </p:sp>
      <p:sp>
        <p:nvSpPr>
          <p:cNvPr id="672" name="Shape 672"/>
          <p:cNvSpPr/>
          <p:nvPr/>
        </p:nvSpPr>
        <p:spPr>
          <a:xfrm>
            <a:off x="11838899" y="2362200"/>
            <a:ext cx="8839201"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Scaling law for metabolic rate:  </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Y </a:t>
            </a:r>
            <a:r>
              <a:rPr sz="5000">
                <a:solidFill>
                  <a:srgbClr val="235691"/>
                </a:solidFill>
                <a:latin typeface="+mj-lt"/>
                <a:ea typeface="+mj-ea"/>
                <a:cs typeface="+mj-cs"/>
                <a:sym typeface="Gill Sans"/>
              </a:rPr>
              <a:t>=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0</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M</a:t>
            </a:r>
            <a:r>
              <a:rPr baseline="31999" sz="5000">
                <a:solidFill>
                  <a:srgbClr val="235691"/>
                </a:solidFill>
                <a:latin typeface="+mj-lt"/>
                <a:ea typeface="+mj-ea"/>
                <a:cs typeface="+mj-cs"/>
                <a:sym typeface="Gill Sans"/>
              </a:rPr>
              <a:t>(3/4)</a:t>
            </a:r>
          </a:p>
        </p:txBody>
      </p:sp>
      <p:sp>
        <p:nvSpPr>
          <p:cNvPr id="673" name="Shape 673"/>
          <p:cNvSpPr/>
          <p:nvPr/>
        </p:nvSpPr>
        <p:spPr>
          <a:xfrm>
            <a:off x="11849100" y="4114800"/>
            <a:ext cx="8877300" cy="8382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human: </a:t>
            </a:r>
            <a:r>
              <a:rPr i="1" sz="5000">
                <a:solidFill>
                  <a:srgbClr val="235691"/>
                </a:solidFill>
                <a:latin typeface="+mj-lt"/>
                <a:ea typeface="+mj-ea"/>
                <a:cs typeface="+mj-cs"/>
                <a:sym typeface="Gill Sans"/>
              </a:rPr>
              <a:t>Y</a:t>
            </a:r>
            <a:r>
              <a:rPr sz="5000">
                <a:solidFill>
                  <a:srgbClr val="235691"/>
                </a:solidFill>
                <a:latin typeface="+mj-lt"/>
                <a:ea typeface="+mj-ea"/>
                <a:cs typeface="+mj-cs"/>
                <a:sym typeface="Gill Sans"/>
              </a:rPr>
              <a:t> = 50 -100 Watt</a:t>
            </a:r>
          </a:p>
        </p:txBody>
      </p:sp>
      <p:sp>
        <p:nvSpPr>
          <p:cNvPr id="674" name="Shape 674"/>
          <p:cNvSpPr/>
          <p:nvPr/>
        </p:nvSpPr>
        <p:spPr>
          <a:xfrm>
            <a:off x="11849100" y="7620000"/>
            <a:ext cx="8877300"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Energy consumption per capita:</a:t>
            </a:r>
            <a:endParaRPr sz="5000">
              <a:solidFill>
                <a:srgbClr val="235691"/>
              </a:solidFill>
              <a:latin typeface="+mj-lt"/>
              <a:ea typeface="+mj-ea"/>
              <a:cs typeface="+mj-cs"/>
              <a:sym typeface="Gill Sans"/>
            </a:endParaRPr>
          </a:p>
          <a:p>
            <a:pPr lvl="0" defTabSz="825500">
              <a:defRPr sz="1800"/>
            </a:pPr>
            <a:r>
              <a:rPr sz="5000">
                <a:solidFill>
                  <a:srgbClr val="235691"/>
                </a:solidFill>
                <a:latin typeface="+mj-lt"/>
                <a:ea typeface="+mj-ea"/>
                <a:cs typeface="+mj-cs"/>
                <a:sym typeface="Gill Sans"/>
              </a:rPr>
              <a:t>Global Average: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2,735 Watt</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M</a:t>
            </a:r>
            <a:r>
              <a:rPr sz="5000">
                <a:solidFill>
                  <a:srgbClr val="235691"/>
                </a:solidFill>
                <a:latin typeface="+mj-lt"/>
                <a:ea typeface="+mj-ea"/>
                <a:cs typeface="+mj-cs"/>
                <a:sym typeface="Gill Sans"/>
              </a:rPr>
              <a:t> = 10 metric tons</a:t>
            </a:r>
          </a:p>
        </p:txBody>
      </p:sp>
      <p:pic>
        <p:nvPicPr>
          <p:cNvPr id="675" name="elephant_1.jpg"/>
          <p:cNvPicPr/>
          <p:nvPr/>
        </p:nvPicPr>
        <p:blipFill>
          <a:blip r:embed="rId3">
            <a:extLst/>
          </a:blip>
          <a:stretch>
            <a:fillRect/>
          </a:stretch>
        </p:blipFill>
        <p:spPr>
          <a:xfrm>
            <a:off x="20777200" y="7293880"/>
            <a:ext cx="1739900" cy="1871440"/>
          </a:xfrm>
          <a:prstGeom prst="rect">
            <a:avLst/>
          </a:prstGeom>
          <a:ln w="12700">
            <a:miter lim="400000"/>
          </a:ln>
        </p:spPr>
      </p:pic>
      <p:pic>
        <p:nvPicPr>
          <p:cNvPr id="676" name="elephant_2.jpg"/>
          <p:cNvPicPr/>
          <p:nvPr/>
        </p:nvPicPr>
        <p:blipFill>
          <a:blip r:embed="rId4">
            <a:extLst/>
          </a:blip>
          <a:stretch>
            <a:fillRect/>
          </a:stretch>
        </p:blipFill>
        <p:spPr>
          <a:xfrm>
            <a:off x="22161500" y="8788400"/>
            <a:ext cx="2175934" cy="2095500"/>
          </a:xfrm>
          <a:prstGeom prst="rect">
            <a:avLst/>
          </a:prstGeom>
          <a:ln w="12700">
            <a:miter lim="400000"/>
          </a:ln>
        </p:spPr>
      </p:pic>
      <p:sp>
        <p:nvSpPr>
          <p:cNvPr id="677" name="Shape 677"/>
          <p:cNvSpPr/>
          <p:nvPr/>
        </p:nvSpPr>
        <p:spPr>
          <a:xfrm>
            <a:off x="11849100" y="5130800"/>
            <a:ext cx="8877300"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Extended metabolic rate: </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Y</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C</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a:t>
            </a:r>
            <a:endParaRPr sz="5000">
              <a:solidFill>
                <a:srgbClr val="235691"/>
              </a:solidFill>
              <a:latin typeface="+mj-lt"/>
              <a:ea typeface="+mj-ea"/>
              <a:cs typeface="+mj-cs"/>
              <a:sym typeface="Gill Sans"/>
            </a:endParaRPr>
          </a:p>
          <a:p>
            <a:pPr lvl="0" defTabSz="825500">
              <a:defRPr sz="1800"/>
            </a:pPr>
            <a:r>
              <a:rPr sz="5000">
                <a:solidFill>
                  <a:srgbClr val="235691"/>
                </a:solidFill>
                <a:latin typeface="+mj-lt"/>
                <a:ea typeface="+mj-ea"/>
                <a:cs typeface="+mj-cs"/>
                <a:sym typeface="Gill Sans"/>
              </a:rPr>
              <a:t>(</a:t>
            </a:r>
            <a:r>
              <a:rPr i="1" sz="5000">
                <a:solidFill>
                  <a:srgbClr val="235691"/>
                </a:solidFill>
                <a:latin typeface="+mj-lt"/>
                <a:ea typeface="+mj-ea"/>
                <a:cs typeface="+mj-cs"/>
                <a:sym typeface="Gill Sans"/>
              </a:rPr>
              <a:t>C</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total energy consumption)</a:t>
            </a:r>
          </a:p>
        </p:txBody>
      </p:sp>
      <p:grpSp>
        <p:nvGrpSpPr>
          <p:cNvPr id="681" name="Group 681"/>
          <p:cNvGrpSpPr/>
          <p:nvPr/>
        </p:nvGrpSpPr>
        <p:grpSpPr>
          <a:xfrm>
            <a:off x="152400" y="3308822"/>
            <a:ext cx="11356975" cy="8629178"/>
            <a:chOff x="0" y="0"/>
            <a:chExt cx="11356975" cy="8629177"/>
          </a:xfrm>
        </p:grpSpPr>
        <p:pic>
          <p:nvPicPr>
            <p:cNvPr id="678" name="scaling_law.jpg"/>
            <p:cNvPicPr/>
            <p:nvPr/>
          </p:nvPicPr>
          <p:blipFill>
            <a:blip r:embed="rId5">
              <a:extLst/>
            </a:blip>
            <a:stretch>
              <a:fillRect/>
            </a:stretch>
          </p:blipFill>
          <p:spPr>
            <a:xfrm>
              <a:off x="0" y="0"/>
              <a:ext cx="11356975" cy="8623300"/>
            </a:xfrm>
            <a:prstGeom prst="rect">
              <a:avLst/>
            </a:prstGeom>
            <a:ln w="12700" cap="flat">
              <a:noFill/>
              <a:miter lim="400000"/>
            </a:ln>
            <a:effectLst/>
          </p:spPr>
        </p:pic>
        <p:sp>
          <p:nvSpPr>
            <p:cNvPr id="679" name="Shape 679"/>
            <p:cNvSpPr/>
            <p:nvPr/>
          </p:nvSpPr>
          <p:spPr>
            <a:xfrm>
              <a:off x="24525" y="5877"/>
              <a:ext cx="4275982"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lvl="0">
                <a:defRPr sz="1800">
                  <a:solidFill>
                    <a:srgbClr val="000000"/>
                  </a:solidFill>
                </a:defRPr>
              </a:pPr>
              <a:r>
                <a:rPr sz="5400">
                  <a:solidFill>
                    <a:srgbClr val="1B4B92"/>
                  </a:solidFill>
                </a:rPr>
                <a:t>Metabolic Rate</a:t>
              </a:r>
            </a:p>
          </p:txBody>
        </p:sp>
        <p:sp>
          <p:nvSpPr>
            <p:cNvPr id="680" name="Shape 680"/>
            <p:cNvSpPr/>
            <p:nvPr/>
          </p:nvSpPr>
          <p:spPr>
            <a:xfrm>
              <a:off x="9861109" y="7740177"/>
              <a:ext cx="1470163"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lvl="0">
                <a:defRPr sz="1800">
                  <a:solidFill>
                    <a:srgbClr val="000000"/>
                  </a:solidFill>
                </a:defRPr>
              </a:pPr>
              <a:r>
                <a:rPr sz="5400">
                  <a:solidFill>
                    <a:srgbClr val="1B4B92"/>
                  </a:solidFill>
                </a:rPr>
                <a:t>Mass</a:t>
              </a:r>
            </a:p>
          </p:txBody>
        </p:sp>
      </p:grpSp>
      <p:sp>
        <p:nvSpPr>
          <p:cNvPr id="682" name="Shape 682"/>
          <p:cNvSpPr/>
          <p:nvPr/>
        </p:nvSpPr>
        <p:spPr>
          <a:xfrm>
            <a:off x="11874500" y="10109200"/>
            <a:ext cx="8877300"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Worst case: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22,000 Watt</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M</a:t>
            </a:r>
            <a:r>
              <a:rPr sz="5000">
                <a:solidFill>
                  <a:srgbClr val="235691"/>
                </a:solidFill>
                <a:latin typeface="+mj-lt"/>
                <a:ea typeface="+mj-ea"/>
                <a:cs typeface="+mj-cs"/>
                <a:sym typeface="Gill Sans"/>
              </a:rPr>
              <a:t> = 170 metric tons</a:t>
            </a:r>
          </a:p>
        </p:txBody>
      </p:sp>
      <p:pic>
        <p:nvPicPr>
          <p:cNvPr id="683" name="blue-whale_1.jpg"/>
          <p:cNvPicPr/>
          <p:nvPr/>
        </p:nvPicPr>
        <p:blipFill>
          <a:blip r:embed="rId6">
            <a:extLst/>
          </a:blip>
          <a:stretch>
            <a:fillRect/>
          </a:stretch>
        </p:blipFill>
        <p:spPr>
          <a:xfrm>
            <a:off x="18935700" y="11684000"/>
            <a:ext cx="5422900" cy="1993900"/>
          </a:xfrm>
          <a:prstGeom prst="rect">
            <a:avLst/>
          </a:prstGeom>
          <a:ln w="12700">
            <a:miter lim="400000"/>
          </a:ln>
        </p:spPr>
      </p:pic>
      <p:sp>
        <p:nvSpPr>
          <p:cNvPr id="684" name="Shape 684"/>
          <p:cNvSpPr/>
          <p:nvPr/>
        </p:nvSpPr>
        <p:spPr>
          <a:xfrm>
            <a:off x="12725400" y="10668000"/>
            <a:ext cx="11455400" cy="24638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400">
                <a:solidFill>
                  <a:srgbClr val="235691"/>
                </a:solidFill>
                <a:latin typeface="+mj-lt"/>
                <a:ea typeface="+mj-ea"/>
                <a:cs typeface="+mj-cs"/>
                <a:sym typeface="Gill Sans"/>
              </a:rPr>
              <a:t>Humanity has an extended metabolic rate equivalent to 14 Billion elephants</a:t>
            </a:r>
            <a:endParaRPr sz="5400">
              <a:solidFill>
                <a:srgbClr val="235691"/>
              </a:solidFill>
              <a:latin typeface="+mj-lt"/>
              <a:ea typeface="+mj-ea"/>
              <a:cs typeface="+mj-cs"/>
              <a:sym typeface="Gill Sans"/>
            </a:endParaRPr>
          </a:p>
          <a:p>
            <a:pPr lvl="0" defTabSz="825500">
              <a:defRPr sz="1800"/>
            </a:pPr>
            <a:r>
              <a:rPr sz="5400">
                <a:solidFill>
                  <a:srgbClr val="235691"/>
                </a:solidFill>
                <a:latin typeface="+mj-lt"/>
                <a:ea typeface="+mj-ea"/>
                <a:cs typeface="+mj-cs"/>
                <a:sym typeface="Gill Sans"/>
              </a:rPr>
              <a:t>(2.7 Billion for the U.S. alone)</a:t>
            </a:r>
          </a:p>
        </p:txBody>
      </p:sp>
      <p:pic>
        <p:nvPicPr>
          <p:cNvPr id="685" name="hans elephant.jpg"/>
          <p:cNvPicPr/>
          <p:nvPr/>
        </p:nvPicPr>
        <p:blipFill>
          <a:blip r:embed="rId7">
            <a:extLst/>
          </a:blip>
          <a:stretch>
            <a:fillRect/>
          </a:stretch>
        </p:blipFill>
        <p:spPr>
          <a:xfrm>
            <a:off x="139700" y="3314700"/>
            <a:ext cx="12465068" cy="8864600"/>
          </a:xfrm>
          <a:prstGeom prst="rect">
            <a:avLst/>
          </a:prstGeom>
          <a:ln w="12700">
            <a:miter lim="400000"/>
          </a:ln>
        </p:spPr>
      </p:pic>
      <p:sp>
        <p:nvSpPr>
          <p:cNvPr id="686" name="Shape 686"/>
          <p:cNvSpPr/>
          <p:nvPr/>
        </p:nvSpPr>
        <p:spPr>
          <a:xfrm>
            <a:off x="139700" y="12344400"/>
            <a:ext cx="12471400" cy="8890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235691"/>
                </a:solidFill>
                <a:latin typeface="+mj-lt"/>
                <a:ea typeface="+mj-ea"/>
                <a:cs typeface="+mj-cs"/>
                <a:sym typeface="Gill Sans"/>
              </a:defRPr>
            </a:lvl1pPr>
          </a:lstStyle>
          <a:p>
            <a:pPr lvl="0">
              <a:defRPr sz="1800">
                <a:solidFill>
                  <a:srgbClr val="000000"/>
                </a:solidFill>
              </a:defRPr>
            </a:pPr>
            <a:r>
              <a:rPr sz="5400">
                <a:solidFill>
                  <a:srgbClr val="235691"/>
                </a:solidFill>
              </a:rPr>
              <a:t>14 Billion elephants:  a heavy “load’ for Earth</a:t>
            </a:r>
          </a:p>
        </p:txBody>
      </p:sp>
      <p:pic>
        <p:nvPicPr>
          <p:cNvPr id="687" name="Man.png"/>
          <p:cNvPicPr/>
          <p:nvPr/>
        </p:nvPicPr>
        <p:blipFill>
          <a:blip r:embed="rId8">
            <a:extLst/>
          </a:blip>
          <a:stretch>
            <a:fillRect/>
          </a:stretch>
        </p:blipFill>
        <p:spPr>
          <a:xfrm>
            <a:off x="21093762" y="3800297"/>
            <a:ext cx="674978" cy="1587501"/>
          </a:xfrm>
          <a:prstGeom prst="rect">
            <a:avLst/>
          </a:prstGeom>
          <a:ln w="12700">
            <a:miter lim="400000"/>
          </a:ln>
        </p:spPr>
      </p:pic>
      <p:sp>
        <p:nvSpPr>
          <p:cNvPr id="688" name="Shape 688"/>
          <p:cNvSpPr/>
          <p:nvPr/>
        </p:nvSpPr>
        <p:spPr>
          <a:xfrm>
            <a:off x="20701000" y="6883400"/>
            <a:ext cx="3733800" cy="4178300"/>
          </a:xfrm>
          <a:prstGeom prst="wedgeEllipseCallout">
            <a:avLst>
              <a:gd name="adj1" fmla="val -28912"/>
              <a:gd name="adj2" fmla="val -100456"/>
            </a:avLst>
          </a:prstGeom>
          <a:ln w="25400">
            <a:solidFill>
              <a:srgbClr val="3D4A58">
                <a:alpha val="85000"/>
              </a:srgbClr>
            </a:solidFill>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691" name="Group 691"/>
          <p:cNvGrpSpPr/>
          <p:nvPr/>
        </p:nvGrpSpPr>
        <p:grpSpPr>
          <a:xfrm>
            <a:off x="88900" y="63500"/>
            <a:ext cx="24193500" cy="1778000"/>
            <a:chOff x="-50800" y="-50800"/>
            <a:chExt cx="24193500" cy="1778000"/>
          </a:xfrm>
        </p:grpSpPr>
        <p:pic>
          <p:nvPicPr>
            <p:cNvPr id="689" name=""/>
            <p:cNvPicPr/>
            <p:nvPr/>
          </p:nvPicPr>
          <p:blipFill>
            <a:blip r:embed="rId9">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90" name="droppedImage.pdf"/>
            <p:cNvPicPr/>
            <p:nvPr/>
          </p:nvPicPr>
          <p:blipFill>
            <a:blip r:embed="rId10">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xit" presetSubtype="8" presetID="22" grpId="1" fill="hold">
                                  <p:stCondLst>
                                    <p:cond delay="0"/>
                                  </p:stCondLst>
                                  <p:iterate type="el" backwards="0">
                                    <p:tmAbs val="0"/>
                                  </p:iterate>
                                  <p:childTnLst>
                                    <p:animEffect filter="wipe(left)" transition="out">
                                      <p:cBhvr>
                                        <p:cTn id="6" dur="1500" fill="hold"/>
                                        <p:tgtEl>
                                          <p:spTgt spid="683"/>
                                        </p:tgtEl>
                                      </p:cBhvr>
                                    </p:animEffect>
                                    <p:set>
                                      <p:cBhvr>
                                        <p:cTn id="7" fill="hold">
                                          <p:stCondLst>
                                            <p:cond delay="1499"/>
                                          </p:stCondLst>
                                        </p:cTn>
                                        <p:tgtEl>
                                          <p:spTgt spid="683"/>
                                        </p:tgtEl>
                                        <p:attrNameLst>
                                          <p:attrName>style.visibility</p:attrName>
                                        </p:attrNameLst>
                                      </p:cBhvr>
                                      <p:to>
                                        <p:strVal val="hidden"/>
                                      </p:to>
                                    </p:set>
                                  </p:childTnLst>
                                </p:cTn>
                              </p:par>
                            </p:childTnLst>
                          </p:cTn>
                        </p:par>
                        <p:par>
                          <p:cTn id="8" fill="hold">
                            <p:stCondLst>
                              <p:cond delay="1500"/>
                            </p:stCondLst>
                            <p:childTnLst>
                              <p:par>
                                <p:cTn id="9" nodeType="afterEffect" presetClass="exit" presetSubtype="8" presetID="22" grpId="2" fill="hold">
                                  <p:stCondLst>
                                    <p:cond delay="0"/>
                                  </p:stCondLst>
                                  <p:iterate type="el" backwards="0">
                                    <p:tmAbs val="0"/>
                                  </p:iterate>
                                  <p:childTnLst>
                                    <p:animEffect filter="wipe(left)" transition="out">
                                      <p:cBhvr>
                                        <p:cTn id="10" dur="1500" fill="hold"/>
                                        <p:tgtEl>
                                          <p:spTgt spid="682"/>
                                        </p:tgtEl>
                                      </p:cBhvr>
                                    </p:animEffect>
                                    <p:set>
                                      <p:cBhvr>
                                        <p:cTn id="11" fill="hold">
                                          <p:stCondLst>
                                            <p:cond delay="1499"/>
                                          </p:stCondLst>
                                        </p:cTn>
                                        <p:tgtEl>
                                          <p:spTgt spid="682"/>
                                        </p:tgtEl>
                                        <p:attrNameLst>
                                          <p:attrName>style.visibility</p:attrName>
                                        </p:attrNameLst>
                                      </p:cBhvr>
                                      <p:to>
                                        <p:strVal val="hidden"/>
                                      </p:to>
                                    </p:set>
                                  </p:childTnLst>
                                </p:cTn>
                              </p:par>
                            </p:childTnLst>
                          </p:cTn>
                        </p:par>
                        <p:par>
                          <p:cTn id="12" fill="hold">
                            <p:stCondLst>
                              <p:cond delay="3000"/>
                            </p:stCondLst>
                            <p:childTnLst>
                              <p:par>
                                <p:cTn id="13" nodeType="afterEffect" presetClass="entr" presetSubtype="1" presetID="2" grpId="3" fill="hold">
                                  <p:stCondLst>
                                    <p:cond delay="0"/>
                                  </p:stCondLst>
                                  <p:iterate type="el" backwards="0">
                                    <p:tmAbs val="0"/>
                                  </p:iterate>
                                  <p:childTnLst>
                                    <p:set>
                                      <p:cBhvr>
                                        <p:cTn id="14" fill="hold"/>
                                        <p:tgtEl>
                                          <p:spTgt spid="684"/>
                                        </p:tgtEl>
                                        <p:attrNameLst>
                                          <p:attrName>style.visibility</p:attrName>
                                        </p:attrNameLst>
                                      </p:cBhvr>
                                      <p:to>
                                        <p:strVal val="visible"/>
                                      </p:to>
                                    </p:set>
                                    <p:anim calcmode="lin" valueType="num">
                                      <p:cBhvr>
                                        <p:cTn id="15" dur="1000" fill="hold"/>
                                        <p:tgtEl>
                                          <p:spTgt spid="684"/>
                                        </p:tgtEl>
                                        <p:attrNameLst>
                                          <p:attrName>ppt_x</p:attrName>
                                        </p:attrNameLst>
                                      </p:cBhvr>
                                      <p:tavLst>
                                        <p:tav tm="0">
                                          <p:val>
                                            <p:strVal val="#ppt_x"/>
                                          </p:val>
                                        </p:tav>
                                        <p:tav tm="100000">
                                          <p:val>
                                            <p:strVal val="#ppt_x"/>
                                          </p:val>
                                        </p:tav>
                                      </p:tavLst>
                                    </p:anim>
                                    <p:anim calcmode="lin" valueType="num">
                                      <p:cBhvr>
                                        <p:cTn id="16" dur="1000" fill="hold"/>
                                        <p:tgtEl>
                                          <p:spTgt spid="68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1" presetID="2" grpId="4" fill="hold">
                                  <p:stCondLst>
                                    <p:cond delay="0"/>
                                  </p:stCondLst>
                                  <p:iterate type="el" backwards="0">
                                    <p:tmAbs val="0"/>
                                  </p:iterate>
                                  <p:childTnLst>
                                    <p:set>
                                      <p:cBhvr>
                                        <p:cTn id="20" fill="hold"/>
                                        <p:tgtEl>
                                          <p:spTgt spid="685"/>
                                        </p:tgtEl>
                                        <p:attrNameLst>
                                          <p:attrName>style.visibility</p:attrName>
                                        </p:attrNameLst>
                                      </p:cBhvr>
                                      <p:to>
                                        <p:strVal val="visible"/>
                                      </p:to>
                                    </p:set>
                                    <p:anim calcmode="lin" valueType="num">
                                      <p:cBhvr>
                                        <p:cTn id="21" dur="3000" fill="hold"/>
                                        <p:tgtEl>
                                          <p:spTgt spid="685"/>
                                        </p:tgtEl>
                                        <p:attrNameLst>
                                          <p:attrName>ppt_x</p:attrName>
                                        </p:attrNameLst>
                                      </p:cBhvr>
                                      <p:tavLst>
                                        <p:tav tm="0">
                                          <p:val>
                                            <p:strVal val="#ppt_x"/>
                                          </p:val>
                                        </p:tav>
                                        <p:tav tm="100000">
                                          <p:val>
                                            <p:strVal val="#ppt_x"/>
                                          </p:val>
                                        </p:tav>
                                      </p:tavLst>
                                    </p:anim>
                                    <p:anim calcmode="lin" valueType="num">
                                      <p:cBhvr>
                                        <p:cTn id="22" dur="3000" fill="hold"/>
                                        <p:tgtEl>
                                          <p:spTgt spid="685"/>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nodeType="afterEffect" presetClass="entr" presetSubtype="1" presetID="2" grpId="5" fill="hold">
                                  <p:stCondLst>
                                    <p:cond delay="0"/>
                                  </p:stCondLst>
                                  <p:iterate type="el" backwards="0">
                                    <p:tmAbs val="0"/>
                                  </p:iterate>
                                  <p:childTnLst>
                                    <p:set>
                                      <p:cBhvr>
                                        <p:cTn id="25" fill="hold"/>
                                        <p:tgtEl>
                                          <p:spTgt spid="686"/>
                                        </p:tgtEl>
                                        <p:attrNameLst>
                                          <p:attrName>style.visibility</p:attrName>
                                        </p:attrNameLst>
                                      </p:cBhvr>
                                      <p:to>
                                        <p:strVal val="visible"/>
                                      </p:to>
                                    </p:set>
                                    <p:anim calcmode="lin" valueType="num">
                                      <p:cBhvr>
                                        <p:cTn id="26" dur="2000" fill="hold"/>
                                        <p:tgtEl>
                                          <p:spTgt spid="686"/>
                                        </p:tgtEl>
                                        <p:attrNameLst>
                                          <p:attrName>ppt_x</p:attrName>
                                        </p:attrNameLst>
                                      </p:cBhvr>
                                      <p:tavLst>
                                        <p:tav tm="0">
                                          <p:val>
                                            <p:strVal val="#ppt_x"/>
                                          </p:val>
                                        </p:tav>
                                        <p:tav tm="100000">
                                          <p:val>
                                            <p:strVal val="#ppt_x"/>
                                          </p:val>
                                        </p:tav>
                                      </p:tavLst>
                                    </p:anim>
                                    <p:anim calcmode="lin" valueType="num">
                                      <p:cBhvr>
                                        <p:cTn id="27" dur="2000" fill="hold"/>
                                        <p:tgtEl>
                                          <p:spTgt spid="6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4" grpId="3"/>
      <p:bldP build="whole" bldLvl="1" animBg="1" rev="0" advAuto="0" spid="682" grpId="2"/>
      <p:bldP build="whole" bldLvl="1" animBg="1" rev="0" advAuto="0" spid="683" grpId="1"/>
      <p:bldP build="whole" bldLvl="1" animBg="1" rev="0" advAuto="0" spid="685" grpId="4"/>
      <p:bldP build="whole" bldLvl="1" animBg="1" rev="0" advAuto="0" spid="686" grpId="5"/>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93" name="e4h.png"/>
          <p:cNvPicPr/>
          <p:nvPr/>
        </p:nvPicPr>
        <p:blipFill>
          <a:blip r:embed="rId2">
            <a:extLst/>
          </a:blip>
          <a:stretch>
            <a:fillRect/>
          </a:stretch>
        </p:blipFill>
        <p:spPr>
          <a:xfrm>
            <a:off x="12890500" y="2273300"/>
            <a:ext cx="11322083" cy="11264900"/>
          </a:xfrm>
          <a:prstGeom prst="rect">
            <a:avLst/>
          </a:prstGeom>
          <a:ln w="12700">
            <a:miter lim="400000"/>
          </a:ln>
        </p:spPr>
      </p:pic>
      <p:sp>
        <p:nvSpPr>
          <p:cNvPr id="694" name="Shape 694"/>
          <p:cNvSpPr/>
          <p:nvPr/>
        </p:nvSpPr>
        <p:spPr>
          <a:xfrm>
            <a:off x="139700" y="11798300"/>
            <a:ext cx="12534900" cy="17018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5400">
                <a:solidFill>
                  <a:srgbClr val="EFF3FF"/>
                </a:solidFill>
                <a:latin typeface="Trebuchet MS"/>
                <a:ea typeface="Trebuchet MS"/>
                <a:cs typeface="Trebuchet MS"/>
                <a:sym typeface="Trebuchet MS"/>
              </a:defRPr>
            </a:lvl1pPr>
          </a:lstStyle>
          <a:p>
            <a:pPr lvl="0">
              <a:defRPr sz="1800">
                <a:solidFill>
                  <a:srgbClr val="000000"/>
                </a:solidFill>
              </a:defRPr>
            </a:pPr>
            <a:r>
              <a:rPr sz="5400">
                <a:solidFill>
                  <a:srgbClr val="EFF3FF"/>
                </a:solidFill>
              </a:rPr>
              <a:t>“What is good for Earth’s life support system is good for humanity”</a:t>
            </a:r>
          </a:p>
        </p:txBody>
      </p:sp>
      <p:sp>
        <p:nvSpPr>
          <p:cNvPr id="695" name="Shape 695"/>
          <p:cNvSpPr/>
          <p:nvPr/>
        </p:nvSpPr>
        <p:spPr>
          <a:xfrm>
            <a:off x="177800" y="7861300"/>
            <a:ext cx="12026900" cy="3574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9266" marR="59266" defTabSz="655174">
              <a:defRPr sz="1800"/>
            </a:pPr>
            <a:r>
              <a:rPr sz="4800">
                <a:solidFill>
                  <a:srgbClr val="205D96"/>
                </a:solidFill>
                <a:uFill>
                  <a:solidFill>
                    <a:srgbClr val="205D96"/>
                  </a:solidFill>
                </a:uFill>
                <a:latin typeface="Arial"/>
                <a:ea typeface="Arial"/>
                <a:cs typeface="Arial"/>
                <a:sym typeface="Arial"/>
              </a:rPr>
              <a:t>Economy </a:t>
            </a:r>
            <a:r>
              <a:rPr b="1" sz="4800">
                <a:solidFill>
                  <a:srgbClr val="205D96"/>
                </a:solidFill>
                <a:uFill>
                  <a:solidFill>
                    <a:srgbClr val="205D96"/>
                  </a:solidFill>
                </a:uFill>
                <a:latin typeface="Arial"/>
                <a:ea typeface="Arial"/>
                <a:cs typeface="Arial"/>
                <a:sym typeface="Arial"/>
              </a:rPr>
              <a:t>for</a:t>
            </a:r>
            <a:r>
              <a:rPr sz="4800">
                <a:solidFill>
                  <a:srgbClr val="205D96"/>
                </a:solidFill>
                <a:uFill>
                  <a:solidFill>
                    <a:srgbClr val="205D96"/>
                  </a:solidFill>
                </a:uFill>
                <a:latin typeface="Arial"/>
                <a:ea typeface="Arial"/>
                <a:cs typeface="Arial"/>
                <a:sym typeface="Arial"/>
              </a:rPr>
              <a:t> humanity:</a:t>
            </a:r>
            <a:endParaRPr sz="4800">
              <a:solidFill>
                <a:srgbClr val="205D96"/>
              </a:solidFill>
              <a:uFill>
                <a:solidFill>
                  <a:srgbClr val="205D96"/>
                </a:solidFill>
              </a:uFill>
              <a:latin typeface="Arial"/>
              <a:ea typeface="Arial"/>
              <a:cs typeface="Arial"/>
              <a:sym typeface="Arial"/>
            </a:endParaRPr>
          </a:p>
          <a:p>
            <a:pPr lvl="0" marL="59266" marR="59266" defTabSz="655174">
              <a:defRPr sz="1800"/>
            </a:pPr>
            <a:r>
              <a:rPr sz="4800">
                <a:solidFill>
                  <a:srgbClr val="205D96"/>
                </a:solidFill>
                <a:uFill>
                  <a:solidFill>
                    <a:srgbClr val="205D96"/>
                  </a:solidFill>
                </a:uFill>
                <a:latin typeface="Arial"/>
                <a:ea typeface="Arial"/>
                <a:cs typeface="Arial"/>
                <a:sym typeface="Arial"/>
              </a:rPr>
              <a:t>“An economy that meets our needs while safeguarding Earth’s life-support system, </a:t>
            </a:r>
            <a:endParaRPr sz="4800">
              <a:solidFill>
                <a:srgbClr val="205D96"/>
              </a:solidFill>
              <a:uFill>
                <a:solidFill>
                  <a:srgbClr val="205D96"/>
                </a:solidFill>
              </a:uFill>
              <a:latin typeface="Arial"/>
              <a:ea typeface="Arial"/>
              <a:cs typeface="Arial"/>
              <a:sym typeface="Arial"/>
            </a:endParaRPr>
          </a:p>
          <a:p>
            <a:pPr lvl="0" marL="59266" marR="59266" defTabSz="655174">
              <a:defRPr sz="1800"/>
            </a:pPr>
            <a:r>
              <a:rPr sz="4800">
                <a:solidFill>
                  <a:srgbClr val="205D96"/>
                </a:solidFill>
                <a:uFill>
                  <a:solidFill>
                    <a:srgbClr val="205D96"/>
                  </a:solidFill>
                </a:uFill>
                <a:latin typeface="Arial"/>
                <a:ea typeface="Arial"/>
                <a:cs typeface="Arial"/>
                <a:sym typeface="Arial"/>
              </a:rPr>
              <a:t>on which the welfare of current and future generations depends.”</a:t>
            </a:r>
          </a:p>
        </p:txBody>
      </p:sp>
      <p:sp>
        <p:nvSpPr>
          <p:cNvPr id="696" name="Shape 696"/>
          <p:cNvSpPr/>
          <p:nvPr/>
        </p:nvSpPr>
        <p:spPr>
          <a:xfrm>
            <a:off x="63500" y="2374900"/>
            <a:ext cx="12712700" cy="15240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solidFill>
                  <a:srgbClr val="FFFFFF"/>
                </a:solidFill>
                <a:uFill>
                  <a:solidFill>
                    <a:srgbClr val="FFFFFF"/>
                  </a:solidFill>
                </a:uFill>
                <a:latin typeface="Trebuchet MS"/>
                <a:ea typeface="Trebuchet MS"/>
                <a:cs typeface="Trebuchet MS"/>
                <a:sym typeface="Trebuchet MS"/>
              </a:defRPr>
            </a:lvl1pPr>
          </a:lstStyle>
          <a:p>
            <a:pPr lvl="0">
              <a:defRPr sz="1800">
                <a:solidFill>
                  <a:srgbClr val="000000"/>
                </a:solidFill>
                <a:uFillTx/>
              </a:defRPr>
            </a:pPr>
            <a:r>
              <a:rPr sz="4800">
                <a:solidFill>
                  <a:srgbClr val="FFFFFF"/>
                </a:solidFill>
                <a:uFill>
                  <a:solidFill>
                    <a:srgbClr val="FFFFFF"/>
                  </a:solidFill>
                </a:uFill>
              </a:rPr>
              <a:t>Economy is the link between humanity and Earth’s life-support system</a:t>
            </a:r>
          </a:p>
        </p:txBody>
      </p:sp>
      <p:sp>
        <p:nvSpPr>
          <p:cNvPr id="697" name="Shape 697"/>
          <p:cNvSpPr/>
          <p:nvPr/>
        </p:nvSpPr>
        <p:spPr>
          <a:xfrm>
            <a:off x="152400" y="4102100"/>
            <a:ext cx="12319000" cy="3574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9266" marR="59266" defTabSz="655174">
              <a:defRPr sz="1800"/>
            </a:pPr>
            <a:r>
              <a:rPr sz="4800">
                <a:solidFill>
                  <a:srgbClr val="205D96"/>
                </a:solidFill>
                <a:uFill>
                  <a:solidFill>
                    <a:srgbClr val="205D96"/>
                  </a:solidFill>
                </a:uFill>
                <a:latin typeface="Arial"/>
                <a:ea typeface="Arial"/>
                <a:cs typeface="Arial"/>
                <a:sym typeface="Arial"/>
              </a:rPr>
              <a:t>Economy </a:t>
            </a:r>
            <a:r>
              <a:rPr b="1" sz="4800">
                <a:solidFill>
                  <a:srgbClr val="205D96"/>
                </a:solidFill>
                <a:uFill>
                  <a:solidFill>
                    <a:srgbClr val="205D96"/>
                  </a:solidFill>
                </a:uFill>
                <a:latin typeface="Arial"/>
                <a:ea typeface="Arial"/>
                <a:cs typeface="Arial"/>
                <a:sym typeface="Arial"/>
              </a:rPr>
              <a:t>against</a:t>
            </a:r>
            <a:r>
              <a:rPr sz="4800">
                <a:solidFill>
                  <a:srgbClr val="205D96"/>
                </a:solidFill>
                <a:uFill>
                  <a:solidFill>
                    <a:srgbClr val="205D96"/>
                  </a:solidFill>
                </a:uFill>
                <a:latin typeface="Arial"/>
                <a:ea typeface="Arial"/>
                <a:cs typeface="Arial"/>
                <a:sym typeface="Arial"/>
              </a:rPr>
              <a:t> humanity:</a:t>
            </a:r>
            <a:endParaRPr sz="4800">
              <a:solidFill>
                <a:srgbClr val="205D96"/>
              </a:solidFill>
              <a:uFill>
                <a:solidFill>
                  <a:srgbClr val="205D96"/>
                </a:solidFill>
              </a:uFill>
              <a:latin typeface="Arial"/>
              <a:ea typeface="Arial"/>
              <a:cs typeface="Arial"/>
              <a:sym typeface="Arial"/>
            </a:endParaRPr>
          </a:p>
          <a:p>
            <a:pPr lvl="0" marL="59266" marR="59266" defTabSz="655174">
              <a:defRPr sz="1800"/>
            </a:pPr>
            <a:r>
              <a:rPr sz="4800">
                <a:solidFill>
                  <a:srgbClr val="3160A9"/>
                </a:solidFill>
                <a:uFill>
                  <a:solidFill>
                    <a:srgbClr val="3160A9"/>
                  </a:solidFill>
                </a:uFill>
                <a:latin typeface="Arial"/>
                <a:ea typeface="Arial"/>
                <a:cs typeface="Arial"/>
                <a:sym typeface="Arial"/>
              </a:rPr>
              <a:t>An economy that meets our needs by burning fossil fuels and destroying Earth’s life-support system is like a doctor who practices medicine by killing the patients.</a:t>
            </a:r>
          </a:p>
        </p:txBody>
      </p:sp>
      <p:sp>
        <p:nvSpPr>
          <p:cNvPr id="698" name="Shape 698"/>
          <p:cNvSpPr/>
          <p:nvPr/>
        </p:nvSpPr>
        <p:spPr>
          <a:xfrm>
            <a:off x="63500" y="2387600"/>
            <a:ext cx="12712700" cy="36576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solidFill>
                  <a:srgbClr val="FFFFFF"/>
                </a:solidFill>
                <a:uFill>
                  <a:solidFill>
                    <a:srgbClr val="FFFFFF"/>
                  </a:solidFill>
                </a:uFill>
                <a:latin typeface="Trebuchet MS"/>
                <a:ea typeface="Trebuchet MS"/>
                <a:cs typeface="Trebuchet MS"/>
                <a:sym typeface="Trebuchet MS"/>
              </a:defRPr>
            </a:lvl1pPr>
          </a:lstStyle>
          <a:p>
            <a:pPr lvl="0">
              <a:defRPr sz="1800">
                <a:solidFill>
                  <a:srgbClr val="000000"/>
                </a:solidFill>
                <a:uFillTx/>
              </a:defRPr>
            </a:pPr>
            <a:r>
              <a:rPr sz="4800">
                <a:solidFill>
                  <a:srgbClr val="FFFFFF"/>
                </a:solidFill>
                <a:uFill>
                  <a:solidFill>
                    <a:srgbClr val="FFFFFF"/>
                  </a:solidFill>
                </a:uFill>
              </a:rPr>
              <a:t>“Sustainable Development is a development that meets the needs of the presence while safeguarding Earth’s life support systems, on which the welfare of current and future generations depends.” (Griggs et al., 2013)</a:t>
            </a:r>
          </a:p>
        </p:txBody>
      </p:sp>
      <p:grpSp>
        <p:nvGrpSpPr>
          <p:cNvPr id="701" name="Group 701"/>
          <p:cNvGrpSpPr/>
          <p:nvPr/>
        </p:nvGrpSpPr>
        <p:grpSpPr>
          <a:xfrm>
            <a:off x="88900" y="63500"/>
            <a:ext cx="24193500" cy="1778000"/>
            <a:chOff x="-50800" y="-50800"/>
            <a:chExt cx="24193500" cy="1778000"/>
          </a:xfrm>
        </p:grpSpPr>
        <p:pic>
          <p:nvPicPr>
            <p:cNvPr id="699"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700"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698"/>
                                        </p:tgtEl>
                                        <p:attrNameLst>
                                          <p:attrName>style.visibility</p:attrName>
                                        </p:attrNameLst>
                                      </p:cBhvr>
                                      <p:to>
                                        <p:strVal val="visible"/>
                                      </p:to>
                                    </p:set>
                                    <p:animEffect filter="dissolve" transition="in">
                                      <p:cBhvr>
                                        <p:cTn id="7" dur="1000"/>
                                        <p:tgtEl>
                                          <p:spTgt spid="698"/>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693"/>
                                        </p:tgtEl>
                                        <p:attrNameLst>
                                          <p:attrName>style.visibility</p:attrName>
                                        </p:attrNameLst>
                                      </p:cBhvr>
                                      <p:to>
                                        <p:strVal val="visible"/>
                                      </p:to>
                                    </p:set>
                                    <p:animEffect filter="fade" transition="in">
                                      <p:cBhvr>
                                        <p:cTn id="11" dur="1000"/>
                                        <p:tgtEl>
                                          <p:spTgt spid="693"/>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xit" presetSubtype="0" presetID="9" grpId="3" fill="hold">
                                  <p:stCondLst>
                                    <p:cond delay="0"/>
                                  </p:stCondLst>
                                  <p:iterate type="el" backwards="0">
                                    <p:tmAbs val="0"/>
                                  </p:iterate>
                                  <p:childTnLst>
                                    <p:animEffect filter="dissolve" transition="out">
                                      <p:cBhvr>
                                        <p:cTn id="15" dur="1000" fill="hold"/>
                                        <p:tgtEl>
                                          <p:spTgt spid="698"/>
                                        </p:tgtEl>
                                      </p:cBhvr>
                                    </p:animEffect>
                                    <p:set>
                                      <p:cBhvr>
                                        <p:cTn id="16" fill="hold">
                                          <p:stCondLst>
                                            <p:cond delay="999"/>
                                          </p:stCondLst>
                                        </p:cTn>
                                        <p:tgtEl>
                                          <p:spTgt spid="698"/>
                                        </p:tgtEl>
                                        <p:attrNameLst>
                                          <p:attrName>style.visibility</p:attrName>
                                        </p:attrNameLst>
                                      </p:cBhvr>
                                      <p:to>
                                        <p:strVal val="hidden"/>
                                      </p:to>
                                    </p:se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696"/>
                                        </p:tgtEl>
                                        <p:attrNameLst>
                                          <p:attrName>style.visibility</p:attrName>
                                        </p:attrNameLst>
                                      </p:cBhvr>
                                      <p:to>
                                        <p:strVal val="visible"/>
                                      </p:to>
                                    </p:set>
                                    <p:animEffect filter="dissolve" transition="in">
                                      <p:cBhvr>
                                        <p:cTn id="20" dur="1000"/>
                                        <p:tgtEl>
                                          <p:spTgt spid="696"/>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697"/>
                                        </p:tgtEl>
                                        <p:attrNameLst>
                                          <p:attrName>style.visibility</p:attrName>
                                        </p:attrNameLst>
                                      </p:cBhvr>
                                      <p:to>
                                        <p:strVal val="visible"/>
                                      </p:to>
                                    </p:set>
                                    <p:animEffect filter="dissolve" transition="in">
                                      <p:cBhvr>
                                        <p:cTn id="25" dur="1000"/>
                                        <p:tgtEl>
                                          <p:spTgt spid="697"/>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695"/>
                                        </p:tgtEl>
                                        <p:attrNameLst>
                                          <p:attrName>style.visibility</p:attrName>
                                        </p:attrNameLst>
                                      </p:cBhvr>
                                      <p:to>
                                        <p:strVal val="visible"/>
                                      </p:to>
                                    </p:set>
                                    <p:animEffect filter="dissolve" transition="in">
                                      <p:cBhvr>
                                        <p:cTn id="30" dur="1000"/>
                                        <p:tgtEl>
                                          <p:spTgt spid="695"/>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694"/>
                                        </p:tgtEl>
                                        <p:attrNameLst>
                                          <p:attrName>style.visibility</p:attrName>
                                        </p:attrNameLst>
                                      </p:cBhvr>
                                      <p:to>
                                        <p:strVal val="visible"/>
                                      </p:to>
                                    </p:set>
                                    <p:animEffect filter="dissolve" transition="in">
                                      <p:cBhvr>
                                        <p:cTn id="35" dur="10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3" grpId="2"/>
      <p:bldP build="whole" bldLvl="1" animBg="1" rev="0" advAuto="0" spid="695" grpId="6"/>
      <p:bldP build="whole" bldLvl="1" animBg="1" rev="0" advAuto="0" spid="698" grpId="1"/>
      <p:bldP build="whole" bldLvl="1" animBg="1" rev="0" advAuto="0" spid="698" grpId="3"/>
      <p:bldP build="whole" bldLvl="1" animBg="1" rev="0" advAuto="0" spid="694" grpId="7"/>
      <p:bldP build="whole" bldLvl="1" animBg="1" rev="0" advAuto="0" spid="696" grpId="4"/>
      <p:bldP build="whole" bldLvl="1" animBg="1" rev="0" advAuto="0" spid="697" grpId="5"/>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03" name="image.png"/>
          <p:cNvPicPr/>
          <p:nvPr/>
        </p:nvPicPr>
        <p:blipFill>
          <a:blip r:embed="rId2">
            <a:extLst/>
          </a:blip>
          <a:stretch>
            <a:fillRect/>
          </a:stretch>
        </p:blipFill>
        <p:spPr>
          <a:xfrm>
            <a:off x="830" y="0"/>
            <a:ext cx="24663401" cy="14173200"/>
          </a:xfrm>
          <a:prstGeom prst="rect">
            <a:avLst/>
          </a:prstGeom>
          <a:ln>
            <a:round/>
          </a:ln>
        </p:spPr>
      </p:pic>
      <p:sp>
        <p:nvSpPr>
          <p:cNvPr id="704" name="Shape 704"/>
          <p:cNvSpPr/>
          <p:nvPr/>
        </p:nvSpPr>
        <p:spPr>
          <a:xfrm>
            <a:off x="362646" y="7100887"/>
            <a:ext cx="22567901" cy="161290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marL="57166" marR="57166" defTabSz="655174">
              <a:lnSpc>
                <a:spcPct val="80000"/>
              </a:lnSpc>
              <a:spcBef>
                <a:spcPts val="900"/>
              </a:spcBef>
              <a:buClr>
                <a:srgbClr val="FFFFFF"/>
              </a:buClr>
              <a:buFont typeface="Arial"/>
              <a:tabLst>
                <a:tab pos="50800" algn="l"/>
                <a:tab pos="698500" algn="l"/>
                <a:tab pos="1371600" algn="l"/>
                <a:tab pos="2019300" algn="l"/>
                <a:tab pos="2667000" algn="l"/>
                <a:tab pos="3340100" algn="l"/>
                <a:tab pos="3987800" algn="l"/>
                <a:tab pos="4648200" algn="l"/>
                <a:tab pos="5295900" algn="l"/>
                <a:tab pos="5943600" algn="l"/>
                <a:tab pos="6616700" algn="l"/>
                <a:tab pos="7264400" algn="l"/>
                <a:tab pos="7912100" algn="l"/>
                <a:tab pos="8572500" algn="l"/>
                <a:tab pos="9220200" algn="l"/>
                <a:tab pos="9893300" algn="l"/>
                <a:tab pos="10541000" algn="l"/>
                <a:tab pos="11188700" algn="l"/>
                <a:tab pos="11849100" algn="l"/>
                <a:tab pos="12496800" algn="l"/>
                <a:tab pos="13144500" algn="l"/>
                <a:tab pos="13779500" algn="l"/>
                <a:tab pos="14833600" algn="l"/>
                <a:tab pos="15887700" algn="l"/>
                <a:tab pos="16941800" algn="l"/>
                <a:tab pos="18008600" algn="l"/>
                <a:tab pos="19062700" algn="l"/>
                <a:tab pos="20116800" algn="l"/>
                <a:tab pos="21170900" algn="l"/>
                <a:tab pos="21666200" algn="l"/>
              </a:tabLst>
              <a:defRPr sz="1800"/>
            </a:pPr>
            <a:r>
              <a:rPr sz="5200">
                <a:solidFill>
                  <a:srgbClr val="FFFFFF"/>
                </a:solidFill>
                <a:uFill>
                  <a:solidFill>
                    <a:srgbClr val="FFFFFF"/>
                  </a:solidFill>
                </a:uFill>
                <a:latin typeface="Arial"/>
                <a:ea typeface="Arial"/>
                <a:cs typeface="Arial"/>
                <a:sym typeface="Arial"/>
              </a:rPr>
              <a:t>“No problem can be solved with the same consciousness that created it.”  </a:t>
            </a:r>
            <a:endParaRPr sz="1600">
              <a:solidFill>
                <a:srgbClr val="FFFFFF"/>
              </a:solidFill>
              <a:uFill>
                <a:solidFill>
                  <a:srgbClr val="FFFFFF"/>
                </a:solidFill>
              </a:uFill>
              <a:latin typeface="+mn-lt"/>
              <a:ea typeface="+mn-ea"/>
              <a:cs typeface="+mn-cs"/>
              <a:sym typeface="American Typewriter"/>
            </a:endParaRPr>
          </a:p>
          <a:p>
            <a:pPr lvl="0" marL="57166" marR="57166" algn="r" defTabSz="655174">
              <a:lnSpc>
                <a:spcPct val="80000"/>
              </a:lnSpc>
              <a:spcBef>
                <a:spcPts val="900"/>
              </a:spcBef>
              <a:buClr>
                <a:srgbClr val="FFFFFF"/>
              </a:buClr>
              <a:buFont typeface="Arial"/>
              <a:tabLst>
                <a:tab pos="50800" algn="l"/>
                <a:tab pos="698500" algn="l"/>
                <a:tab pos="1371600" algn="l"/>
                <a:tab pos="2019300" algn="l"/>
                <a:tab pos="2667000" algn="l"/>
                <a:tab pos="3340100" algn="l"/>
                <a:tab pos="3987800" algn="l"/>
                <a:tab pos="4648200" algn="l"/>
                <a:tab pos="5295900" algn="l"/>
                <a:tab pos="5943600" algn="l"/>
                <a:tab pos="6616700" algn="l"/>
                <a:tab pos="7264400" algn="l"/>
                <a:tab pos="7912100" algn="l"/>
                <a:tab pos="8572500" algn="l"/>
                <a:tab pos="9220200" algn="l"/>
                <a:tab pos="9893300" algn="l"/>
                <a:tab pos="10541000" algn="l"/>
                <a:tab pos="11188700" algn="l"/>
                <a:tab pos="11849100" algn="l"/>
                <a:tab pos="12496800" algn="l"/>
                <a:tab pos="13144500" algn="l"/>
                <a:tab pos="13779500" algn="l"/>
                <a:tab pos="14833600" algn="l"/>
                <a:tab pos="15887700" algn="l"/>
                <a:tab pos="16941800" algn="l"/>
                <a:tab pos="18008600" algn="l"/>
                <a:tab pos="19062700" algn="l"/>
                <a:tab pos="20116800" algn="l"/>
                <a:tab pos="21170900" algn="l"/>
                <a:tab pos="21666200" algn="l"/>
              </a:tabLst>
              <a:defRPr sz="1800"/>
            </a:pPr>
            <a:r>
              <a:rPr sz="5200">
                <a:solidFill>
                  <a:srgbClr val="FFFFFF"/>
                </a:solidFill>
                <a:uFill>
                  <a:solidFill>
                    <a:srgbClr val="FFFFFF"/>
                  </a:solidFill>
                </a:uFill>
                <a:latin typeface="Lucida Grande"/>
                <a:ea typeface="Lucida Grande"/>
                <a:cs typeface="Lucida Grande"/>
                <a:sym typeface="Lucida Grande"/>
              </a:rPr>
              <a:t>																						</a:t>
            </a:r>
            <a:r>
              <a:rPr i="1" sz="5200">
                <a:solidFill>
                  <a:srgbClr val="FFFFFF"/>
                </a:solidFill>
                <a:uFill>
                  <a:solidFill>
                    <a:srgbClr val="FFFFFF"/>
                  </a:solidFill>
                </a:uFill>
                <a:latin typeface="Arial"/>
                <a:ea typeface="Arial"/>
                <a:cs typeface="Arial"/>
                <a:sym typeface="Arial"/>
              </a:rPr>
              <a:t>Albert Einstein</a:t>
            </a:r>
          </a:p>
        </p:txBody>
      </p:sp>
      <p:sp>
        <p:nvSpPr>
          <p:cNvPr id="705" name="Shape 705"/>
          <p:cNvSpPr/>
          <p:nvPr/>
        </p:nvSpPr>
        <p:spPr>
          <a:xfrm>
            <a:off x="279400" y="9455150"/>
            <a:ext cx="23850600" cy="242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00100">
              <a:defRPr sz="1800"/>
            </a:pPr>
            <a:r>
              <a:rPr sz="5600">
                <a:solidFill>
                  <a:srgbClr val="F7FC6F"/>
                </a:solidFill>
                <a:latin typeface="+mj-lt"/>
                <a:ea typeface="+mj-ea"/>
                <a:cs typeface="+mj-cs"/>
                <a:sym typeface="Gill Sans"/>
              </a:rPr>
              <a:t>“It is difficult to get a man to understand something when his job depends on not understanding it”</a:t>
            </a:r>
            <a:endParaRPr sz="5600">
              <a:solidFill>
                <a:srgbClr val="F7FC6F"/>
              </a:solidFill>
              <a:latin typeface="+mj-lt"/>
              <a:ea typeface="+mj-ea"/>
              <a:cs typeface="+mj-cs"/>
              <a:sym typeface="Gill Sans"/>
            </a:endParaRPr>
          </a:p>
          <a:p>
            <a:pPr lvl="0" algn="r" defTabSz="800100">
              <a:defRPr sz="1800"/>
            </a:pPr>
            <a:r>
              <a:rPr i="1" sz="4800">
                <a:solidFill>
                  <a:srgbClr val="F7FC6F"/>
                </a:solidFill>
                <a:latin typeface="+mj-lt"/>
                <a:ea typeface="+mj-ea"/>
                <a:cs typeface="+mj-cs"/>
                <a:sym typeface="Gill Sans"/>
              </a:rPr>
              <a:t>Upton Sinclair</a:t>
            </a:r>
          </a:p>
        </p:txBody>
      </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704"/>
                                        </p:tgtEl>
                                        <p:attrNameLst>
                                          <p:attrName>style.visibility</p:attrName>
                                        </p:attrNameLst>
                                      </p:cBhvr>
                                      <p:to>
                                        <p:strVal val="visible"/>
                                      </p:to>
                                    </p:set>
                                    <p:animEffect filter="dissolve" transition="in">
                                      <p:cBhvr>
                                        <p:cTn id="7" dur="1000"/>
                                        <p:tgtEl>
                                          <p:spTgt spid="704"/>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705"/>
                                        </p:tgtEl>
                                        <p:attrNameLst>
                                          <p:attrName>style.visibility</p:attrName>
                                        </p:attrNameLst>
                                      </p:cBhvr>
                                      <p:to>
                                        <p:strVal val="visible"/>
                                      </p:to>
                                    </p:set>
                                    <p:animEffect filter="dissolve" transition="in">
                                      <p:cBhvr>
                                        <p:cTn id="11" dur="10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5" grpId="2"/>
      <p:bldP build="whole" bldLvl="1" animBg="1" rev="0" advAuto="0" spid="70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6" name="droppedImage.pdf"/>
          <p:cNvPicPr/>
          <p:nvPr/>
        </p:nvPicPr>
        <p:blipFill>
          <a:blip r:embed="rId2">
            <a:extLst/>
          </a:blip>
          <a:stretch>
            <a:fillRect/>
          </a:stretch>
        </p:blipFill>
        <p:spPr>
          <a:xfrm>
            <a:off x="22517100" y="698500"/>
            <a:ext cx="1460500" cy="1194955"/>
          </a:xfrm>
          <a:prstGeom prst="rect">
            <a:avLst/>
          </a:prstGeom>
          <a:ln w="12700">
            <a:miter lim="400000"/>
          </a:ln>
        </p:spPr>
      </p:pic>
      <p:grpSp>
        <p:nvGrpSpPr>
          <p:cNvPr id="109" name="Group 109"/>
          <p:cNvGrpSpPr/>
          <p:nvPr/>
        </p:nvGrpSpPr>
        <p:grpSpPr>
          <a:xfrm>
            <a:off x="88900" y="63500"/>
            <a:ext cx="24193500" cy="1778000"/>
            <a:chOff x="-50800" y="-50800"/>
            <a:chExt cx="24193500" cy="1778000"/>
          </a:xfrm>
        </p:grpSpPr>
        <p:pic>
          <p:nvPicPr>
            <p:cNvPr id="107"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08"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110" name="hansen_f18s.png"/>
          <p:cNvPicPr/>
          <p:nvPr/>
        </p:nvPicPr>
        <p:blipFill>
          <a:blip r:embed="rId5">
            <a:extLst/>
          </a:blip>
          <a:stretch>
            <a:fillRect/>
          </a:stretch>
        </p:blipFill>
        <p:spPr>
          <a:xfrm>
            <a:off x="11069411" y="2272617"/>
            <a:ext cx="13195301" cy="11380748"/>
          </a:xfrm>
          <a:prstGeom prst="rect">
            <a:avLst/>
          </a:prstGeom>
          <a:ln w="12700">
            <a:miter lim="400000"/>
          </a:ln>
        </p:spPr>
      </p:pic>
      <p:grpSp>
        <p:nvGrpSpPr>
          <p:cNvPr id="113" name="Group 113"/>
          <p:cNvGrpSpPr/>
          <p:nvPr/>
        </p:nvGrpSpPr>
        <p:grpSpPr>
          <a:xfrm>
            <a:off x="140606" y="2221726"/>
            <a:ext cx="19683188" cy="11380748"/>
            <a:chOff x="0" y="0"/>
            <a:chExt cx="19683186" cy="11380746"/>
          </a:xfrm>
        </p:grpSpPr>
        <p:pic>
          <p:nvPicPr>
            <p:cNvPr id="111" name="LeavingtheHoloceneA.jpg"/>
            <p:cNvPicPr/>
            <p:nvPr/>
          </p:nvPicPr>
          <p:blipFill>
            <a:blip r:embed="rId6">
              <a:extLst/>
            </a:blip>
            <a:stretch>
              <a:fillRect/>
            </a:stretch>
          </p:blipFill>
          <p:spPr>
            <a:xfrm>
              <a:off x="0" y="0"/>
              <a:ext cx="19683187" cy="11380747"/>
            </a:xfrm>
            <a:prstGeom prst="rect">
              <a:avLst/>
            </a:prstGeom>
            <a:ln w="12700" cap="flat">
              <a:noFill/>
              <a:miter lim="400000"/>
            </a:ln>
            <a:effectLst/>
          </p:spPr>
        </p:pic>
        <p:sp>
          <p:nvSpPr>
            <p:cNvPr id="112" name="Shape 112"/>
            <p:cNvSpPr/>
            <p:nvPr/>
          </p:nvSpPr>
          <p:spPr>
            <a:xfrm>
              <a:off x="101685" y="1994673"/>
              <a:ext cx="1738909" cy="97641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14" name="Shape 114"/>
          <p:cNvSpPr/>
          <p:nvPr/>
        </p:nvSpPr>
        <p:spPr>
          <a:xfrm>
            <a:off x="342900" y="2082800"/>
            <a:ext cx="10313393" cy="33020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latin typeface="Trebuchet MS"/>
                <a:ea typeface="Trebuchet MS"/>
                <a:cs typeface="Trebuchet MS"/>
                <a:sym typeface="Trebuchet MS"/>
              </a:rPr>
              <a:t>Long-term (centuries to millennia) correlations:</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130 ppm CO</a:t>
            </a:r>
            <a:r>
              <a:rPr baseline="-5999" sz="4800">
                <a:latin typeface="Trebuchet MS"/>
                <a:ea typeface="Trebuchet MS"/>
                <a:cs typeface="Trebuchet MS"/>
                <a:sym typeface="Trebuchet MS"/>
              </a:rPr>
              <a:t>2</a:t>
            </a:r>
            <a:r>
              <a:rPr sz="4800">
                <a:latin typeface="Trebuchet MS"/>
                <a:ea typeface="Trebuchet MS"/>
                <a:cs typeface="Trebuchet MS"/>
                <a:sym typeface="Trebuchet MS"/>
              </a:rPr>
              <a:t> &lt;=&gt; 5</a:t>
            </a:r>
            <a:r>
              <a:rPr baseline="31999" sz="4800">
                <a:latin typeface="Trebuchet MS"/>
                <a:ea typeface="Trebuchet MS"/>
                <a:cs typeface="Trebuchet MS"/>
                <a:sym typeface="Trebuchet MS"/>
              </a:rPr>
              <a:t>o</a:t>
            </a:r>
            <a:r>
              <a:rPr sz="4800">
                <a:latin typeface="Trebuchet MS"/>
                <a:ea typeface="Trebuchet MS"/>
                <a:cs typeface="Trebuchet MS"/>
                <a:sym typeface="Trebuchet MS"/>
              </a:rPr>
              <a:t>C </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130 ppm CO</a:t>
            </a:r>
            <a:r>
              <a:rPr baseline="-5999" sz="4800">
                <a:latin typeface="Trebuchet MS"/>
                <a:ea typeface="Trebuchet MS"/>
                <a:cs typeface="Trebuchet MS"/>
                <a:sym typeface="Trebuchet MS"/>
              </a:rPr>
              <a:t>2</a:t>
            </a:r>
            <a:r>
              <a:rPr sz="4800">
                <a:latin typeface="Trebuchet MS"/>
                <a:ea typeface="Trebuchet MS"/>
                <a:cs typeface="Trebuchet MS"/>
                <a:sym typeface="Trebuchet MS"/>
              </a:rPr>
              <a:t> &lt;=&gt; 130 m in sea level</a:t>
            </a:r>
          </a:p>
        </p:txBody>
      </p:sp>
      <p:sp>
        <p:nvSpPr>
          <p:cNvPr id="115" name="Shape 115"/>
          <p:cNvSpPr/>
          <p:nvPr/>
        </p:nvSpPr>
        <p:spPr>
          <a:xfrm>
            <a:off x="15322500" y="3213100"/>
            <a:ext cx="4011787"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vl1pPr>
          </a:lstStyle>
          <a:p>
            <a:pPr lvl="0">
              <a:defRPr sz="1800"/>
            </a:pPr>
            <a:r>
              <a:rPr sz="4400"/>
              <a:t>Normal Range up to 1900</a:t>
            </a:r>
          </a:p>
        </p:txBody>
      </p:sp>
      <p:sp>
        <p:nvSpPr>
          <p:cNvPr id="116" name="Shape 116"/>
          <p:cNvSpPr/>
          <p:nvPr/>
        </p:nvSpPr>
        <p:spPr>
          <a:xfrm>
            <a:off x="22572860" y="10591836"/>
            <a:ext cx="188319" cy="115685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381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7" name="Shape 117"/>
          <p:cNvSpPr/>
          <p:nvPr/>
        </p:nvSpPr>
        <p:spPr>
          <a:xfrm>
            <a:off x="11343481" y="7277100"/>
            <a:ext cx="5547519" cy="3543300"/>
          </a:xfrm>
          <a:prstGeom prst="wedgeEllipseCallout">
            <a:avLst>
              <a:gd name="adj1" fmla="val 153477"/>
              <a:gd name="adj2" fmla="val 55018"/>
            </a:avLst>
          </a:prstGeom>
          <a:solidFill>
            <a:srgbClr val="D8F949">
              <a:alpha val="54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7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7800">
                <a:solidFill>
                  <a:srgbClr val="FFFFFF"/>
                </a:solidFill>
                <a:effectLst>
                  <a:outerShdw sx="100000" sy="100000" kx="0" ky="0" algn="b" rotWithShape="0" blurRad="25400" dist="23998" dir="2700000">
                    <a:srgbClr val="000000">
                      <a:alpha val="31034"/>
                    </a:srgbClr>
                  </a:outerShdw>
                </a:effectLst>
              </a:rPr>
              <a:t>Holocene</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16"/>
                                        </p:tgtEl>
                                        <p:attrNameLst>
                                          <p:attrName>style.visibility</p:attrName>
                                        </p:attrNameLst>
                                      </p:cBhvr>
                                      <p:to>
                                        <p:strVal val="visible"/>
                                      </p:to>
                                    </p:set>
                                    <p:animEffect filter="dissolve" transition="in">
                                      <p:cBhvr>
                                        <p:cTn id="7" dur="1000"/>
                                        <p:tgtEl>
                                          <p:spTgt spid="116"/>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117"/>
                                        </p:tgtEl>
                                        <p:attrNameLst>
                                          <p:attrName>style.visibility</p:attrName>
                                        </p:attrNameLst>
                                      </p:cBhvr>
                                      <p:to>
                                        <p:strVal val="visible"/>
                                      </p:to>
                                    </p:set>
                                    <p:anim calcmode="lin" valueType="num">
                                      <p:cBhvr>
                                        <p:cTn id="11" dur="1000" fill="hold"/>
                                        <p:tgtEl>
                                          <p:spTgt spid="117"/>
                                        </p:tgtEl>
                                        <p:attrNameLst>
                                          <p:attrName>ppt_w</p:attrName>
                                        </p:attrNameLst>
                                      </p:cBhvr>
                                      <p:tavLst>
                                        <p:tav tm="0">
                                          <p:val>
                                            <p:fltVal val="0"/>
                                          </p:val>
                                        </p:tav>
                                        <p:tav tm="100000">
                                          <p:val>
                                            <p:strVal val="#ppt_w"/>
                                          </p:val>
                                        </p:tav>
                                      </p:tavLst>
                                    </p:anim>
                                    <p:anim calcmode="lin" valueType="num">
                                      <p:cBhvr>
                                        <p:cTn id="12" dur="1000" fill="hold"/>
                                        <p:tgtEl>
                                          <p:spTgt spid="11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xit" presetSubtype="0" presetID="9" grpId="3" fill="hold">
                                  <p:stCondLst>
                                    <p:cond delay="0"/>
                                  </p:stCondLst>
                                  <p:iterate type="el" backwards="0">
                                    <p:tmAbs val="0"/>
                                  </p:iterate>
                                  <p:childTnLst>
                                    <p:animEffect filter="dissolve" transition="out">
                                      <p:cBhvr>
                                        <p:cTn id="16" dur="1000" fill="hold"/>
                                        <p:tgtEl>
                                          <p:spTgt spid="117"/>
                                        </p:tgtEl>
                                      </p:cBhvr>
                                    </p:animEffect>
                                    <p:set>
                                      <p:cBhvr>
                                        <p:cTn id="17" fill="hold">
                                          <p:stCondLst>
                                            <p:cond delay="999"/>
                                          </p:stCondLst>
                                        </p:cTn>
                                        <p:tgtEl>
                                          <p:spTgt spid="117"/>
                                        </p:tgtEl>
                                        <p:attrNameLst>
                                          <p:attrName>style.visibility</p:attrName>
                                        </p:attrNameLst>
                                      </p:cBhvr>
                                      <p:to>
                                        <p:strVal val="hidden"/>
                                      </p:to>
                                    </p:set>
                                  </p:childTnLst>
                                </p:cTn>
                              </p:par>
                            </p:childTnLst>
                          </p:cTn>
                        </p:par>
                        <p:par>
                          <p:cTn id="18" fill="hold">
                            <p:stCondLst>
                              <p:cond delay="1000"/>
                            </p:stCondLst>
                            <p:childTnLst>
                              <p:par>
                                <p:cTn id="19" nodeType="afterEffect" presetClass="exit" presetSubtype="0" presetID="9" grpId="4" fill="hold">
                                  <p:stCondLst>
                                    <p:cond delay="0"/>
                                  </p:stCondLst>
                                  <p:iterate type="el" backwards="0">
                                    <p:tmAbs val="0"/>
                                  </p:iterate>
                                  <p:childTnLst>
                                    <p:animEffect filter="dissolve" transition="out">
                                      <p:cBhvr>
                                        <p:cTn id="20" dur="1000" fill="hold"/>
                                        <p:tgtEl>
                                          <p:spTgt spid="116"/>
                                        </p:tgtEl>
                                      </p:cBhvr>
                                    </p:animEffect>
                                    <p:set>
                                      <p:cBhvr>
                                        <p:cTn id="21" fill="hold">
                                          <p:stCondLst>
                                            <p:cond delay="999"/>
                                          </p:stCondLst>
                                        </p:cTn>
                                        <p:tgtEl>
                                          <p:spTgt spid="116"/>
                                        </p:tgtEl>
                                        <p:attrNameLst>
                                          <p:attrName>style.visibility</p:attrName>
                                        </p:attrNameLst>
                                      </p:cBhvr>
                                      <p:to>
                                        <p:strVal val="hidden"/>
                                      </p:to>
                                    </p:set>
                                  </p:childTnLst>
                                </p:cTn>
                              </p:par>
                            </p:childTnLst>
                          </p:cTn>
                        </p:par>
                        <p:par>
                          <p:cTn id="22" fill="hold">
                            <p:stCondLst>
                              <p:cond delay="2000"/>
                            </p:stCondLst>
                            <p:childTnLst>
                              <p:par>
                                <p:cTn id="23" nodeType="afterEffect" presetClass="entr" presetSubtype="0" presetID="10" grpId="5" fill="hold">
                                  <p:stCondLst>
                                    <p:cond delay="0"/>
                                  </p:stCondLst>
                                  <p:iterate type="el" backwards="0">
                                    <p:tmAbs val="0"/>
                                  </p:iterate>
                                  <p:childTnLst>
                                    <p:set>
                                      <p:cBhvr>
                                        <p:cTn id="24" fill="hold"/>
                                        <p:tgtEl>
                                          <p:spTgt spid="113"/>
                                        </p:tgtEl>
                                        <p:attrNameLst>
                                          <p:attrName>style.visibility</p:attrName>
                                        </p:attrNameLst>
                                      </p:cBhvr>
                                      <p:to>
                                        <p:strVal val="visible"/>
                                      </p:to>
                                    </p:set>
                                    <p:animEffect filter="fade" transition="in">
                                      <p:cBhvr>
                                        <p:cTn id="25" dur="1000"/>
                                        <p:tgtEl>
                                          <p:spTgt spid="113"/>
                                        </p:tgtEl>
                                      </p:cBhvr>
                                    </p:animEffect>
                                  </p:childTnLst>
                                </p:cTn>
                              </p:par>
                            </p:childTnLst>
                          </p:cTn>
                        </p:par>
                        <p:par>
                          <p:cTn id="26" fill="hold">
                            <p:stCondLst>
                              <p:cond delay="3000"/>
                            </p:stCondLst>
                            <p:childTnLst>
                              <p:par>
                                <p:cTn id="27" nodeType="afterEffect" presetClass="entr" presetSubtype="0" presetID="9" grpId="6" fill="hold">
                                  <p:stCondLst>
                                    <p:cond delay="0"/>
                                  </p:stCondLst>
                                  <p:iterate type="el" backwards="0">
                                    <p:tmAbs val="0"/>
                                  </p:iterate>
                                  <p:childTnLst>
                                    <p:set>
                                      <p:cBhvr>
                                        <p:cTn id="28" fill="hold"/>
                                        <p:tgtEl>
                                          <p:spTgt spid="115"/>
                                        </p:tgtEl>
                                        <p:attrNameLst>
                                          <p:attrName>style.visibility</p:attrName>
                                        </p:attrNameLst>
                                      </p:cBhvr>
                                      <p:to>
                                        <p:strVal val="visible"/>
                                      </p:to>
                                    </p:set>
                                    <p:animEffect filter="dissolve" transition="in">
                                      <p:cBhvr>
                                        <p:cTn id="29" dur="1000"/>
                                        <p:tgtEl>
                                          <p:spTgt spid="115"/>
                                        </p:tgtEl>
                                      </p:cBhvr>
                                    </p:animEffec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9" grpId="7" fill="hold">
                                  <p:stCondLst>
                                    <p:cond delay="0"/>
                                  </p:stCondLst>
                                  <p:iterate type="el" backwards="0">
                                    <p:tmAbs val="0"/>
                                  </p:iterate>
                                  <p:childTnLst>
                                    <p:set>
                                      <p:cBhvr>
                                        <p:cTn id="33" fill="hold"/>
                                        <p:tgtEl>
                                          <p:spTgt spid="114"/>
                                        </p:tgtEl>
                                        <p:attrNameLst>
                                          <p:attrName>style.visibility</p:attrName>
                                        </p:attrNameLst>
                                      </p:cBhvr>
                                      <p:to>
                                        <p:strVal val="visible"/>
                                      </p:to>
                                    </p:set>
                                    <p:animEffect filter="dissolve" transition="in">
                                      <p:cBhvr>
                                        <p:cTn id="34"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 grpId="1"/>
      <p:bldP build="whole" bldLvl="1" animBg="1" rev="0" advAuto="0" spid="117" grpId="2"/>
      <p:bldP build="whole" bldLvl="1" animBg="1" rev="0" advAuto="0" spid="117" grpId="3"/>
      <p:bldP build="whole" bldLvl="1" animBg="1" rev="0" advAuto="0" spid="116" grpId="4"/>
      <p:bldP build="whole" bldLvl="1" animBg="1" rev="0" advAuto="0" spid="115" grpId="6"/>
      <p:bldP build="whole" bldLvl="1" animBg="1" rev="0" advAuto="0" spid="113" grpId="5"/>
      <p:bldP build="whole" bldLvl="1" animBg="1" rev="0" advAuto="0" spid="114" grpId="7"/>
    </p:bldLst>
  </p:timing>
</p:sld>
</file>

<file path=ppt/slides/slide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19" name="hansen_f18s.png"/>
          <p:cNvPicPr/>
          <p:nvPr/>
        </p:nvPicPr>
        <p:blipFill>
          <a:blip r:embed="rId2">
            <a:extLst/>
          </a:blip>
          <a:stretch>
            <a:fillRect/>
          </a:stretch>
        </p:blipFill>
        <p:spPr>
          <a:xfrm>
            <a:off x="11069411" y="2272617"/>
            <a:ext cx="13195301" cy="11380748"/>
          </a:xfrm>
          <a:prstGeom prst="rect">
            <a:avLst/>
          </a:prstGeom>
          <a:ln w="12700">
            <a:miter lim="400000"/>
          </a:ln>
        </p:spPr>
      </p:pic>
      <p:sp>
        <p:nvSpPr>
          <p:cNvPr id="120" name="Shape 120"/>
          <p:cNvSpPr/>
          <p:nvPr/>
        </p:nvSpPr>
        <p:spPr>
          <a:xfrm>
            <a:off x="2387600" y="7277100"/>
            <a:ext cx="14503400" cy="3543300"/>
          </a:xfrm>
          <a:prstGeom prst="wedgeEllipseCallout">
            <a:avLst>
              <a:gd name="adj1" fmla="val 89580"/>
              <a:gd name="adj2" fmla="val 55018"/>
            </a:avLst>
          </a:prstGeom>
          <a:solidFill>
            <a:srgbClr val="D8F949">
              <a:alpha val="54000"/>
            </a:srgbClr>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21" name="Shape 121"/>
          <p:cNvSpPr/>
          <p:nvPr/>
        </p:nvSpPr>
        <p:spPr>
          <a:xfrm>
            <a:off x="14420850" y="8813800"/>
            <a:ext cx="1636254"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400">
                <a:solidFill>
                  <a:srgbClr val="444444"/>
                </a:solidFill>
                <a:latin typeface="+mj-lt"/>
                <a:ea typeface="+mj-ea"/>
                <a:cs typeface="+mj-cs"/>
                <a:sym typeface="Gill Sans"/>
              </a:defRPr>
            </a:lvl1pPr>
          </a:lstStyle>
          <a:p>
            <a:pPr lvl="0">
              <a:defRPr sz="1800">
                <a:solidFill>
                  <a:srgbClr val="000000"/>
                </a:solidFill>
              </a:defRPr>
            </a:pPr>
            <a:r>
              <a:rPr sz="5400">
                <a:solidFill>
                  <a:srgbClr val="444444"/>
                </a:solidFill>
              </a:rPr>
              <a:t>today</a:t>
            </a:r>
          </a:p>
        </p:txBody>
      </p:sp>
      <p:sp>
        <p:nvSpPr>
          <p:cNvPr id="122" name="Shape 122"/>
          <p:cNvSpPr/>
          <p:nvPr/>
        </p:nvSpPr>
        <p:spPr>
          <a:xfrm>
            <a:off x="3584773" y="8928100"/>
            <a:ext cx="1979155"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400">
                <a:solidFill>
                  <a:srgbClr val="444444"/>
                </a:solidFill>
                <a:latin typeface="+mj-lt"/>
                <a:ea typeface="+mj-ea"/>
                <a:cs typeface="+mj-cs"/>
                <a:sym typeface="Gill Sans"/>
              </a:defRPr>
            </a:lvl1pPr>
          </a:lstStyle>
          <a:p>
            <a:pPr lvl="0">
              <a:defRPr sz="1800">
                <a:solidFill>
                  <a:srgbClr val="000000"/>
                </a:solidFill>
              </a:defRPr>
            </a:pPr>
            <a:r>
              <a:rPr sz="5400">
                <a:solidFill>
                  <a:srgbClr val="444444"/>
                </a:solidFill>
              </a:rPr>
              <a:t>11,700</a:t>
            </a:r>
          </a:p>
        </p:txBody>
      </p:sp>
      <p:pic>
        <p:nvPicPr>
          <p:cNvPr id="123" name="osu_science_pub.png"/>
          <p:cNvPicPr/>
          <p:nvPr/>
        </p:nvPicPr>
        <p:blipFill>
          <a:blip r:embed="rId3">
            <a:extLst/>
          </a:blip>
          <a:stretch>
            <a:fillRect/>
          </a:stretch>
        </p:blipFill>
        <p:spPr>
          <a:xfrm>
            <a:off x="127000" y="2658907"/>
            <a:ext cx="16305611" cy="10916470"/>
          </a:xfrm>
          <a:prstGeom prst="rect">
            <a:avLst/>
          </a:prstGeom>
          <a:ln w="12700">
            <a:miter lim="400000"/>
          </a:ln>
        </p:spPr>
      </p:pic>
      <p:sp>
        <p:nvSpPr>
          <p:cNvPr id="124" name="Shape 124"/>
          <p:cNvSpPr/>
          <p:nvPr/>
        </p:nvSpPr>
        <p:spPr>
          <a:xfrm>
            <a:off x="14859000" y="4787899"/>
            <a:ext cx="1054100" cy="48514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5" name="Shape 125"/>
          <p:cNvSpPr/>
          <p:nvPr/>
        </p:nvSpPr>
        <p:spPr>
          <a:xfrm>
            <a:off x="12319000" y="131318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126" name="Shape 126"/>
          <p:cNvSpPr/>
          <p:nvPr/>
        </p:nvSpPr>
        <p:spPr>
          <a:xfrm>
            <a:off x="12471400" y="10350500"/>
            <a:ext cx="2768600" cy="1270000"/>
          </a:xfrm>
          <a:prstGeom prst="rect">
            <a:avLst/>
          </a:prstGeom>
          <a:solidFill>
            <a:srgbClr val="F9FFF8"/>
          </a:solidFill>
          <a:ln w="12700">
            <a:miter lim="400000"/>
          </a:ln>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27" name="Shape 127"/>
          <p:cNvSpPr/>
          <p:nvPr/>
        </p:nvSpPr>
        <p:spPr>
          <a:xfrm>
            <a:off x="7213600" y="9448800"/>
            <a:ext cx="2768600" cy="1498600"/>
          </a:xfrm>
          <a:prstGeom prst="rect">
            <a:avLst/>
          </a:prstGeom>
          <a:solidFill>
            <a:srgbClr val="F9FFF8"/>
          </a:solidFill>
          <a:ln w="12700">
            <a:miter lim="400000"/>
          </a:ln>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28" name="Shape 128"/>
          <p:cNvSpPr/>
          <p:nvPr/>
        </p:nvSpPr>
        <p:spPr>
          <a:xfrm>
            <a:off x="3632200" y="8128000"/>
            <a:ext cx="11811000" cy="1041400"/>
          </a:xfrm>
          <a:prstGeom prst="rect">
            <a:avLst/>
          </a:prstGeom>
          <a:solidFill>
            <a:srgbClr val="B7B7B7">
              <a:alpha val="52999"/>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&lt;------------Holocene-------------&gt;</a:t>
            </a:r>
          </a:p>
        </p:txBody>
      </p:sp>
      <p:sp>
        <p:nvSpPr>
          <p:cNvPr id="129" name="Shape 129"/>
          <p:cNvSpPr/>
          <p:nvPr/>
        </p:nvSpPr>
        <p:spPr>
          <a:xfrm>
            <a:off x="142050" y="1987550"/>
            <a:ext cx="10528301"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400">
                <a:solidFill>
                  <a:srgbClr val="1D5F7B"/>
                </a:solidFill>
                <a:latin typeface="Trebuchet MS"/>
                <a:ea typeface="Trebuchet MS"/>
                <a:cs typeface="Trebuchet MS"/>
                <a:sym typeface="Trebuchet MS"/>
              </a:defRPr>
            </a:lvl1pPr>
          </a:lstStyle>
          <a:p>
            <a:pPr lvl="0">
              <a:defRPr sz="1800">
                <a:solidFill>
                  <a:srgbClr val="000000"/>
                </a:solidFill>
              </a:defRPr>
            </a:pPr>
            <a:r>
              <a:rPr sz="5400">
                <a:solidFill>
                  <a:srgbClr val="1D5F7B"/>
                </a:solidFill>
              </a:rPr>
              <a:t>The “Safe Operating Space”</a:t>
            </a:r>
          </a:p>
        </p:txBody>
      </p:sp>
      <p:grpSp>
        <p:nvGrpSpPr>
          <p:cNvPr id="132" name="Group 132"/>
          <p:cNvGrpSpPr/>
          <p:nvPr/>
        </p:nvGrpSpPr>
        <p:grpSpPr>
          <a:xfrm>
            <a:off x="88900" y="63500"/>
            <a:ext cx="24193500" cy="1778000"/>
            <a:chOff x="-50800" y="-50800"/>
            <a:chExt cx="24193500" cy="1778000"/>
          </a:xfrm>
        </p:grpSpPr>
        <p:pic>
          <p:nvPicPr>
            <p:cNvPr id="130"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31"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29"/>
                                        </p:tgtEl>
                                        <p:attrNameLst>
                                          <p:attrName>style.visibility</p:attrName>
                                        </p:attrNameLst>
                                      </p:cBhvr>
                                      <p:to>
                                        <p:strVal val="visible"/>
                                      </p:to>
                                    </p:set>
                                    <p:animEffect filter="dissolve" transition="in">
                                      <p:cBhvr>
                                        <p:cTn id="7" dur="10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16" presetID="23" grpId="2" fill="hold">
                                  <p:stCondLst>
                                    <p:cond delay="0"/>
                                  </p:stCondLst>
                                  <p:iterate type="el" backwards="0">
                                    <p:tmAbs val="0"/>
                                  </p:iterate>
                                  <p:childTnLst>
                                    <p:set>
                                      <p:cBhvr>
                                        <p:cTn id="11" fill="hold"/>
                                        <p:tgtEl>
                                          <p:spTgt spid="120"/>
                                        </p:tgtEl>
                                        <p:attrNameLst>
                                          <p:attrName>style.visibility</p:attrName>
                                        </p:attrNameLst>
                                      </p:cBhvr>
                                      <p:to>
                                        <p:strVal val="visible"/>
                                      </p:to>
                                    </p:set>
                                    <p:anim calcmode="lin" valueType="num">
                                      <p:cBhvr>
                                        <p:cTn id="12" dur="1000" fill="hold"/>
                                        <p:tgtEl>
                                          <p:spTgt spid="120"/>
                                        </p:tgtEl>
                                        <p:attrNameLst>
                                          <p:attrName>ppt_w</p:attrName>
                                        </p:attrNameLst>
                                      </p:cBhvr>
                                      <p:tavLst>
                                        <p:tav tm="0">
                                          <p:val>
                                            <p:fltVal val="0"/>
                                          </p:val>
                                        </p:tav>
                                        <p:tav tm="100000">
                                          <p:val>
                                            <p:strVal val="#ppt_w"/>
                                          </p:val>
                                        </p:tav>
                                      </p:tavLst>
                                    </p:anim>
                                    <p:anim calcmode="lin" valueType="num">
                                      <p:cBhvr>
                                        <p:cTn id="13" dur="1000" fill="hold"/>
                                        <p:tgtEl>
                                          <p:spTgt spid="12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nodeType="afterEffect" presetClass="entr" presetSubtype="0" presetID="9" grpId="3" fill="hold">
                                  <p:stCondLst>
                                    <p:cond delay="0"/>
                                  </p:stCondLst>
                                  <p:iterate type="el" backwards="0">
                                    <p:tmAbs val="0"/>
                                  </p:iterate>
                                  <p:childTnLst>
                                    <p:set>
                                      <p:cBhvr>
                                        <p:cTn id="16" fill="hold"/>
                                        <p:tgtEl>
                                          <p:spTgt spid="128"/>
                                        </p:tgtEl>
                                        <p:attrNameLst>
                                          <p:attrName>style.visibility</p:attrName>
                                        </p:attrNameLst>
                                      </p:cBhvr>
                                      <p:to>
                                        <p:strVal val="visible"/>
                                      </p:to>
                                    </p:set>
                                    <p:animEffect filter="dissolve" transition="in">
                                      <p:cBhvr>
                                        <p:cTn id="17" dur="1000"/>
                                        <p:tgtEl>
                                          <p:spTgt spid="128"/>
                                        </p:tgtEl>
                                      </p:cBhvr>
                                    </p:animEffect>
                                  </p:childTnLst>
                                </p:cTn>
                              </p:par>
                            </p:childTnLst>
                          </p:cTn>
                        </p:par>
                        <p:par>
                          <p:cTn id="18" fill="hold">
                            <p:stCondLst>
                              <p:cond delay="2000"/>
                            </p:stCondLst>
                            <p:childTnLst>
                              <p:par>
                                <p:cTn id="19" nodeType="afterEffect" presetClass="entr" presetSubtype="0" presetID="9" grpId="4" fill="hold">
                                  <p:stCondLst>
                                    <p:cond delay="0"/>
                                  </p:stCondLst>
                                  <p:iterate type="el" backwards="0">
                                    <p:tmAbs val="0"/>
                                  </p:iterate>
                                  <p:childTnLst>
                                    <p:set>
                                      <p:cBhvr>
                                        <p:cTn id="20" fill="hold"/>
                                        <p:tgtEl>
                                          <p:spTgt spid="122"/>
                                        </p:tgtEl>
                                        <p:attrNameLst>
                                          <p:attrName>style.visibility</p:attrName>
                                        </p:attrNameLst>
                                      </p:cBhvr>
                                      <p:to>
                                        <p:strVal val="visible"/>
                                      </p:to>
                                    </p:set>
                                    <p:animEffect filter="dissolve" transition="in">
                                      <p:cBhvr>
                                        <p:cTn id="21" dur="1000"/>
                                        <p:tgtEl>
                                          <p:spTgt spid="122"/>
                                        </p:tgtEl>
                                      </p:cBhvr>
                                    </p:animEffect>
                                  </p:childTnLst>
                                </p:cTn>
                              </p:par>
                            </p:childTnLst>
                          </p:cTn>
                        </p:par>
                        <p:par>
                          <p:cTn id="22" fill="hold">
                            <p:stCondLst>
                              <p:cond delay="3000"/>
                            </p:stCondLst>
                            <p:childTnLst>
                              <p:par>
                                <p:cTn id="23" nodeType="afterEffect" presetClass="entr" presetSubtype="0" presetID="9" grpId="5" fill="hold">
                                  <p:stCondLst>
                                    <p:cond delay="0"/>
                                  </p:stCondLst>
                                  <p:iterate type="el" backwards="0">
                                    <p:tmAbs val="0"/>
                                  </p:iterate>
                                  <p:childTnLst>
                                    <p:set>
                                      <p:cBhvr>
                                        <p:cTn id="24" fill="hold"/>
                                        <p:tgtEl>
                                          <p:spTgt spid="121"/>
                                        </p:tgtEl>
                                        <p:attrNameLst>
                                          <p:attrName>style.visibility</p:attrName>
                                        </p:attrNameLst>
                                      </p:cBhvr>
                                      <p:to>
                                        <p:strVal val="visible"/>
                                      </p:to>
                                    </p:set>
                                    <p:animEffect filter="dissolve" transition="in">
                                      <p:cBhvr>
                                        <p:cTn id="25" dur="1000"/>
                                        <p:tgtEl>
                                          <p:spTgt spid="121"/>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125"/>
                                        </p:tgtEl>
                                        <p:attrNameLst>
                                          <p:attrName>style.visibility</p:attrName>
                                        </p:attrNameLst>
                                      </p:cBhvr>
                                      <p:to>
                                        <p:strVal val="visible"/>
                                      </p:to>
                                    </p:set>
                                    <p:animEffect filter="dissolve" transition="in">
                                      <p:cBhvr>
                                        <p:cTn id="30" dur="1000"/>
                                        <p:tgtEl>
                                          <p:spTgt spid="125"/>
                                        </p:tgtEl>
                                      </p:cBhvr>
                                    </p:animEffect>
                                  </p:childTnLst>
                                </p:cTn>
                              </p:par>
                            </p:childTnLst>
                          </p:cTn>
                        </p:par>
                        <p:par>
                          <p:cTn id="31" fill="hold">
                            <p:stCondLst>
                              <p:cond delay="1000"/>
                            </p:stCondLst>
                            <p:childTnLst>
                              <p:par>
                                <p:cTn id="32" nodeType="afterEffect" presetClass="entr" presetSubtype="16" presetID="23" grpId="7" fill="hold">
                                  <p:stCondLst>
                                    <p:cond delay="0"/>
                                  </p:stCondLst>
                                  <p:iterate type="el" backwards="0">
                                    <p:tmAbs val="0"/>
                                  </p:iterate>
                                  <p:childTnLst>
                                    <p:set>
                                      <p:cBhvr>
                                        <p:cTn id="33" fill="hold"/>
                                        <p:tgtEl>
                                          <p:spTgt spid="123"/>
                                        </p:tgtEl>
                                        <p:attrNameLst>
                                          <p:attrName>style.visibility</p:attrName>
                                        </p:attrNameLst>
                                      </p:cBhvr>
                                      <p:to>
                                        <p:strVal val="visible"/>
                                      </p:to>
                                    </p:set>
                                    <p:anim calcmode="lin" valueType="num">
                                      <p:cBhvr>
                                        <p:cTn id="34" dur="1000" fill="hold"/>
                                        <p:tgtEl>
                                          <p:spTgt spid="123"/>
                                        </p:tgtEl>
                                        <p:attrNameLst>
                                          <p:attrName>ppt_w</p:attrName>
                                        </p:attrNameLst>
                                      </p:cBhvr>
                                      <p:tavLst>
                                        <p:tav tm="0">
                                          <p:val>
                                            <p:fltVal val="0"/>
                                          </p:val>
                                        </p:tav>
                                        <p:tav tm="100000">
                                          <p:val>
                                            <p:strVal val="#ppt_w"/>
                                          </p:val>
                                        </p:tav>
                                      </p:tavLst>
                                    </p:anim>
                                    <p:anim calcmode="lin" valueType="num">
                                      <p:cBhvr>
                                        <p:cTn id="35" dur="1000" fill="hold"/>
                                        <p:tgtEl>
                                          <p:spTgt spid="123"/>
                                        </p:tgtEl>
                                        <p:attrNameLst>
                                          <p:attrName>ppt_h</p:attrName>
                                        </p:attrNameLst>
                                      </p:cBhvr>
                                      <p:tavLst>
                                        <p:tav tm="0">
                                          <p:val>
                                            <p:fltVal val="0"/>
                                          </p:val>
                                        </p:tav>
                                        <p:tav tm="100000">
                                          <p:val>
                                            <p:strVal val="#ppt_h"/>
                                          </p:val>
                                        </p:tav>
                                      </p:tavLst>
                                    </p:anim>
                                  </p:childTnLst>
                                </p:cTn>
                              </p:par>
                            </p:childTnLst>
                          </p:cTn>
                        </p:par>
                        <p:par>
                          <p:cTn id="36" fill="hold">
                            <p:stCondLst>
                              <p:cond delay="2000"/>
                            </p:stCondLst>
                            <p:childTnLst>
                              <p:par>
                                <p:cTn id="37" nodeType="afterEffect" presetClass="entr" presetSubtype="0" presetID="9" grpId="8" fill="hold">
                                  <p:stCondLst>
                                    <p:cond delay="0"/>
                                  </p:stCondLst>
                                  <p:iterate type="el" backwards="0">
                                    <p:tmAbs val="0"/>
                                  </p:iterate>
                                  <p:childTnLst>
                                    <p:set>
                                      <p:cBhvr>
                                        <p:cTn id="38" fill="hold"/>
                                        <p:tgtEl>
                                          <p:spTgt spid="126"/>
                                        </p:tgtEl>
                                        <p:attrNameLst>
                                          <p:attrName>style.visibility</p:attrName>
                                        </p:attrNameLst>
                                      </p:cBhvr>
                                      <p:to>
                                        <p:strVal val="visible"/>
                                      </p:to>
                                    </p:set>
                                    <p:animEffect filter="dissolve" transition="in">
                                      <p:cBhvr>
                                        <p:cTn id="39" dur="1000"/>
                                        <p:tgtEl>
                                          <p:spTgt spid="126"/>
                                        </p:tgtEl>
                                      </p:cBhvr>
                                    </p:animEffect>
                                  </p:childTnLst>
                                </p:cTn>
                              </p:par>
                            </p:childTnLst>
                          </p:cTn>
                        </p:par>
                        <p:par>
                          <p:cTn id="40" fill="hold">
                            <p:stCondLst>
                              <p:cond delay="3000"/>
                            </p:stCondLst>
                            <p:childTnLst>
                              <p:par>
                                <p:cTn id="41" nodeType="afterEffect" presetClass="entr" presetSubtype="0" presetID="9" grpId="9" fill="hold">
                                  <p:stCondLst>
                                    <p:cond delay="500"/>
                                  </p:stCondLst>
                                  <p:iterate type="el" backwards="0">
                                    <p:tmAbs val="0"/>
                                  </p:iterate>
                                  <p:childTnLst>
                                    <p:set>
                                      <p:cBhvr>
                                        <p:cTn id="42" fill="hold"/>
                                        <p:tgtEl>
                                          <p:spTgt spid="127"/>
                                        </p:tgtEl>
                                        <p:attrNameLst>
                                          <p:attrName>style.visibility</p:attrName>
                                        </p:attrNameLst>
                                      </p:cBhvr>
                                      <p:to>
                                        <p:strVal val="visible"/>
                                      </p:to>
                                    </p:set>
                                    <p:animEffect filter="dissolve" transition="in">
                                      <p:cBhvr>
                                        <p:cTn id="43" dur="1000"/>
                                        <p:tgtEl>
                                          <p:spTgt spid="127"/>
                                        </p:tgtEl>
                                      </p:cBhvr>
                                    </p:animEffect>
                                  </p:childTnLst>
                                </p:cTn>
                              </p:par>
                            </p:childTnLst>
                          </p:cTn>
                        </p:par>
                      </p:childTnLst>
                    </p:cTn>
                  </p:par>
                  <p:par>
                    <p:cTn id="44" fill="hold">
                      <p:stCondLst>
                        <p:cond delay="indefinite"/>
                      </p:stCondLst>
                      <p:childTnLst>
                        <p:par>
                          <p:cTn id="45" fill="hold">
                            <p:stCondLst>
                              <p:cond delay="0"/>
                            </p:stCondLst>
                            <p:childTnLst>
                              <p:par>
                                <p:cTn id="46" nodeType="clickEffect" presetClass="entr" presetSubtype="0" presetID="9" grpId="10" fill="hold">
                                  <p:stCondLst>
                                    <p:cond delay="0"/>
                                  </p:stCondLst>
                                  <p:iterate type="el" backwards="0">
                                    <p:tmAbs val="0"/>
                                  </p:iterate>
                                  <p:childTnLst>
                                    <p:set>
                                      <p:cBhvr>
                                        <p:cTn id="47" fill="hold"/>
                                        <p:tgtEl>
                                          <p:spTgt spid="124"/>
                                        </p:tgtEl>
                                        <p:attrNameLst>
                                          <p:attrName>style.visibility</p:attrName>
                                        </p:attrNameLst>
                                      </p:cBhvr>
                                      <p:to>
                                        <p:strVal val="visible"/>
                                      </p:to>
                                    </p:set>
                                    <p:animEffect filter="dissolve" transition="in">
                                      <p:cBhvr>
                                        <p:cTn id="48"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4"/>
      <p:bldP build="whole" bldLvl="1" animBg="1" rev="0" advAuto="0" spid="121" grpId="5"/>
      <p:bldP build="whole" bldLvl="1" animBg="1" rev="0" advAuto="0" spid="120" grpId="2"/>
      <p:bldP build="whole" bldLvl="1" animBg="1" rev="0" advAuto="0" spid="128" grpId="3"/>
      <p:bldP build="whole" bldLvl="1" animBg="1" rev="0" advAuto="0" spid="129" grpId="1"/>
      <p:bldP build="whole" bldLvl="1" animBg="1" rev="0" advAuto="0" spid="126" grpId="8"/>
      <p:bldP build="whole" bldLvl="1" animBg="1" rev="0" advAuto="0" spid="124" grpId="10"/>
      <p:bldP build="whole" bldLvl="1" animBg="1" rev="0" advAuto="0" spid="123" grpId="7"/>
      <p:bldP build="whole" bldLvl="1" animBg="1" rev="0" advAuto="0" spid="125" grpId="6"/>
      <p:bldP build="whole" bldLvl="1" animBg="1" rev="0" advAuto="0" spid="127" grpId="9"/>
    </p:bldLst>
  </p:timing>
</p:sld>
</file>

<file path=ppt/slides/slide8.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34" name="droppedImage.pdf"/>
          <p:cNvPicPr/>
          <p:nvPr/>
        </p:nvPicPr>
        <p:blipFill>
          <a:blip r:embed="rId2">
            <a:extLst/>
          </a:blip>
          <a:stretch>
            <a:fillRect/>
          </a:stretch>
        </p:blipFill>
        <p:spPr>
          <a:xfrm>
            <a:off x="22517100" y="698500"/>
            <a:ext cx="1460500" cy="1194955"/>
          </a:xfrm>
          <a:prstGeom prst="rect">
            <a:avLst/>
          </a:prstGeom>
          <a:ln w="12700">
            <a:miter lim="400000"/>
          </a:ln>
        </p:spPr>
      </p:pic>
      <p:pic>
        <p:nvPicPr>
          <p:cNvPr id="135" name="PC283250.jpg"/>
          <p:cNvPicPr/>
          <p:nvPr/>
        </p:nvPicPr>
        <p:blipFill>
          <a:blip r:embed="rId3">
            <a:extLst/>
          </a:blip>
          <a:stretch>
            <a:fillRect/>
          </a:stretch>
        </p:blipFill>
        <p:spPr>
          <a:xfrm>
            <a:off x="18973800" y="9639300"/>
            <a:ext cx="5384800" cy="4038600"/>
          </a:xfrm>
          <a:prstGeom prst="rect">
            <a:avLst/>
          </a:prstGeom>
          <a:ln w="12700">
            <a:miter lim="400000"/>
          </a:ln>
        </p:spPr>
      </p:pic>
      <p:pic>
        <p:nvPicPr>
          <p:cNvPr id="136" name="PC293333.jpg"/>
          <p:cNvPicPr/>
          <p:nvPr/>
        </p:nvPicPr>
        <p:blipFill>
          <a:blip r:embed="rId4">
            <a:extLst/>
          </a:blip>
          <a:stretch>
            <a:fillRect/>
          </a:stretch>
        </p:blipFill>
        <p:spPr>
          <a:xfrm>
            <a:off x="18969567" y="5549900"/>
            <a:ext cx="5384802" cy="4038600"/>
          </a:xfrm>
          <a:prstGeom prst="rect">
            <a:avLst/>
          </a:prstGeom>
          <a:ln w="12700">
            <a:miter lim="400000"/>
          </a:ln>
        </p:spPr>
      </p:pic>
      <p:pic>
        <p:nvPicPr>
          <p:cNvPr id="137" name="Post Glacial corrected.jpg"/>
          <p:cNvPicPr/>
          <p:nvPr/>
        </p:nvPicPr>
        <p:blipFill>
          <a:blip r:embed="rId5">
            <a:extLst/>
          </a:blip>
          <a:stretch>
            <a:fillRect/>
          </a:stretch>
        </p:blipFill>
        <p:spPr>
          <a:xfrm>
            <a:off x="139700" y="3182124"/>
            <a:ext cx="11315700" cy="7738608"/>
          </a:xfrm>
          <a:prstGeom prst="rect">
            <a:avLst/>
          </a:prstGeom>
          <a:ln w="12700">
            <a:miter lim="400000"/>
          </a:ln>
        </p:spPr>
      </p:pic>
      <p:sp>
        <p:nvSpPr>
          <p:cNvPr id="138" name="Shape 138"/>
          <p:cNvSpPr/>
          <p:nvPr/>
        </p:nvSpPr>
        <p:spPr>
          <a:xfrm>
            <a:off x="11518900" y="3187699"/>
            <a:ext cx="7391400" cy="3098801"/>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1800"/>
            </a:pPr>
            <a:r>
              <a:rPr sz="4000">
                <a:solidFill>
                  <a:srgbClr val="144E6E"/>
                </a:solidFill>
                <a:uFill>
                  <a:solidFill>
                    <a:srgbClr val="144E6E"/>
                  </a:solidFill>
                </a:uFill>
                <a:latin typeface="Trebuchet MS"/>
                <a:ea typeface="Trebuchet MS"/>
                <a:cs typeface="Trebuchet MS"/>
                <a:sym typeface="Trebuchet MS"/>
              </a:rPr>
              <a:t>20,000 years ago, sea level in Northern America and Scandinavia was up to 600 m higher than today, and in some other location 200 m lower</a:t>
            </a:r>
            <a:r>
              <a:rPr sz="4800">
                <a:solidFill>
                  <a:srgbClr val="144E6E"/>
                </a:solidFill>
                <a:uFill>
                  <a:solidFill>
                    <a:srgbClr val="144E6E"/>
                  </a:solidFill>
                </a:uFill>
                <a:latin typeface="Trebuchet MS"/>
                <a:ea typeface="Trebuchet MS"/>
                <a:cs typeface="Trebuchet MS"/>
                <a:sym typeface="Trebuchet MS"/>
              </a:rPr>
              <a:t> </a:t>
            </a:r>
          </a:p>
        </p:txBody>
      </p:sp>
      <p:sp>
        <p:nvSpPr>
          <p:cNvPr id="139" name="Shape 139"/>
          <p:cNvSpPr/>
          <p:nvPr/>
        </p:nvSpPr>
        <p:spPr>
          <a:xfrm>
            <a:off x="127000" y="1993900"/>
            <a:ext cx="18313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Global and Local Sea Level Changes</a:t>
            </a:r>
          </a:p>
        </p:txBody>
      </p:sp>
      <p:sp>
        <p:nvSpPr>
          <p:cNvPr id="140" name="Shape 140"/>
          <p:cNvSpPr/>
          <p:nvPr/>
        </p:nvSpPr>
        <p:spPr>
          <a:xfrm>
            <a:off x="6172200" y="3213100"/>
            <a:ext cx="4267200" cy="127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1" name="Shape 141"/>
          <p:cNvSpPr/>
          <p:nvPr/>
        </p:nvSpPr>
        <p:spPr>
          <a:xfrm flipV="1">
            <a:off x="2082799" y="6248400"/>
            <a:ext cx="1" cy="2006600"/>
          </a:xfrm>
          <a:prstGeom prst="line">
            <a:avLst/>
          </a:prstGeom>
          <a:solidFill>
            <a:srgbClr val="111111"/>
          </a:solidFill>
          <a:ln w="101600">
            <a:solidFill>
              <a:srgbClr val="923D21"/>
            </a:solidFill>
            <a:miter lim="400000"/>
            <a:headEnd type="stealth"/>
          </a:ln>
        </p:spPr>
        <p:txBody>
          <a:bodyPr lIns="0" tIns="0" rIns="0" bIns="0" anchor="ctr"/>
          <a:lstStyle/>
          <a:p>
            <a:pPr lvl="0"/>
          </a:p>
        </p:txBody>
      </p:sp>
      <p:sp>
        <p:nvSpPr>
          <p:cNvPr id="142" name="Shape 142"/>
          <p:cNvSpPr/>
          <p:nvPr/>
        </p:nvSpPr>
        <p:spPr>
          <a:xfrm>
            <a:off x="215900" y="11258550"/>
            <a:ext cx="7391400" cy="1790700"/>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000">
                <a:solidFill>
                  <a:srgbClr val="144E6E"/>
                </a:solidFill>
                <a:uFill>
                  <a:solidFill>
                    <a:srgbClr val="144E6E"/>
                  </a:solidFill>
                </a:uFill>
                <a:latin typeface="Trebuchet MS"/>
                <a:ea typeface="Trebuchet MS"/>
                <a:cs typeface="Trebuchet MS"/>
                <a:sym typeface="Trebuchet MS"/>
              </a:defRPr>
            </a:lvl1pPr>
          </a:lstStyle>
          <a:p>
            <a:pPr lvl="0">
              <a:defRPr sz="1800">
                <a:solidFill>
                  <a:srgbClr val="000000"/>
                </a:solidFill>
                <a:uFillTx/>
              </a:defRPr>
            </a:pPr>
            <a:r>
              <a:rPr sz="4000">
                <a:solidFill>
                  <a:srgbClr val="144E6E"/>
                </a:solidFill>
                <a:uFill>
                  <a:solidFill>
                    <a:srgbClr val="144E6E"/>
                  </a:solidFill>
                </a:uFill>
              </a:rPr>
              <a:t>During the last 7,000 years, global (and local) sea level was exceptionally stable </a:t>
            </a:r>
          </a:p>
        </p:txBody>
      </p:sp>
      <p:sp>
        <p:nvSpPr>
          <p:cNvPr id="143" name="Shape 143"/>
          <p:cNvSpPr/>
          <p:nvPr/>
        </p:nvSpPr>
        <p:spPr>
          <a:xfrm>
            <a:off x="11518900" y="6534150"/>
            <a:ext cx="7391400" cy="17907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0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4000">
                <a:solidFill>
                  <a:srgbClr val="F5F7FC"/>
                </a:solidFill>
                <a:uFill>
                  <a:solidFill>
                    <a:srgbClr val="F5F7FC"/>
                  </a:solidFill>
                </a:uFill>
              </a:rPr>
              <a:t>Local Sea Level changes can be much larger than the global average changes.</a:t>
            </a:r>
          </a:p>
        </p:txBody>
      </p:sp>
      <p:sp>
        <p:nvSpPr>
          <p:cNvPr id="144" name="Shape 144"/>
          <p:cNvSpPr/>
          <p:nvPr/>
        </p:nvSpPr>
        <p:spPr>
          <a:xfrm>
            <a:off x="8547100" y="11779250"/>
            <a:ext cx="10248900" cy="11938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0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4000">
                <a:solidFill>
                  <a:srgbClr val="F5F7FC"/>
                </a:solidFill>
                <a:uFill>
                  <a:solidFill>
                    <a:srgbClr val="F5F7FC"/>
                  </a:solidFill>
                </a:uFill>
              </a:rPr>
              <a:t>Sea Level changes can be much larger than what we know from our history. </a:t>
            </a:r>
          </a:p>
        </p:txBody>
      </p:sp>
      <p:sp>
        <p:nvSpPr>
          <p:cNvPr id="145" name="Shape 145"/>
          <p:cNvSpPr/>
          <p:nvPr/>
        </p:nvSpPr>
        <p:spPr>
          <a:xfrm>
            <a:off x="5614615" y="4425950"/>
            <a:ext cx="4406901" cy="825500"/>
          </a:xfrm>
          <a:prstGeom prst="rect">
            <a:avLst/>
          </a:prstGeom>
          <a:solidFill>
            <a:srgbClr val="E0E5E3">
              <a:alpha val="47000"/>
            </a:srgbClr>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232A7D"/>
                </a:solidFill>
                <a:latin typeface="+mj-lt"/>
                <a:ea typeface="+mj-ea"/>
                <a:cs typeface="+mj-cs"/>
                <a:sym typeface="Gill Sans"/>
              </a:defRPr>
            </a:lvl1pPr>
          </a:lstStyle>
          <a:p>
            <a:pPr lvl="0">
              <a:defRPr sz="1800">
                <a:solidFill>
                  <a:srgbClr val="000000"/>
                </a:solidFill>
              </a:defRPr>
            </a:pPr>
            <a:r>
              <a:rPr sz="4800">
                <a:solidFill>
                  <a:srgbClr val="232A7D"/>
                </a:solidFill>
              </a:rPr>
              <a:t>&lt;---Holocene--&gt;</a:t>
            </a:r>
          </a:p>
        </p:txBody>
      </p:sp>
      <p:grpSp>
        <p:nvGrpSpPr>
          <p:cNvPr id="148" name="Group 148"/>
          <p:cNvGrpSpPr/>
          <p:nvPr/>
        </p:nvGrpSpPr>
        <p:grpSpPr>
          <a:xfrm>
            <a:off x="88900" y="63500"/>
            <a:ext cx="24193500" cy="1778000"/>
            <a:chOff x="-50800" y="-50800"/>
            <a:chExt cx="24193500" cy="1778000"/>
          </a:xfrm>
        </p:grpSpPr>
        <p:pic>
          <p:nvPicPr>
            <p:cNvPr id="146" name=""/>
            <p:cNvPicPr/>
            <p:nvPr/>
          </p:nvPicPr>
          <p:blipFill>
            <a:blip r:embed="rId6">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47" name="droppedImage.pdf"/>
            <p:cNvPicPr/>
            <p:nvPr/>
          </p:nvPicPr>
          <p:blipFill>
            <a:blip r:embed="rId7">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37"/>
                                        </p:tgtEl>
                                        <p:attrNameLst>
                                          <p:attrName>style.visibility</p:attrName>
                                        </p:attrNameLst>
                                      </p:cBhvr>
                                      <p:to>
                                        <p:strVal val="visible"/>
                                      </p:to>
                                    </p:set>
                                    <p:animEffect filter="fade" transition="in">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141"/>
                                        </p:tgtEl>
                                        <p:attrNameLst>
                                          <p:attrName>style.visibility</p:attrName>
                                        </p:attrNameLst>
                                      </p:cBhvr>
                                      <p:to>
                                        <p:strVal val="visible"/>
                                      </p:to>
                                    </p:set>
                                    <p:animEffect filter="dissolve" transition="in">
                                      <p:cBhvr>
                                        <p:cTn id="12" dur="1000"/>
                                        <p:tgtEl>
                                          <p:spTgt spid="141"/>
                                        </p:tgtEl>
                                      </p:cBhvr>
                                    </p:animEffect>
                                  </p:childTnLst>
                                </p:cTn>
                              </p:par>
                            </p:childTnLst>
                          </p:cTn>
                        </p:par>
                        <p:par>
                          <p:cTn id="13" fill="hold">
                            <p:stCondLst>
                              <p:cond delay="1000"/>
                            </p:stCondLst>
                            <p:childTnLst>
                              <p:par>
                                <p:cTn id="14" nodeType="afterEffect" presetClass="entr" presetSubtype="0" presetID="9" grpId="3" fill="hold">
                                  <p:stCondLst>
                                    <p:cond delay="0"/>
                                  </p:stCondLst>
                                  <p:iterate type="el" backwards="0">
                                    <p:tmAbs val="0"/>
                                  </p:iterate>
                                  <p:childTnLst>
                                    <p:set>
                                      <p:cBhvr>
                                        <p:cTn id="15" fill="hold"/>
                                        <p:tgtEl>
                                          <p:spTgt spid="138"/>
                                        </p:tgtEl>
                                        <p:attrNameLst>
                                          <p:attrName>style.visibility</p:attrName>
                                        </p:attrNameLst>
                                      </p:cBhvr>
                                      <p:to>
                                        <p:strVal val="visible"/>
                                      </p:to>
                                    </p:set>
                                    <p:animEffect filter="dissolve" transition="in">
                                      <p:cBhvr>
                                        <p:cTn id="16" dur="1000"/>
                                        <p:tgtEl>
                                          <p:spTgt spid="138"/>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143"/>
                                        </p:tgtEl>
                                        <p:attrNameLst>
                                          <p:attrName>style.visibility</p:attrName>
                                        </p:attrNameLst>
                                      </p:cBhvr>
                                      <p:to>
                                        <p:strVal val="visible"/>
                                      </p:to>
                                    </p:set>
                                    <p:animEffect filter="dissolve" transition="in">
                                      <p:cBhvr>
                                        <p:cTn id="21" dur="1000"/>
                                        <p:tgtEl>
                                          <p:spTgt spid="143"/>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0" presetID="9" grpId="5" fill="hold">
                                  <p:stCondLst>
                                    <p:cond delay="0"/>
                                  </p:stCondLst>
                                  <p:iterate type="el" backwards="0">
                                    <p:tmAbs val="0"/>
                                  </p:iterate>
                                  <p:childTnLst>
                                    <p:set>
                                      <p:cBhvr>
                                        <p:cTn id="25" fill="hold"/>
                                        <p:tgtEl>
                                          <p:spTgt spid="145"/>
                                        </p:tgtEl>
                                        <p:attrNameLst>
                                          <p:attrName>style.visibility</p:attrName>
                                        </p:attrNameLst>
                                      </p:cBhvr>
                                      <p:to>
                                        <p:strVal val="visible"/>
                                      </p:to>
                                    </p:set>
                                    <p:animEffect filter="dissolve" transition="in">
                                      <p:cBhvr>
                                        <p:cTn id="26" dur="1000"/>
                                        <p:tgtEl>
                                          <p:spTgt spid="145"/>
                                        </p:tgtEl>
                                      </p:cBhvr>
                                    </p:animEffec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9" grpId="6" fill="hold">
                                  <p:stCondLst>
                                    <p:cond delay="0"/>
                                  </p:stCondLst>
                                  <p:iterate type="el" backwards="0">
                                    <p:tmAbs val="0"/>
                                  </p:iterate>
                                  <p:childTnLst>
                                    <p:set>
                                      <p:cBhvr>
                                        <p:cTn id="30" fill="hold"/>
                                        <p:tgtEl>
                                          <p:spTgt spid="140"/>
                                        </p:tgtEl>
                                        <p:attrNameLst>
                                          <p:attrName>style.visibility</p:attrName>
                                        </p:attrNameLst>
                                      </p:cBhvr>
                                      <p:to>
                                        <p:strVal val="visible"/>
                                      </p:to>
                                    </p:set>
                                    <p:animEffect filter="dissolve" transition="in">
                                      <p:cBhvr>
                                        <p:cTn id="31" dur="1000"/>
                                        <p:tgtEl>
                                          <p:spTgt spid="140"/>
                                        </p:tgtEl>
                                      </p:cBhvr>
                                    </p:animEffect>
                                  </p:childTnLst>
                                </p:cTn>
                              </p:par>
                            </p:childTnLst>
                          </p:cTn>
                        </p:par>
                        <p:par>
                          <p:cTn id="32" fill="hold">
                            <p:stCondLst>
                              <p:cond delay="1000"/>
                            </p:stCondLst>
                            <p:childTnLst>
                              <p:par>
                                <p:cTn id="33" nodeType="afterEffect" presetClass="entr" presetSubtype="0" presetID="9" grpId="7" fill="hold">
                                  <p:stCondLst>
                                    <p:cond delay="0"/>
                                  </p:stCondLst>
                                  <p:iterate type="el" backwards="0">
                                    <p:tmAbs val="0"/>
                                  </p:iterate>
                                  <p:childTnLst>
                                    <p:set>
                                      <p:cBhvr>
                                        <p:cTn id="34" fill="hold"/>
                                        <p:tgtEl>
                                          <p:spTgt spid="142"/>
                                        </p:tgtEl>
                                        <p:attrNameLst>
                                          <p:attrName>style.visibility</p:attrName>
                                        </p:attrNameLst>
                                      </p:cBhvr>
                                      <p:to>
                                        <p:strVal val="visible"/>
                                      </p:to>
                                    </p:set>
                                    <p:animEffect filter="dissolve" transition="in">
                                      <p:cBhvr>
                                        <p:cTn id="35" dur="1000"/>
                                        <p:tgtEl>
                                          <p:spTgt spid="142"/>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0" presetID="9" grpId="8" fill="hold">
                                  <p:stCondLst>
                                    <p:cond delay="0"/>
                                  </p:stCondLst>
                                  <p:iterate type="el" backwards="0">
                                    <p:tmAbs val="0"/>
                                  </p:iterate>
                                  <p:childTnLst>
                                    <p:set>
                                      <p:cBhvr>
                                        <p:cTn id="39" fill="hold"/>
                                        <p:tgtEl>
                                          <p:spTgt spid="144"/>
                                        </p:tgtEl>
                                        <p:attrNameLst>
                                          <p:attrName>style.visibility</p:attrName>
                                        </p:attrNameLst>
                                      </p:cBhvr>
                                      <p:to>
                                        <p:strVal val="visible"/>
                                      </p:to>
                                    </p:set>
                                    <p:animEffect filter="dissolve" transition="in">
                                      <p:cBhvr>
                                        <p:cTn id="40"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 grpId="5"/>
      <p:bldP build="whole" bldLvl="1" animBg="1" rev="0" advAuto="0" spid="137" grpId="1"/>
      <p:bldP build="whole" bldLvl="1" animBg="1" rev="0" advAuto="0" spid="142" grpId="7"/>
      <p:bldP build="whole" bldLvl="1" animBg="1" rev="0" advAuto="0" spid="143" grpId="4"/>
      <p:bldP build="whole" bldLvl="1" animBg="1" rev="0" advAuto="0" spid="140" grpId="6"/>
      <p:bldP build="whole" bldLvl="1" animBg="1" rev="0" advAuto="0" spid="138" grpId="3"/>
      <p:bldP build="whole" bldLvl="1" animBg="1" rev="0" advAuto="0" spid="141" grpId="2"/>
      <p:bldP build="whole" bldLvl="1" animBg="1" rev="0" advAuto="0" spid="144" grpId="8"/>
    </p:bldLst>
  </p:timing>
</p:sld>
</file>

<file path=ppt/slides/slide9.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50" name="droppedImage.pdf"/>
          <p:cNvPicPr/>
          <p:nvPr/>
        </p:nvPicPr>
        <p:blipFill>
          <a:blip r:embed="rId2">
            <a:extLst/>
          </a:blip>
          <a:stretch>
            <a:fillRect/>
          </a:stretch>
        </p:blipFill>
        <p:spPr>
          <a:xfrm>
            <a:off x="22517100" y="698500"/>
            <a:ext cx="1460500" cy="1194955"/>
          </a:xfrm>
          <a:prstGeom prst="rect">
            <a:avLst/>
          </a:prstGeom>
          <a:ln w="12700">
            <a:miter lim="400000"/>
          </a:ln>
        </p:spPr>
      </p:pic>
      <p:pic>
        <p:nvPicPr>
          <p:cNvPr id="151" name="hansen_f18s.png"/>
          <p:cNvPicPr/>
          <p:nvPr/>
        </p:nvPicPr>
        <p:blipFill>
          <a:blip r:embed="rId3">
            <a:extLst/>
          </a:blip>
          <a:stretch>
            <a:fillRect/>
          </a:stretch>
        </p:blipFill>
        <p:spPr>
          <a:xfrm>
            <a:off x="722924" y="2498743"/>
            <a:ext cx="12530888" cy="10807701"/>
          </a:xfrm>
          <a:prstGeom prst="rect">
            <a:avLst/>
          </a:prstGeom>
          <a:ln w="12700">
            <a:miter lim="400000"/>
          </a:ln>
        </p:spPr>
      </p:pic>
      <p:sp>
        <p:nvSpPr>
          <p:cNvPr id="152" name="Shape 152"/>
          <p:cNvSpPr/>
          <p:nvPr/>
        </p:nvSpPr>
        <p:spPr>
          <a:xfrm>
            <a:off x="11557000" y="3175000"/>
            <a:ext cx="254000" cy="9652000"/>
          </a:xfrm>
          <a:prstGeom prst="roundRect">
            <a:avLst>
              <a:gd name="adj" fmla="val 50000"/>
            </a:avLst>
          </a:prstGeom>
          <a:ln w="76200">
            <a:solidFill>
              <a:srgbClr val="3D4A58">
                <a:alpha val="85000"/>
              </a:srgbClr>
            </a:solidFill>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155" name="Group 155"/>
          <p:cNvGrpSpPr/>
          <p:nvPr/>
        </p:nvGrpSpPr>
        <p:grpSpPr>
          <a:xfrm>
            <a:off x="88900" y="63500"/>
            <a:ext cx="24193500" cy="1778000"/>
            <a:chOff x="-50800" y="-50800"/>
            <a:chExt cx="24193500" cy="1778000"/>
          </a:xfrm>
        </p:grpSpPr>
        <p:pic>
          <p:nvPicPr>
            <p:cNvPr id="153"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54"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
        <p:nvSpPr>
          <p:cNvPr id="156" name="Shape 156"/>
          <p:cNvSpPr/>
          <p:nvPr/>
        </p:nvSpPr>
        <p:spPr>
          <a:xfrm>
            <a:off x="14097000" y="6121400"/>
            <a:ext cx="10261600" cy="5181600"/>
          </a:xfrm>
          <a:prstGeom prst="wedgeEllipseCallout">
            <a:avLst>
              <a:gd name="adj1" fmla="val -74505"/>
              <a:gd name="adj2" fmla="val -17402"/>
            </a:avLst>
          </a:prstGeom>
          <a:solidFill>
            <a:srgbClr val="487292"/>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57" name="Shape 157"/>
          <p:cNvSpPr/>
          <p:nvPr/>
        </p:nvSpPr>
        <p:spPr>
          <a:xfrm>
            <a:off x="15341600" y="7289800"/>
            <a:ext cx="8509000" cy="2844800"/>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F7F7FF"/>
                </a:solidFill>
                <a:latin typeface="Trebuchet MS"/>
                <a:ea typeface="Trebuchet MS"/>
                <a:cs typeface="Trebuchet MS"/>
                <a:sym typeface="Trebuchet MS"/>
              </a:defRPr>
            </a:lvl1pPr>
          </a:lstStyle>
          <a:p>
            <a:pPr lvl="0">
              <a:defRPr sz="1800">
                <a:solidFill>
                  <a:srgbClr val="000000"/>
                </a:solidFill>
              </a:defRPr>
            </a:pPr>
            <a:r>
              <a:rPr sz="4800">
                <a:solidFill>
                  <a:srgbClr val="F7F7FF"/>
                </a:solidFill>
              </a:rPr>
              <a:t>The Holocene had unusually stable climate and sea levels; a perfect condition for the development of civilizations.</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52"/>
                                        </p:tgtEl>
                                        <p:attrNameLst>
                                          <p:attrName>style.visibility</p:attrName>
                                        </p:attrNameLst>
                                      </p:cBhvr>
                                      <p:to>
                                        <p:strVal val="visible"/>
                                      </p:to>
                                    </p:set>
                                    <p:animEffect filter="dissolve" transition="in">
                                      <p:cBhvr>
                                        <p:cTn id="7" dur="1000"/>
                                        <p:tgtEl>
                                          <p:spTgt spid="152"/>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157"/>
                                        </p:tgtEl>
                                        <p:attrNameLst>
                                          <p:attrName>style.visibility</p:attrName>
                                        </p:attrNameLst>
                                      </p:cBhvr>
                                      <p:to>
                                        <p:strVal val="visible"/>
                                      </p:to>
                                    </p:set>
                                    <p:anim calcmode="lin" valueType="num">
                                      <p:cBhvr>
                                        <p:cTn id="11" dur="1000" fill="hold"/>
                                        <p:tgtEl>
                                          <p:spTgt spid="157"/>
                                        </p:tgtEl>
                                        <p:attrNameLst>
                                          <p:attrName>ppt_w</p:attrName>
                                        </p:attrNameLst>
                                      </p:cBhvr>
                                      <p:tavLst>
                                        <p:tav tm="0">
                                          <p:val>
                                            <p:fltVal val="0"/>
                                          </p:val>
                                        </p:tav>
                                        <p:tav tm="100000">
                                          <p:val>
                                            <p:strVal val="#ppt_w"/>
                                          </p:val>
                                        </p:tav>
                                      </p:tavLst>
                                    </p:anim>
                                    <p:anim calcmode="lin" valueType="num">
                                      <p:cBhvr>
                                        <p:cTn id="12" dur="1000" fill="hold"/>
                                        <p:tgtEl>
                                          <p:spTgt spid="157"/>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nodeType="afterEffect" presetClass="entr" presetSubtype="16" presetID="23" grpId="3" fill="hold">
                                  <p:stCondLst>
                                    <p:cond delay="0"/>
                                  </p:stCondLst>
                                  <p:iterate type="el" backwards="0">
                                    <p:tmAbs val="0"/>
                                  </p:iterate>
                                  <p:childTnLst>
                                    <p:set>
                                      <p:cBhvr>
                                        <p:cTn id="15" fill="hold"/>
                                        <p:tgtEl>
                                          <p:spTgt spid="156"/>
                                        </p:tgtEl>
                                        <p:attrNameLst>
                                          <p:attrName>style.visibility</p:attrName>
                                        </p:attrNameLst>
                                      </p:cBhvr>
                                      <p:to>
                                        <p:strVal val="visible"/>
                                      </p:to>
                                    </p:set>
                                    <p:anim calcmode="lin" valueType="num">
                                      <p:cBhvr>
                                        <p:cTn id="16" dur="1000" fill="hold"/>
                                        <p:tgtEl>
                                          <p:spTgt spid="156"/>
                                        </p:tgtEl>
                                        <p:attrNameLst>
                                          <p:attrName>ppt_w</p:attrName>
                                        </p:attrNameLst>
                                      </p:cBhvr>
                                      <p:tavLst>
                                        <p:tav tm="0">
                                          <p:val>
                                            <p:fltVal val="0"/>
                                          </p:val>
                                        </p:tav>
                                        <p:tav tm="100000">
                                          <p:val>
                                            <p:strVal val="#ppt_w"/>
                                          </p:val>
                                        </p:tav>
                                      </p:tavLst>
                                    </p:anim>
                                    <p:anim calcmode="lin" valueType="num">
                                      <p:cBhvr>
                                        <p:cTn id="17" dur="1000" fill="hold"/>
                                        <p:tgtEl>
                                          <p:spTgt spid="1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3"/>
      <p:bldP build="whole" bldLvl="1" animBg="1" rev="0" advAuto="0" spid="157" grpId="2"/>
      <p:bldP build="whole" bldLvl="1" animBg="1" rev="0" advAuto="0" spid="152" grpId="1"/>
    </p:bldLst>
  </p:timing>
</p:sld>
</file>

<file path=ppt/theme/theme1.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