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Lst>
  <p:sldSz cx="24384000" cy="13716000"/>
  <p:notesSz cx="6858000" cy="9144000"/>
  <p:defaultTextStyle>
    <a:lvl1pPr defTabSz="457200">
      <a:defRPr sz="1200">
        <a:latin typeface="Helvetica"/>
        <a:ea typeface="Helvetica"/>
        <a:cs typeface="Helvetica"/>
        <a:sym typeface="Helvetica"/>
      </a:defRPr>
    </a:lvl1pPr>
    <a:lvl2pPr indent="228600" defTabSz="457200">
      <a:defRPr sz="1200">
        <a:latin typeface="Helvetica"/>
        <a:ea typeface="Helvetica"/>
        <a:cs typeface="Helvetica"/>
        <a:sym typeface="Helvetica"/>
      </a:defRPr>
    </a:lvl2pPr>
    <a:lvl3pPr indent="457200" defTabSz="457200">
      <a:defRPr sz="1200">
        <a:latin typeface="Helvetica"/>
        <a:ea typeface="Helvetica"/>
        <a:cs typeface="Helvetica"/>
        <a:sym typeface="Helvetica"/>
      </a:defRPr>
    </a:lvl3pPr>
    <a:lvl4pPr indent="685800" defTabSz="457200">
      <a:defRPr sz="1200">
        <a:latin typeface="Helvetica"/>
        <a:ea typeface="Helvetica"/>
        <a:cs typeface="Helvetica"/>
        <a:sym typeface="Helvetica"/>
      </a:defRPr>
    </a:lvl4pPr>
    <a:lvl5pPr indent="914400" defTabSz="457200">
      <a:defRPr sz="1200">
        <a:latin typeface="Helvetica"/>
        <a:ea typeface="Helvetica"/>
        <a:cs typeface="Helvetica"/>
        <a:sym typeface="Helvetica"/>
      </a:defRPr>
    </a:lvl5pPr>
    <a:lvl6pPr indent="1143000" defTabSz="457200">
      <a:defRPr sz="1200">
        <a:latin typeface="Helvetica"/>
        <a:ea typeface="Helvetica"/>
        <a:cs typeface="Helvetica"/>
        <a:sym typeface="Helvetica"/>
      </a:defRPr>
    </a:lvl6pPr>
    <a:lvl7pPr indent="1371600" defTabSz="457200">
      <a:defRPr sz="1200">
        <a:latin typeface="Helvetica"/>
        <a:ea typeface="Helvetica"/>
        <a:cs typeface="Helvetica"/>
        <a:sym typeface="Helvetica"/>
      </a:defRPr>
    </a:lvl7pPr>
    <a:lvl8pPr indent="1600200" defTabSz="457200">
      <a:defRPr sz="1200">
        <a:latin typeface="Helvetica"/>
        <a:ea typeface="Helvetica"/>
        <a:cs typeface="Helvetica"/>
        <a:sym typeface="Helvetica"/>
      </a:defRPr>
    </a:lvl8pPr>
    <a:lvl9pPr indent="1828800" defTabSz="457200">
      <a:defRPr sz="1200">
        <a:latin typeface="Helvetica"/>
        <a:ea typeface="Helvetica"/>
        <a:cs typeface="Helvetica"/>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Light"/>
          <a:ea typeface="Helvetica Light"/>
          <a:cs typeface="Helvetica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797A7C">
              <a:alpha val="30000"/>
            </a:srgbClr>
          </a:solidFill>
        </a:fill>
      </a:tcStyle>
    </a:band2H>
    <a:firstCol>
      <a:tcTxStyle b="def" i="def">
        <a:font>
          <a:latin typeface="Helvetica Light"/>
          <a:ea typeface="Helvetica Light"/>
          <a:cs typeface="Helvetica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def" i="def">
        <a:font>
          <a:latin typeface="Helvetica Light"/>
          <a:ea typeface="Helvetica Light"/>
          <a:cs typeface="Helvetica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def" i="def">
        <a:font>
          <a:latin typeface="Helvetica Light"/>
          <a:ea typeface="Helvetica Light"/>
          <a:cs typeface="Helvetica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 styleId="{C7B018BB-80A7-4F77-B60F-C8B233D01FF8}" styleName="">
    <a:tblBg/>
    <a:wholeTbl>
      <a:tcTxStyle b="def" i="def">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b="def" i="def"/>
      <a:tcStyle>
        <a:tcBdr/>
        <a:fill>
          <a:solidFill>
            <a:srgbClr val="87CED4">
              <a:alpha val="20000"/>
            </a:srgbClr>
          </a:solidFill>
        </a:fill>
      </a:tcStyle>
    </a:band2H>
    <a:firstCol>
      <a:tcTxStyle b="def" i="def">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398CCE"/>
          </a:solidFill>
        </a:fill>
      </a:tcStyle>
    </a:firstCol>
    <a:lastRow>
      <a:tcTxStyle b="def" i="def">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def" i="def">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0365C0"/>
          </a:solidFill>
        </a:fill>
      </a:tcStyle>
    </a:firstRow>
  </a:tblStyle>
  <a:tblStyle styleId="{EEE7283C-3CF3-47DC-8721-378D4A62B228}" styleName="">
    <a:tblBg/>
    <a:wholeTb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noFill/>
              <a:miter lim="400000"/>
            </a:ln>
          </a:insideV>
        </a:tcBdr>
        <a:fill>
          <a:noFill/>
        </a:fill>
      </a:tcStyle>
    </a:wholeTbl>
    <a:band2H>
      <a:tcTxStyle b="def" i="def"/>
      <a:tcStyle>
        <a:tcBdr/>
        <a:fill>
          <a:solidFill>
            <a:srgbClr val="5DC123">
              <a:alpha val="19000"/>
            </a:srgbClr>
          </a:solidFill>
        </a:fill>
      </a:tcStyle>
    </a:band2H>
    <a:firstCol>
      <a:tcTxStyle b="def" i="def">
        <a:font>
          <a:latin typeface="Helvetica Light"/>
          <a:ea typeface="Helvetica Light"/>
          <a:cs typeface="Helvetica Light"/>
        </a:font>
        <a:srgbClr val="FFFFFF"/>
      </a:tcTxStyle>
      <a:tcStyle>
        <a:tcBdr>
          <a:left>
            <a:ln w="12700" cap="flat">
              <a:solidFill>
                <a:srgbClr val="FFFFFF"/>
              </a:solidFill>
              <a:prstDash val="solid"/>
              <a:miter lim="400000"/>
            </a:ln>
          </a:left>
          <a:right>
            <a:ln w="25400" cap="flat">
              <a:solidFill>
                <a:srgbClr val="CBCBCB"/>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189B1A"/>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firstRow>
  </a:tblStyle>
  <a:tblStyle styleId="{CF821DB8-F4EB-4A41-A1BA-3FCAFE7338EE}" styleName="">
    <a:tblBg/>
    <a:wholeTbl>
      <a:tcTxStyle b="def" i="def">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97A7C">
              <a:alpha val="30000"/>
            </a:srgbClr>
          </a:solidFill>
        </a:fill>
      </a:tcStyle>
    </a:band2H>
    <a:firstCo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8A433"/>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noFill/>
        </a:fill>
      </a:tcStyle>
    </a:lastRow>
    <a:fir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solidFill>
            <a:srgbClr val="E8A433"/>
          </a:solidFill>
        </a:fill>
      </a:tcStyle>
    </a:firstRow>
  </a:tblStyle>
  <a:tblStyle styleId="{33BA23B1-9221-436E-865A-0063620EA4FD}" styleName="">
    <a:tblBg/>
    <a:wholeTb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b="def" i="def"/>
      <a:tcStyle>
        <a:tcBdr/>
        <a:fill>
          <a:solidFill>
            <a:srgbClr val="797A7C">
              <a:alpha val="30000"/>
            </a:srgbClr>
          </a:solidFill>
        </a:fill>
      </a:tcStyle>
    </a:band2H>
    <a:firstCol>
      <a:tcTxStyle b="def" i="def">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solidFill>
            <a:srgbClr val="545761"/>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noFill/>
              <a:miter lim="400000"/>
            </a:ln>
          </a:insideH>
          <a:insideV>
            <a:ln w="12700" cap="flat">
              <a:noFill/>
              <a:miter lim="400000"/>
            </a:ln>
          </a:insideV>
        </a:tcBdr>
        <a:fill>
          <a:solidFill>
            <a:srgbClr val="777C83"/>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777C83"/>
          </a:solidFill>
        </a:fill>
      </a:tcStyle>
    </a:firstRow>
  </a:tblStyle>
  <a:tblStyle styleId="{2708684C-4D16-4618-839F-0558EEFCDFE6}" styleName="">
    <a:tblBg/>
    <a:wholeTbl>
      <a:tcTxStyle b="def" i="def">
        <a:font>
          <a:latin typeface="Helvetica Light"/>
          <a:ea typeface="Helvetica Light"/>
          <a:cs typeface="Helvetica Light"/>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def">
        <a:font>
          <a:latin typeface="Helvetica"/>
          <a:ea typeface="Helvetica"/>
          <a:cs typeface="Helvetica"/>
        </a:font>
        <a:srgbClr val="FFFFFF"/>
      </a:tcTxStyle>
      <a:tcStyle>
        <a:tcBdr>
          <a:left>
            <a:ln w="12700" cap="flat">
              <a:noFill/>
              <a:miter lim="400000"/>
            </a:ln>
          </a:left>
          <a:right>
            <a:ln w="12700" cap="flat">
              <a:solidFill>
                <a:srgbClr val="FFFFFF"/>
              </a:solidFill>
              <a:prstDash val="solid"/>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firstCol>
    <a:lastRow>
      <a:tcTxStyle b="on" i="de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prstDash val="solid"/>
              <a:miter lim="400000"/>
            </a:ln>
          </a:top>
          <a:bottom>
            <a:ln w="12700" cap="flat">
              <a:noFill/>
              <a:miter lim="400000"/>
            </a:ln>
          </a:bottom>
          <a:insideH>
            <a:ln w="12700" cap="flat">
              <a:noFill/>
              <a:miter lim="400000"/>
            </a:ln>
          </a:insideH>
          <a:insideV>
            <a:ln w="12700" cap="flat">
              <a:solidFill>
                <a:srgbClr val="FFFFFF"/>
              </a:solidFill>
              <a:custDash>
                <a:ds d="200000" sp="200000"/>
              </a:custDash>
              <a:miter lim="400000"/>
            </a:ln>
          </a:insideV>
        </a:tcBdr>
        <a:fill>
          <a:noFill/>
        </a:fill>
      </a:tcStyle>
    </a:lastRow>
    <a:firstRow>
      <a:tcTxStyle b="on" i="de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noFill/>
              <a:miter lim="400000"/>
            </a:ln>
          </a:top>
          <a:bottom>
            <a:ln w="12700" cap="flat">
              <a:solidFill>
                <a:srgbClr val="FFFFFF"/>
              </a:solidFill>
              <a:prstDash val="solid"/>
              <a:miter lim="400000"/>
            </a:ln>
          </a:bottom>
          <a:insideH>
            <a:ln w="12700" cap="flat">
              <a:noFill/>
              <a:miter lim="400000"/>
            </a:ln>
          </a:insideH>
          <a:insideV>
            <a:ln w="12700" cap="flat">
              <a:solidFill>
                <a:srgbClr val="FFFFFF"/>
              </a:solidFill>
              <a:custDash>
                <a:ds d="200000" sp="200000"/>
              </a:custDash>
              <a:miter lim="400000"/>
            </a:ln>
          </a:insideV>
        </a:tcBdr>
        <a:fill>
          <a:noFill/>
        </a:fill>
      </a:tcStyle>
    </a:firstRow>
  </a:tblStyle>
  <a:tblStyle styleId="{8F44A2F1-9E1F-4B54-A3A2-5F16C0AD49E2}" styleName="">
    <a:tblBg/>
    <a:wholeTb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1A610F"/>
          </a:solidFill>
        </a:fill>
      </a:tcStyle>
    </a:firstCol>
    <a:la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gradFill>
            <a:gsLst>
              <a:gs pos="0">
                <a:srgbClr val="0066C1"/>
              </a:gs>
              <a:gs pos="100000">
                <a:srgbClr val="094593"/>
              </a:gs>
            </a:gsLst>
            <a:lin ang="5400000"/>
          </a:gradFill>
        </a:fill>
      </a:tcStyle>
    </a:lastRow>
    <a:fir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gradFill>
            <a:gsLst>
              <a:gs pos="0">
                <a:srgbClr val="0066C1"/>
              </a:gs>
              <a:gs pos="100000">
                <a:srgbClr val="094593"/>
              </a:gs>
            </a:gsLst>
            <a:lin ang="5400000"/>
          </a:gradFill>
        </a:fill>
      </a:tcStyle>
    </a:firstRow>
  </a:tblStyle>
  <a:tblStyle styleId="{D51ADE6A-740E-44AE-83CC-AE7238B6C88D}" styleName="">
    <a:tblBg/>
    <a:wholeTbl>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Times New Roman"/>
          <a:ea typeface="Times New Roman"/>
          <a:cs typeface="Times New Roman"/>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hape 48"/>
          <p:cNvSpPr/>
          <p:nvPr>
            <p:ph type="sldImg"/>
          </p:nvPr>
        </p:nvSpPr>
        <p:spPr>
          <a:xfrm>
            <a:off x="1143000" y="685800"/>
            <a:ext cx="4572000" cy="3429000"/>
          </a:xfrm>
          <a:prstGeom prst="rect">
            <a:avLst/>
          </a:prstGeom>
        </p:spPr>
        <p:txBody>
          <a:bodyPr/>
          <a:lstStyle/>
          <a:p>
            <a:pPr lvl="0"/>
          </a:p>
        </p:txBody>
      </p:sp>
      <p:sp>
        <p:nvSpPr>
          <p:cNvPr id="49" name="Shape 49"/>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825500">
      <a:defRPr sz="2200">
        <a:latin typeface="Lucida Grande"/>
        <a:ea typeface="Lucida Grande"/>
        <a:cs typeface="Lucida Grande"/>
        <a:sym typeface="Lucida Grande"/>
      </a:defRPr>
    </a:lvl1pPr>
    <a:lvl2pPr indent="228600" defTabSz="825500">
      <a:defRPr sz="2200">
        <a:latin typeface="Lucida Grande"/>
        <a:ea typeface="Lucida Grande"/>
        <a:cs typeface="Lucida Grande"/>
        <a:sym typeface="Lucida Grande"/>
      </a:defRPr>
    </a:lvl2pPr>
    <a:lvl3pPr indent="457200" defTabSz="825500">
      <a:defRPr sz="2200">
        <a:latin typeface="Lucida Grande"/>
        <a:ea typeface="Lucida Grande"/>
        <a:cs typeface="Lucida Grande"/>
        <a:sym typeface="Lucida Grande"/>
      </a:defRPr>
    </a:lvl3pPr>
    <a:lvl4pPr indent="685800" defTabSz="825500">
      <a:defRPr sz="2200">
        <a:latin typeface="Lucida Grande"/>
        <a:ea typeface="Lucida Grande"/>
        <a:cs typeface="Lucida Grande"/>
        <a:sym typeface="Lucida Grande"/>
      </a:defRPr>
    </a:lvl4pPr>
    <a:lvl5pPr indent="914400" defTabSz="825500">
      <a:defRPr sz="2200">
        <a:latin typeface="Lucida Grande"/>
        <a:ea typeface="Lucida Grande"/>
        <a:cs typeface="Lucida Grande"/>
        <a:sym typeface="Lucida Grande"/>
      </a:defRPr>
    </a:lvl5pPr>
    <a:lvl6pPr indent="1143000" defTabSz="825500">
      <a:defRPr sz="2200">
        <a:latin typeface="Lucida Grande"/>
        <a:ea typeface="Lucida Grande"/>
        <a:cs typeface="Lucida Grande"/>
        <a:sym typeface="Lucida Grande"/>
      </a:defRPr>
    </a:lvl6pPr>
    <a:lvl7pPr indent="1371600" defTabSz="825500">
      <a:defRPr sz="2200">
        <a:latin typeface="Lucida Grande"/>
        <a:ea typeface="Lucida Grande"/>
        <a:cs typeface="Lucida Grande"/>
        <a:sym typeface="Lucida Grande"/>
      </a:defRPr>
    </a:lvl7pPr>
    <a:lvl8pPr indent="1600200" defTabSz="825500">
      <a:defRPr sz="2200">
        <a:latin typeface="Lucida Grande"/>
        <a:ea typeface="Lucida Grande"/>
        <a:cs typeface="Lucida Grande"/>
        <a:sym typeface="Lucida Grande"/>
      </a:defRPr>
    </a:lvl8pPr>
    <a:lvl9pPr indent="1828800" defTabSz="825500">
      <a:defRPr sz="2200">
        <a:latin typeface="Lucida Grande"/>
        <a:ea typeface="Lucida Grande"/>
        <a:cs typeface="Lucida Grande"/>
        <a:sym typeface="Lucida Grand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 name="Shape 5"/>
          <p:cNvSpPr/>
          <p:nvPr>
            <p:ph type="title"/>
          </p:nvPr>
        </p:nvSpPr>
        <p:spPr>
          <a:xfrm>
            <a:off x="2387600" y="2311400"/>
            <a:ext cx="19621500" cy="4648200"/>
          </a:xfrm>
          <a:prstGeom prst="rect">
            <a:avLst/>
          </a:prstGeom>
        </p:spPr>
        <p:txBody>
          <a:bodyPr lIns="0" tIns="0" rIns="0" bIns="0" anchor="b"/>
          <a:lstStyle>
            <a:lvl1pPr defTabSz="825500">
              <a:defRPr sz="11400">
                <a:uFillTx/>
                <a:latin typeface="+mj-lt"/>
                <a:ea typeface="+mj-ea"/>
                <a:cs typeface="+mj-cs"/>
                <a:sym typeface="Gill Sans"/>
              </a:defRPr>
            </a:lvl1pPr>
          </a:lstStyle>
          <a:p>
            <a:pPr lvl="0">
              <a:defRPr sz="1800">
                <a:solidFill>
                  <a:srgbClr val="000000"/>
                </a:solidFill>
              </a:defRPr>
            </a:pPr>
            <a:r>
              <a:rPr sz="11400">
                <a:solidFill>
                  <a:srgbClr val="FFFFFF"/>
                </a:solidFill>
              </a:rPr>
              <a:t>Title Text</a:t>
            </a:r>
          </a:p>
        </p:txBody>
      </p:sp>
      <p:sp>
        <p:nvSpPr>
          <p:cNvPr id="6" name="Shape 6"/>
          <p:cNvSpPr/>
          <p:nvPr>
            <p:ph type="body" idx="1"/>
          </p:nvPr>
        </p:nvSpPr>
        <p:spPr>
          <a:xfrm>
            <a:off x="2387600" y="7073900"/>
            <a:ext cx="19621500" cy="1587500"/>
          </a:xfrm>
          <a:prstGeom prst="rect">
            <a:avLst/>
          </a:prstGeom>
        </p:spPr>
        <p:txBody>
          <a:bodyPr lIns="0" tIns="0" rIns="0" bIns="0" anchor="t"/>
          <a:lstStyle>
            <a:lvl1pPr marL="0" indent="0" algn="ctr" defTabSz="825500">
              <a:spcBef>
                <a:spcPts val="0"/>
              </a:spcBef>
              <a:buClrTx/>
              <a:buFontTx/>
              <a:defRPr sz="4800">
                <a:uFillTx/>
                <a:latin typeface="+mj-lt"/>
                <a:ea typeface="+mj-ea"/>
                <a:cs typeface="+mj-cs"/>
                <a:sym typeface="Gill Sans"/>
              </a:defRPr>
            </a:lvl1pPr>
            <a:lvl2pPr marL="0" indent="0" algn="ctr" defTabSz="825500">
              <a:spcBef>
                <a:spcPts val="0"/>
              </a:spcBef>
              <a:buClrTx/>
              <a:buFontTx/>
              <a:defRPr sz="4800">
                <a:uFillTx/>
                <a:latin typeface="+mj-lt"/>
                <a:ea typeface="+mj-ea"/>
                <a:cs typeface="+mj-cs"/>
                <a:sym typeface="Gill Sans"/>
              </a:defRPr>
            </a:lvl2pPr>
            <a:lvl3pPr marL="0" indent="0" algn="ctr" defTabSz="825500">
              <a:spcBef>
                <a:spcPts val="0"/>
              </a:spcBef>
              <a:buClrTx/>
              <a:buFontTx/>
              <a:defRPr sz="4800">
                <a:uFillTx/>
                <a:latin typeface="+mj-lt"/>
                <a:ea typeface="+mj-ea"/>
                <a:cs typeface="+mj-cs"/>
                <a:sym typeface="Gill Sans"/>
              </a:defRPr>
            </a:lvl3pPr>
            <a:lvl4pPr marL="0" indent="0" algn="ctr" defTabSz="825500">
              <a:spcBef>
                <a:spcPts val="0"/>
              </a:spcBef>
              <a:buClrTx/>
              <a:buFontTx/>
              <a:defRPr sz="4800">
                <a:uFillTx/>
                <a:latin typeface="+mj-lt"/>
                <a:ea typeface="+mj-ea"/>
                <a:cs typeface="+mj-cs"/>
                <a:sym typeface="Gill Sans"/>
              </a:defRPr>
            </a:lvl4pPr>
            <a:lvl5pPr marL="0" indent="0" algn="ctr" defTabSz="825500">
              <a:spcBef>
                <a:spcPts val="0"/>
              </a:spcBef>
              <a:buClrTx/>
              <a:buFontTx/>
              <a:defRPr sz="4800">
                <a:uFillTx/>
                <a:latin typeface="+mj-lt"/>
                <a:ea typeface="+mj-ea"/>
                <a:cs typeface="+mj-cs"/>
                <a:sym typeface="Gill Sans"/>
              </a:defRPr>
            </a:lvl5pPr>
          </a:lstStyle>
          <a:p>
            <a:pPr lvl="0">
              <a:defRPr sz="1800">
                <a:solidFill>
                  <a:srgbClr val="000000"/>
                </a:solidFill>
              </a:defRPr>
            </a:pPr>
            <a:r>
              <a:rPr sz="4800">
                <a:solidFill>
                  <a:srgbClr val="FFFFFF"/>
                </a:solidFill>
              </a:rPr>
              <a:t>Body Level One</a:t>
            </a:r>
            <a:endParaRPr sz="4800">
              <a:solidFill>
                <a:srgbClr val="FFFFFF"/>
              </a:solidFill>
            </a:endParaRPr>
          </a:p>
          <a:p>
            <a:pPr lvl="1">
              <a:defRPr sz="1800">
                <a:solidFill>
                  <a:srgbClr val="000000"/>
                </a:solidFill>
              </a:defRPr>
            </a:pPr>
            <a:r>
              <a:rPr sz="4800">
                <a:solidFill>
                  <a:srgbClr val="FFFFFF"/>
                </a:solidFill>
              </a:rPr>
              <a:t>Body Level Two</a:t>
            </a:r>
            <a:endParaRPr sz="4800">
              <a:solidFill>
                <a:srgbClr val="FFFFFF"/>
              </a:solidFill>
            </a:endParaRPr>
          </a:p>
          <a:p>
            <a:pPr lvl="2">
              <a:defRPr sz="1800">
                <a:solidFill>
                  <a:srgbClr val="000000"/>
                </a:solidFill>
              </a:defRPr>
            </a:pPr>
            <a:r>
              <a:rPr sz="4800">
                <a:solidFill>
                  <a:srgbClr val="FFFFFF"/>
                </a:solidFill>
              </a:rPr>
              <a:t>Body Level Three</a:t>
            </a:r>
            <a:endParaRPr sz="4800">
              <a:solidFill>
                <a:srgbClr val="FFFFFF"/>
              </a:solidFill>
            </a:endParaRPr>
          </a:p>
          <a:p>
            <a:pPr lvl="3">
              <a:defRPr sz="1800">
                <a:solidFill>
                  <a:srgbClr val="000000"/>
                </a:solidFill>
              </a:defRPr>
            </a:pPr>
            <a:r>
              <a:rPr sz="4800">
                <a:solidFill>
                  <a:srgbClr val="FFFFFF"/>
                </a:solidFill>
              </a:rPr>
              <a:t>Body Level Four</a:t>
            </a:r>
            <a:endParaRPr sz="4800">
              <a:solidFill>
                <a:srgbClr val="FFFFFF"/>
              </a:solidFill>
            </a:endParaRPr>
          </a:p>
          <a:p>
            <a:pPr lvl="4">
              <a:defRPr sz="1800">
                <a:solidFill>
                  <a:srgbClr val="000000"/>
                </a:solidFill>
              </a:defRPr>
            </a:pPr>
            <a:r>
              <a:rPr sz="48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5" name="Shape 25"/>
          <p:cNvSpPr/>
          <p:nvPr>
            <p:ph type="title"/>
          </p:nvPr>
        </p:nvSpPr>
        <p:spPr>
          <a:xfrm>
            <a:off x="1206500" y="2159000"/>
            <a:ext cx="11010900" cy="4648200"/>
          </a:xfrm>
          <a:prstGeom prst="rect">
            <a:avLst/>
          </a:prstGeom>
        </p:spPr>
        <p:txBody>
          <a:bodyPr lIns="0" tIns="0" rIns="0" bIns="0" anchor="b"/>
          <a:lstStyle>
            <a:lvl1pPr defTabSz="825500">
              <a:defRPr sz="9600">
                <a:uFillTx/>
                <a:latin typeface="+mj-lt"/>
                <a:ea typeface="+mj-ea"/>
                <a:cs typeface="+mj-cs"/>
                <a:sym typeface="Gill Sans"/>
              </a:defRPr>
            </a:lvl1pPr>
          </a:lstStyle>
          <a:p>
            <a:pPr lvl="0">
              <a:defRPr sz="1800">
                <a:solidFill>
                  <a:srgbClr val="000000"/>
                </a:solidFill>
              </a:defRPr>
            </a:pPr>
            <a:r>
              <a:rPr sz="9600">
                <a:solidFill>
                  <a:srgbClr val="FFFFFF"/>
                </a:solidFill>
              </a:rPr>
              <a:t>Title Text</a:t>
            </a:r>
          </a:p>
        </p:txBody>
      </p:sp>
      <p:sp>
        <p:nvSpPr>
          <p:cNvPr id="26" name="Shape 26"/>
          <p:cNvSpPr/>
          <p:nvPr>
            <p:ph type="body" idx="1"/>
          </p:nvPr>
        </p:nvSpPr>
        <p:spPr>
          <a:xfrm>
            <a:off x="1206500" y="6896100"/>
            <a:ext cx="11010900" cy="4648200"/>
          </a:xfrm>
          <a:prstGeom prst="rect">
            <a:avLst/>
          </a:prstGeom>
        </p:spPr>
        <p:txBody>
          <a:bodyPr lIns="0" tIns="0" rIns="0" bIns="0" anchor="t"/>
          <a:lstStyle>
            <a:lvl1pPr marL="0" indent="0" algn="ctr" defTabSz="825500">
              <a:spcBef>
                <a:spcPts val="0"/>
              </a:spcBef>
              <a:buClrTx/>
              <a:buFontTx/>
              <a:defRPr sz="4200">
                <a:uFillTx/>
                <a:latin typeface="+mj-lt"/>
                <a:ea typeface="+mj-ea"/>
                <a:cs typeface="+mj-cs"/>
                <a:sym typeface="Gill Sans"/>
              </a:defRPr>
            </a:lvl1pPr>
            <a:lvl2pPr marL="0" indent="0" algn="ctr" defTabSz="825500">
              <a:spcBef>
                <a:spcPts val="0"/>
              </a:spcBef>
              <a:buClrTx/>
              <a:buFontTx/>
              <a:defRPr sz="4200">
                <a:uFillTx/>
                <a:latin typeface="+mj-lt"/>
                <a:ea typeface="+mj-ea"/>
                <a:cs typeface="+mj-cs"/>
                <a:sym typeface="Gill Sans"/>
              </a:defRPr>
            </a:lvl2pPr>
            <a:lvl3pPr marL="0" indent="0" algn="ctr" defTabSz="825500">
              <a:spcBef>
                <a:spcPts val="0"/>
              </a:spcBef>
              <a:buClrTx/>
              <a:buFontTx/>
              <a:defRPr sz="4200">
                <a:uFillTx/>
                <a:latin typeface="+mj-lt"/>
                <a:ea typeface="+mj-ea"/>
                <a:cs typeface="+mj-cs"/>
                <a:sym typeface="Gill Sans"/>
              </a:defRPr>
            </a:lvl3pPr>
            <a:lvl4pPr marL="0" indent="0" algn="ctr" defTabSz="825500">
              <a:spcBef>
                <a:spcPts val="0"/>
              </a:spcBef>
              <a:buClrTx/>
              <a:buFontTx/>
              <a:defRPr sz="4200">
                <a:uFillTx/>
                <a:latin typeface="+mj-lt"/>
                <a:ea typeface="+mj-ea"/>
                <a:cs typeface="+mj-cs"/>
                <a:sym typeface="Gill Sans"/>
              </a:defRPr>
            </a:lvl4pPr>
            <a:lvl5pPr marL="0" indent="0" algn="ctr" defTabSz="825500">
              <a:spcBef>
                <a:spcPts val="0"/>
              </a:spcBef>
              <a:buClrTx/>
              <a:buFontTx/>
              <a:defRPr sz="4200">
                <a:uFillTx/>
                <a:latin typeface="+mj-lt"/>
                <a:ea typeface="+mj-ea"/>
                <a:cs typeface="+mj-cs"/>
                <a:sym typeface="Gill Sans"/>
              </a:defRPr>
            </a:lvl5pPr>
          </a:lstStyle>
          <a:p>
            <a:pPr lvl="0">
              <a:defRPr sz="1800">
                <a:solidFill>
                  <a:srgbClr val="000000"/>
                </a:solidFill>
              </a:defRPr>
            </a:pPr>
            <a:r>
              <a:rPr sz="4200">
                <a:solidFill>
                  <a:srgbClr val="FFFFFF"/>
                </a:solidFill>
              </a:rPr>
              <a:t>Body Level One</a:t>
            </a:r>
            <a:endParaRPr sz="4200">
              <a:solidFill>
                <a:srgbClr val="FFFFFF"/>
              </a:solidFill>
            </a:endParaRPr>
          </a:p>
          <a:p>
            <a:pPr lvl="1">
              <a:defRPr sz="1800">
                <a:solidFill>
                  <a:srgbClr val="000000"/>
                </a:solidFill>
              </a:defRPr>
            </a:pPr>
            <a:r>
              <a:rPr sz="4200">
                <a:solidFill>
                  <a:srgbClr val="FFFFFF"/>
                </a:solidFill>
              </a:rPr>
              <a:t>Body Level Two</a:t>
            </a:r>
            <a:endParaRPr sz="4200">
              <a:solidFill>
                <a:srgbClr val="FFFFFF"/>
              </a:solidFill>
            </a:endParaRPr>
          </a:p>
          <a:p>
            <a:pPr lvl="2">
              <a:defRPr sz="1800">
                <a:solidFill>
                  <a:srgbClr val="000000"/>
                </a:solidFill>
              </a:defRPr>
            </a:pPr>
            <a:r>
              <a:rPr sz="4200">
                <a:solidFill>
                  <a:srgbClr val="FFFFFF"/>
                </a:solidFill>
              </a:rPr>
              <a:t>Body Level Three</a:t>
            </a:r>
            <a:endParaRPr sz="4200">
              <a:solidFill>
                <a:srgbClr val="FFFFFF"/>
              </a:solidFill>
            </a:endParaRPr>
          </a:p>
          <a:p>
            <a:pPr lvl="3">
              <a:defRPr sz="1800">
                <a:solidFill>
                  <a:srgbClr val="000000"/>
                </a:solidFill>
              </a:defRPr>
            </a:pPr>
            <a:r>
              <a:rPr sz="4200">
                <a:solidFill>
                  <a:srgbClr val="FFFFFF"/>
                </a:solidFill>
              </a:rPr>
              <a:t>Body Level Four</a:t>
            </a:r>
            <a:endParaRPr sz="4200">
              <a:solidFill>
                <a:srgbClr val="FFFFFF"/>
              </a:solidFill>
            </a:endParaRPr>
          </a:p>
          <a:p>
            <a:pPr lvl="4">
              <a:defRPr sz="1800">
                <a:solidFill>
                  <a:srgbClr val="000000"/>
                </a:solidFill>
              </a:defRPr>
            </a:pPr>
            <a:r>
              <a:rPr sz="4200">
                <a:solidFill>
                  <a:srgbClr val="FFFFFF"/>
                </a:solidFill>
              </a:rPr>
              <a:t>Body Level Five</a:t>
            </a:r>
          </a:p>
        </p:txBody>
      </p:sp>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Reflec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8" name="Shape 28"/>
          <p:cNvSpPr/>
          <p:nvPr>
            <p:ph type="title"/>
          </p:nvPr>
        </p:nvSpPr>
        <p:spPr>
          <a:xfrm>
            <a:off x="1206500" y="2159000"/>
            <a:ext cx="11010900" cy="4648200"/>
          </a:xfrm>
          <a:prstGeom prst="rect">
            <a:avLst/>
          </a:prstGeom>
        </p:spPr>
        <p:txBody>
          <a:bodyPr lIns="0" tIns="0" rIns="0" bIns="0" anchor="b"/>
          <a:lstStyle>
            <a:lvl1pPr defTabSz="825500">
              <a:defRPr sz="9600">
                <a:uFillTx/>
                <a:latin typeface="+mj-lt"/>
                <a:ea typeface="+mj-ea"/>
                <a:cs typeface="+mj-cs"/>
                <a:sym typeface="Gill Sans"/>
              </a:defRPr>
            </a:lvl1pPr>
          </a:lstStyle>
          <a:p>
            <a:pPr lvl="0">
              <a:defRPr sz="1800">
                <a:solidFill>
                  <a:srgbClr val="000000"/>
                </a:solidFill>
              </a:defRPr>
            </a:pPr>
            <a:r>
              <a:rPr sz="9600">
                <a:solidFill>
                  <a:srgbClr val="FFFFFF"/>
                </a:solidFill>
              </a:rPr>
              <a:t>Title Text</a:t>
            </a:r>
          </a:p>
        </p:txBody>
      </p:sp>
      <p:sp>
        <p:nvSpPr>
          <p:cNvPr id="29" name="Shape 29"/>
          <p:cNvSpPr/>
          <p:nvPr>
            <p:ph type="body" idx="1"/>
          </p:nvPr>
        </p:nvSpPr>
        <p:spPr>
          <a:xfrm>
            <a:off x="1206500" y="6896100"/>
            <a:ext cx="11010900" cy="4648200"/>
          </a:xfrm>
          <a:prstGeom prst="rect">
            <a:avLst/>
          </a:prstGeom>
        </p:spPr>
        <p:txBody>
          <a:bodyPr lIns="0" tIns="0" rIns="0" bIns="0" anchor="t"/>
          <a:lstStyle>
            <a:lvl1pPr marL="0" indent="0" algn="ctr" defTabSz="825500">
              <a:spcBef>
                <a:spcPts val="0"/>
              </a:spcBef>
              <a:buClrTx/>
              <a:buFontTx/>
              <a:defRPr sz="4200">
                <a:uFillTx/>
                <a:latin typeface="+mj-lt"/>
                <a:ea typeface="+mj-ea"/>
                <a:cs typeface="+mj-cs"/>
                <a:sym typeface="Gill Sans"/>
              </a:defRPr>
            </a:lvl1pPr>
            <a:lvl2pPr marL="0" indent="0" algn="ctr" defTabSz="825500">
              <a:spcBef>
                <a:spcPts val="0"/>
              </a:spcBef>
              <a:buClrTx/>
              <a:buFontTx/>
              <a:defRPr sz="4200">
                <a:uFillTx/>
                <a:latin typeface="+mj-lt"/>
                <a:ea typeface="+mj-ea"/>
                <a:cs typeface="+mj-cs"/>
                <a:sym typeface="Gill Sans"/>
              </a:defRPr>
            </a:lvl2pPr>
            <a:lvl3pPr marL="0" indent="0" algn="ctr" defTabSz="825500">
              <a:spcBef>
                <a:spcPts val="0"/>
              </a:spcBef>
              <a:buClrTx/>
              <a:buFontTx/>
              <a:defRPr sz="4200">
                <a:uFillTx/>
                <a:latin typeface="+mj-lt"/>
                <a:ea typeface="+mj-ea"/>
                <a:cs typeface="+mj-cs"/>
                <a:sym typeface="Gill Sans"/>
              </a:defRPr>
            </a:lvl3pPr>
            <a:lvl4pPr marL="0" indent="0" algn="ctr" defTabSz="825500">
              <a:spcBef>
                <a:spcPts val="0"/>
              </a:spcBef>
              <a:buClrTx/>
              <a:buFontTx/>
              <a:defRPr sz="4200">
                <a:uFillTx/>
                <a:latin typeface="+mj-lt"/>
                <a:ea typeface="+mj-ea"/>
                <a:cs typeface="+mj-cs"/>
                <a:sym typeface="Gill Sans"/>
              </a:defRPr>
            </a:lvl4pPr>
            <a:lvl5pPr marL="0" indent="0" algn="ctr" defTabSz="825500">
              <a:spcBef>
                <a:spcPts val="0"/>
              </a:spcBef>
              <a:buClrTx/>
              <a:buFontTx/>
              <a:defRPr sz="4200">
                <a:uFillTx/>
                <a:latin typeface="+mj-lt"/>
                <a:ea typeface="+mj-ea"/>
                <a:cs typeface="+mj-cs"/>
                <a:sym typeface="Gill Sans"/>
              </a:defRPr>
            </a:lvl5pPr>
          </a:lstStyle>
          <a:p>
            <a:pPr lvl="0">
              <a:defRPr sz="1800">
                <a:solidFill>
                  <a:srgbClr val="000000"/>
                </a:solidFill>
              </a:defRPr>
            </a:pPr>
            <a:r>
              <a:rPr sz="4200">
                <a:solidFill>
                  <a:srgbClr val="FFFFFF"/>
                </a:solidFill>
              </a:rPr>
              <a:t>Body Level One</a:t>
            </a:r>
            <a:endParaRPr sz="4200">
              <a:solidFill>
                <a:srgbClr val="FFFFFF"/>
              </a:solidFill>
            </a:endParaRPr>
          </a:p>
          <a:p>
            <a:pPr lvl="1">
              <a:defRPr sz="1800">
                <a:solidFill>
                  <a:srgbClr val="000000"/>
                </a:solidFill>
              </a:defRPr>
            </a:pPr>
            <a:r>
              <a:rPr sz="4200">
                <a:solidFill>
                  <a:srgbClr val="FFFFFF"/>
                </a:solidFill>
              </a:rPr>
              <a:t>Body Level Two</a:t>
            </a:r>
            <a:endParaRPr sz="4200">
              <a:solidFill>
                <a:srgbClr val="FFFFFF"/>
              </a:solidFill>
            </a:endParaRPr>
          </a:p>
          <a:p>
            <a:pPr lvl="2">
              <a:defRPr sz="1800">
                <a:solidFill>
                  <a:srgbClr val="000000"/>
                </a:solidFill>
              </a:defRPr>
            </a:pPr>
            <a:r>
              <a:rPr sz="4200">
                <a:solidFill>
                  <a:srgbClr val="FFFFFF"/>
                </a:solidFill>
              </a:rPr>
              <a:t>Body Level Three</a:t>
            </a:r>
            <a:endParaRPr sz="4200">
              <a:solidFill>
                <a:srgbClr val="FFFFFF"/>
              </a:solidFill>
            </a:endParaRPr>
          </a:p>
          <a:p>
            <a:pPr lvl="3">
              <a:defRPr sz="1800">
                <a:solidFill>
                  <a:srgbClr val="000000"/>
                </a:solidFill>
              </a:defRPr>
            </a:pPr>
            <a:r>
              <a:rPr sz="4200">
                <a:solidFill>
                  <a:srgbClr val="FFFFFF"/>
                </a:solidFill>
              </a:rPr>
              <a:t>Body Level Four</a:t>
            </a:r>
            <a:endParaRPr sz="4200">
              <a:solidFill>
                <a:srgbClr val="FFFFFF"/>
              </a:solidFill>
            </a:endParaRPr>
          </a:p>
          <a:p>
            <a:pPr lvl="4">
              <a:defRPr sz="1800">
                <a:solidFill>
                  <a:srgbClr val="000000"/>
                </a:solidFill>
              </a:defRPr>
            </a:pPr>
            <a:r>
              <a:rPr sz="4200">
                <a:solidFill>
                  <a:srgbClr val="FFFFFF"/>
                </a:solidFill>
              </a:rPr>
              <a:t>Body Level Five</a:t>
            </a:r>
          </a:p>
        </p:txBody>
      </p:sp>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1" name="Shape 31"/>
          <p:cNvSpPr/>
          <p:nvPr>
            <p:ph type="title"/>
          </p:nvPr>
        </p:nvSpPr>
        <p:spPr>
          <a:xfrm>
            <a:off x="2387600" y="368300"/>
            <a:ext cx="19621500" cy="3429000"/>
          </a:xfrm>
          <a:prstGeom prst="rect">
            <a:avLst/>
          </a:prstGeom>
        </p:spPr>
        <p:txBody>
          <a:bodyPr lIns="50800" tIns="50800" rIns="50800" bIns="50800"/>
          <a:lstStyle>
            <a:lvl1pPr defTabSz="825500">
              <a:defRPr sz="11400">
                <a:uFillTx/>
                <a:latin typeface="+mj-lt"/>
                <a:ea typeface="+mj-ea"/>
                <a:cs typeface="+mj-cs"/>
                <a:sym typeface="Gill Sans"/>
              </a:defRPr>
            </a:lvl1pPr>
          </a:lstStyle>
          <a:p>
            <a:pPr lvl="0">
              <a:defRPr sz="1800">
                <a:solidFill>
                  <a:srgbClr val="000000"/>
                </a:solidFill>
              </a:defRPr>
            </a:pPr>
            <a:r>
              <a:rPr sz="11400">
                <a:solidFill>
                  <a:srgbClr val="FFFFFF"/>
                </a:solidFill>
              </a:rPr>
              <a:t>Title Text</a:t>
            </a:r>
          </a:p>
        </p:txBody>
      </p:sp>
      <p:sp>
        <p:nvSpPr>
          <p:cNvPr id="32" name="Shape 32"/>
          <p:cNvSpPr/>
          <p:nvPr>
            <p:ph type="body" idx="1"/>
          </p:nvPr>
        </p:nvSpPr>
        <p:spPr>
          <a:xfrm>
            <a:off x="2387600" y="3886200"/>
            <a:ext cx="9448800" cy="8039100"/>
          </a:xfrm>
          <a:prstGeom prst="rect">
            <a:avLst/>
          </a:prstGeom>
        </p:spPr>
        <p:txBody>
          <a:bodyPr lIns="50800" tIns="50800" rIns="50800" bIns="50800"/>
          <a:lstStyle>
            <a:lvl1pPr marL="812120" indent="-494620" defTabSz="825500">
              <a:spcBef>
                <a:spcPts val="5400"/>
              </a:spcBef>
              <a:buClrTx/>
              <a:buSzPct val="171000"/>
              <a:buFontTx/>
              <a:buChar char="•"/>
              <a:defRPr sz="4200">
                <a:uFillTx/>
                <a:latin typeface="+mj-lt"/>
                <a:ea typeface="+mj-ea"/>
                <a:cs typeface="+mj-cs"/>
                <a:sym typeface="Gill Sans"/>
              </a:defRPr>
            </a:lvl1pPr>
            <a:lvl2pPr marL="1256620" indent="-494620" defTabSz="825500">
              <a:spcBef>
                <a:spcPts val="5400"/>
              </a:spcBef>
              <a:buClrTx/>
              <a:buSzPct val="171000"/>
              <a:buFontTx/>
              <a:buChar char="•"/>
              <a:defRPr sz="4200">
                <a:uFillTx/>
                <a:latin typeface="+mj-lt"/>
                <a:ea typeface="+mj-ea"/>
                <a:cs typeface="+mj-cs"/>
                <a:sym typeface="Gill Sans"/>
              </a:defRPr>
            </a:lvl2pPr>
            <a:lvl3pPr marL="1701120" indent="-494620" defTabSz="825500">
              <a:spcBef>
                <a:spcPts val="5400"/>
              </a:spcBef>
              <a:buClrTx/>
              <a:buSzPct val="171000"/>
              <a:buFontTx/>
              <a:buChar char="•"/>
              <a:defRPr sz="4200">
                <a:uFillTx/>
                <a:latin typeface="+mj-lt"/>
                <a:ea typeface="+mj-ea"/>
                <a:cs typeface="+mj-cs"/>
                <a:sym typeface="Gill Sans"/>
              </a:defRPr>
            </a:lvl3pPr>
            <a:lvl4pPr marL="2145620" indent="-494620" defTabSz="825500">
              <a:spcBef>
                <a:spcPts val="5400"/>
              </a:spcBef>
              <a:buClrTx/>
              <a:buSzPct val="171000"/>
              <a:buFontTx/>
              <a:buChar char="•"/>
              <a:defRPr sz="4200">
                <a:uFillTx/>
                <a:latin typeface="+mj-lt"/>
                <a:ea typeface="+mj-ea"/>
                <a:cs typeface="+mj-cs"/>
                <a:sym typeface="Gill Sans"/>
              </a:defRPr>
            </a:lvl4pPr>
            <a:lvl5pPr marL="2590120" indent="-494620" defTabSz="825500">
              <a:spcBef>
                <a:spcPts val="5400"/>
              </a:spcBef>
              <a:buClrTx/>
              <a:buSzPct val="171000"/>
              <a:buFontTx/>
              <a:buChar char="•"/>
              <a:defRPr sz="4200">
                <a:uFillTx/>
                <a:latin typeface="+mj-lt"/>
                <a:ea typeface="+mj-ea"/>
                <a:cs typeface="+mj-cs"/>
                <a:sym typeface="Gill Sans"/>
              </a:defRPr>
            </a:lvl5pPr>
          </a:lstStyle>
          <a:p>
            <a:pPr lvl="0">
              <a:defRPr sz="1800">
                <a:solidFill>
                  <a:srgbClr val="000000"/>
                </a:solidFill>
              </a:defRPr>
            </a:pPr>
            <a:r>
              <a:rPr sz="4200">
                <a:solidFill>
                  <a:srgbClr val="FFFFFF"/>
                </a:solidFill>
              </a:rPr>
              <a:t>Body Level One</a:t>
            </a:r>
            <a:endParaRPr sz="4200">
              <a:solidFill>
                <a:srgbClr val="FFFFFF"/>
              </a:solidFill>
            </a:endParaRPr>
          </a:p>
          <a:p>
            <a:pPr lvl="1">
              <a:defRPr sz="1800">
                <a:solidFill>
                  <a:srgbClr val="000000"/>
                </a:solidFill>
              </a:defRPr>
            </a:pPr>
            <a:r>
              <a:rPr sz="4200">
                <a:solidFill>
                  <a:srgbClr val="FFFFFF"/>
                </a:solidFill>
              </a:rPr>
              <a:t>Body Level Two</a:t>
            </a:r>
            <a:endParaRPr sz="4200">
              <a:solidFill>
                <a:srgbClr val="FFFFFF"/>
              </a:solidFill>
            </a:endParaRPr>
          </a:p>
          <a:p>
            <a:pPr lvl="2">
              <a:defRPr sz="1800">
                <a:solidFill>
                  <a:srgbClr val="000000"/>
                </a:solidFill>
              </a:defRPr>
            </a:pPr>
            <a:r>
              <a:rPr sz="4200">
                <a:solidFill>
                  <a:srgbClr val="FFFFFF"/>
                </a:solidFill>
              </a:rPr>
              <a:t>Body Level Three</a:t>
            </a:r>
            <a:endParaRPr sz="4200">
              <a:solidFill>
                <a:srgbClr val="FFFFFF"/>
              </a:solidFill>
            </a:endParaRPr>
          </a:p>
          <a:p>
            <a:pPr lvl="3">
              <a:defRPr sz="1800">
                <a:solidFill>
                  <a:srgbClr val="000000"/>
                </a:solidFill>
              </a:defRPr>
            </a:pPr>
            <a:r>
              <a:rPr sz="4200">
                <a:solidFill>
                  <a:srgbClr val="FFFFFF"/>
                </a:solidFill>
              </a:rPr>
              <a:t>Body Level Four</a:t>
            </a:r>
            <a:endParaRPr sz="4200">
              <a:solidFill>
                <a:srgbClr val="FFFFFF"/>
              </a:solidFill>
            </a:endParaRPr>
          </a:p>
          <a:p>
            <a:pPr lvl="4">
              <a:defRPr sz="1800">
                <a:solidFill>
                  <a:srgbClr val="000000"/>
                </a:solidFill>
              </a:defRPr>
            </a:pPr>
            <a:r>
              <a:rPr sz="4200">
                <a:solidFill>
                  <a:srgbClr val="FFFFFF"/>
                </a:solidFill>
              </a:rPr>
              <a:t>Body Level Five</a:t>
            </a:r>
          </a:p>
        </p:txBody>
      </p:sp>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4" name="Shape 34"/>
          <p:cNvSpPr/>
          <p:nvPr>
            <p:ph type="title"/>
          </p:nvPr>
        </p:nvSpPr>
        <p:spPr>
          <a:xfrm>
            <a:off x="2387600" y="368300"/>
            <a:ext cx="19621500" cy="3429000"/>
          </a:xfrm>
          <a:prstGeom prst="rect">
            <a:avLst/>
          </a:prstGeom>
        </p:spPr>
        <p:txBody>
          <a:bodyPr lIns="50800" tIns="50800" rIns="50800" bIns="50800"/>
          <a:lstStyle>
            <a:lvl1pPr defTabSz="825500">
              <a:defRPr sz="11400">
                <a:uFillTx/>
                <a:latin typeface="+mj-lt"/>
                <a:ea typeface="+mj-ea"/>
                <a:cs typeface="+mj-cs"/>
                <a:sym typeface="Gill Sans"/>
              </a:defRPr>
            </a:lvl1pPr>
          </a:lstStyle>
          <a:p>
            <a:pPr lvl="0">
              <a:defRPr sz="1800">
                <a:solidFill>
                  <a:srgbClr val="000000"/>
                </a:solidFill>
              </a:defRPr>
            </a:pPr>
            <a:r>
              <a:rPr sz="11400">
                <a:solidFill>
                  <a:srgbClr val="FFFFFF"/>
                </a:solidFill>
              </a:rPr>
              <a:t>Title Text</a:t>
            </a:r>
          </a:p>
        </p:txBody>
      </p:sp>
      <p:sp>
        <p:nvSpPr>
          <p:cNvPr id="35" name="Shape 35"/>
          <p:cNvSpPr/>
          <p:nvPr>
            <p:ph type="body" idx="1"/>
          </p:nvPr>
        </p:nvSpPr>
        <p:spPr>
          <a:xfrm>
            <a:off x="2387600" y="3886200"/>
            <a:ext cx="9448800" cy="8039100"/>
          </a:xfrm>
          <a:prstGeom prst="rect">
            <a:avLst/>
          </a:prstGeom>
        </p:spPr>
        <p:txBody>
          <a:bodyPr lIns="50800" tIns="50800" rIns="50800" bIns="50800"/>
          <a:lstStyle>
            <a:lvl1pPr marL="812120" indent="-494620" defTabSz="825500">
              <a:spcBef>
                <a:spcPts val="5400"/>
              </a:spcBef>
              <a:buClrTx/>
              <a:buSzPct val="171000"/>
              <a:buFontTx/>
              <a:buChar char="•"/>
              <a:defRPr sz="4200">
                <a:uFillTx/>
                <a:latin typeface="+mj-lt"/>
                <a:ea typeface="+mj-ea"/>
                <a:cs typeface="+mj-cs"/>
                <a:sym typeface="Gill Sans"/>
              </a:defRPr>
            </a:lvl1pPr>
            <a:lvl2pPr marL="1256620" indent="-494620" defTabSz="825500">
              <a:spcBef>
                <a:spcPts val="5400"/>
              </a:spcBef>
              <a:buClrTx/>
              <a:buSzPct val="171000"/>
              <a:buFontTx/>
              <a:buChar char="•"/>
              <a:defRPr sz="4200">
                <a:uFillTx/>
                <a:latin typeface="+mj-lt"/>
                <a:ea typeface="+mj-ea"/>
                <a:cs typeface="+mj-cs"/>
                <a:sym typeface="Gill Sans"/>
              </a:defRPr>
            </a:lvl2pPr>
            <a:lvl3pPr marL="1701120" indent="-494620" defTabSz="825500">
              <a:spcBef>
                <a:spcPts val="5400"/>
              </a:spcBef>
              <a:buClrTx/>
              <a:buSzPct val="171000"/>
              <a:buFontTx/>
              <a:buChar char="•"/>
              <a:defRPr sz="4200">
                <a:uFillTx/>
                <a:latin typeface="+mj-lt"/>
                <a:ea typeface="+mj-ea"/>
                <a:cs typeface="+mj-cs"/>
                <a:sym typeface="Gill Sans"/>
              </a:defRPr>
            </a:lvl3pPr>
            <a:lvl4pPr marL="2145620" indent="-494620" defTabSz="825500">
              <a:spcBef>
                <a:spcPts val="5400"/>
              </a:spcBef>
              <a:buClrTx/>
              <a:buSzPct val="171000"/>
              <a:buFontTx/>
              <a:buChar char="•"/>
              <a:defRPr sz="4200">
                <a:uFillTx/>
                <a:latin typeface="+mj-lt"/>
                <a:ea typeface="+mj-ea"/>
                <a:cs typeface="+mj-cs"/>
                <a:sym typeface="Gill Sans"/>
              </a:defRPr>
            </a:lvl4pPr>
            <a:lvl5pPr marL="2590120" indent="-494620" defTabSz="825500">
              <a:spcBef>
                <a:spcPts val="5400"/>
              </a:spcBef>
              <a:buClrTx/>
              <a:buSzPct val="171000"/>
              <a:buFontTx/>
              <a:buChar char="•"/>
              <a:defRPr sz="4200">
                <a:uFillTx/>
                <a:latin typeface="+mj-lt"/>
                <a:ea typeface="+mj-ea"/>
                <a:cs typeface="+mj-cs"/>
                <a:sym typeface="Gill Sans"/>
              </a:defRPr>
            </a:lvl5pPr>
          </a:lstStyle>
          <a:p>
            <a:pPr lvl="0">
              <a:defRPr sz="1800">
                <a:solidFill>
                  <a:srgbClr val="000000"/>
                </a:solidFill>
              </a:defRPr>
            </a:pPr>
            <a:r>
              <a:rPr sz="4200">
                <a:solidFill>
                  <a:srgbClr val="FFFFFF"/>
                </a:solidFill>
              </a:rPr>
              <a:t>Body Level One</a:t>
            </a:r>
            <a:endParaRPr sz="4200">
              <a:solidFill>
                <a:srgbClr val="FFFFFF"/>
              </a:solidFill>
            </a:endParaRPr>
          </a:p>
          <a:p>
            <a:pPr lvl="1">
              <a:defRPr sz="1800">
                <a:solidFill>
                  <a:srgbClr val="000000"/>
                </a:solidFill>
              </a:defRPr>
            </a:pPr>
            <a:r>
              <a:rPr sz="4200">
                <a:solidFill>
                  <a:srgbClr val="FFFFFF"/>
                </a:solidFill>
              </a:rPr>
              <a:t>Body Level Two</a:t>
            </a:r>
            <a:endParaRPr sz="4200">
              <a:solidFill>
                <a:srgbClr val="FFFFFF"/>
              </a:solidFill>
            </a:endParaRPr>
          </a:p>
          <a:p>
            <a:pPr lvl="2">
              <a:defRPr sz="1800">
                <a:solidFill>
                  <a:srgbClr val="000000"/>
                </a:solidFill>
              </a:defRPr>
            </a:pPr>
            <a:r>
              <a:rPr sz="4200">
                <a:solidFill>
                  <a:srgbClr val="FFFFFF"/>
                </a:solidFill>
              </a:rPr>
              <a:t>Body Level Three</a:t>
            </a:r>
            <a:endParaRPr sz="4200">
              <a:solidFill>
                <a:srgbClr val="FFFFFF"/>
              </a:solidFill>
            </a:endParaRPr>
          </a:p>
          <a:p>
            <a:pPr lvl="3">
              <a:defRPr sz="1800">
                <a:solidFill>
                  <a:srgbClr val="000000"/>
                </a:solidFill>
              </a:defRPr>
            </a:pPr>
            <a:r>
              <a:rPr sz="4200">
                <a:solidFill>
                  <a:srgbClr val="FFFFFF"/>
                </a:solidFill>
              </a:rPr>
              <a:t>Body Level Four</a:t>
            </a:r>
            <a:endParaRPr sz="4200">
              <a:solidFill>
                <a:srgbClr val="FFFFFF"/>
              </a:solidFill>
            </a:endParaRPr>
          </a:p>
          <a:p>
            <a:pPr lvl="4">
              <a:defRPr sz="1800">
                <a:solidFill>
                  <a:srgbClr val="000000"/>
                </a:solidFill>
              </a:defRPr>
            </a:pPr>
            <a:r>
              <a:rPr sz="4200">
                <a:solidFill>
                  <a:srgbClr val="FFFFFF"/>
                </a:solidFill>
              </a:rPr>
              <a:t>Body Level Five</a:t>
            </a:r>
          </a:p>
        </p:txBody>
      </p:sp>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Righ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7" name="Shape 37"/>
          <p:cNvSpPr/>
          <p:nvPr>
            <p:ph type="title"/>
          </p:nvPr>
        </p:nvSpPr>
        <p:spPr>
          <a:xfrm>
            <a:off x="2387600" y="368300"/>
            <a:ext cx="19621500" cy="3429000"/>
          </a:xfrm>
          <a:prstGeom prst="rect">
            <a:avLst/>
          </a:prstGeom>
        </p:spPr>
        <p:txBody>
          <a:bodyPr lIns="50800" tIns="50800" rIns="50800" bIns="50800"/>
          <a:lstStyle>
            <a:lvl1pPr defTabSz="825500">
              <a:defRPr sz="11400">
                <a:uFillTx/>
                <a:latin typeface="+mj-lt"/>
                <a:ea typeface="+mj-ea"/>
                <a:cs typeface="+mj-cs"/>
                <a:sym typeface="Gill Sans"/>
              </a:defRPr>
            </a:lvl1pPr>
          </a:lstStyle>
          <a:p>
            <a:pPr lvl="0">
              <a:defRPr sz="1800">
                <a:solidFill>
                  <a:srgbClr val="000000"/>
                </a:solidFill>
              </a:defRPr>
            </a:pPr>
            <a:r>
              <a:rPr sz="11400">
                <a:solidFill>
                  <a:srgbClr val="FFFFFF"/>
                </a:solidFill>
              </a:rPr>
              <a:t>Title Text</a:t>
            </a:r>
          </a:p>
        </p:txBody>
      </p:sp>
      <p:sp>
        <p:nvSpPr>
          <p:cNvPr id="38" name="Shape 38"/>
          <p:cNvSpPr/>
          <p:nvPr>
            <p:ph type="body" idx="1"/>
          </p:nvPr>
        </p:nvSpPr>
        <p:spPr>
          <a:xfrm>
            <a:off x="14579600" y="3886200"/>
            <a:ext cx="7429500" cy="8039100"/>
          </a:xfrm>
          <a:prstGeom prst="rect">
            <a:avLst/>
          </a:prstGeom>
        </p:spPr>
        <p:txBody>
          <a:bodyPr lIns="50800" tIns="50800" rIns="50800" bIns="50800"/>
          <a:lstStyle>
            <a:lvl1pPr marL="812120" indent="-494620" defTabSz="825500">
              <a:spcBef>
                <a:spcPts val="5400"/>
              </a:spcBef>
              <a:buClrTx/>
              <a:buSzPct val="171000"/>
              <a:buFontTx/>
              <a:buChar char="•"/>
              <a:defRPr sz="4200">
                <a:uFillTx/>
                <a:latin typeface="+mj-lt"/>
                <a:ea typeface="+mj-ea"/>
                <a:cs typeface="+mj-cs"/>
                <a:sym typeface="Gill Sans"/>
              </a:defRPr>
            </a:lvl1pPr>
            <a:lvl2pPr marL="1256620" indent="-494620" defTabSz="825500">
              <a:spcBef>
                <a:spcPts val="5400"/>
              </a:spcBef>
              <a:buClrTx/>
              <a:buSzPct val="171000"/>
              <a:buFontTx/>
              <a:buChar char="•"/>
              <a:defRPr sz="4200">
                <a:uFillTx/>
                <a:latin typeface="+mj-lt"/>
                <a:ea typeface="+mj-ea"/>
                <a:cs typeface="+mj-cs"/>
                <a:sym typeface="Gill Sans"/>
              </a:defRPr>
            </a:lvl2pPr>
            <a:lvl3pPr marL="1701120" indent="-494620" defTabSz="825500">
              <a:spcBef>
                <a:spcPts val="5400"/>
              </a:spcBef>
              <a:buClrTx/>
              <a:buSzPct val="171000"/>
              <a:buFontTx/>
              <a:buChar char="•"/>
              <a:defRPr sz="4200">
                <a:uFillTx/>
                <a:latin typeface="+mj-lt"/>
                <a:ea typeface="+mj-ea"/>
                <a:cs typeface="+mj-cs"/>
                <a:sym typeface="Gill Sans"/>
              </a:defRPr>
            </a:lvl3pPr>
            <a:lvl4pPr marL="2145620" indent="-494620" defTabSz="825500">
              <a:spcBef>
                <a:spcPts val="5400"/>
              </a:spcBef>
              <a:buClrTx/>
              <a:buSzPct val="171000"/>
              <a:buFontTx/>
              <a:buChar char="•"/>
              <a:defRPr sz="4200">
                <a:uFillTx/>
                <a:latin typeface="+mj-lt"/>
                <a:ea typeface="+mj-ea"/>
                <a:cs typeface="+mj-cs"/>
                <a:sym typeface="Gill Sans"/>
              </a:defRPr>
            </a:lvl4pPr>
            <a:lvl5pPr marL="2590120" indent="-494620" defTabSz="825500">
              <a:spcBef>
                <a:spcPts val="5400"/>
              </a:spcBef>
              <a:buClrTx/>
              <a:buSzPct val="171000"/>
              <a:buFontTx/>
              <a:buChar char="•"/>
              <a:defRPr sz="4200">
                <a:uFillTx/>
                <a:latin typeface="+mj-lt"/>
                <a:ea typeface="+mj-ea"/>
                <a:cs typeface="+mj-cs"/>
                <a:sym typeface="Gill Sans"/>
              </a:defRPr>
            </a:lvl5pPr>
          </a:lstStyle>
          <a:p>
            <a:pPr lvl="0">
              <a:defRPr sz="1800">
                <a:solidFill>
                  <a:srgbClr val="000000"/>
                </a:solidFill>
              </a:defRPr>
            </a:pPr>
            <a:r>
              <a:rPr sz="4200">
                <a:solidFill>
                  <a:srgbClr val="FFFFFF"/>
                </a:solidFill>
              </a:rPr>
              <a:t>Body Level One</a:t>
            </a:r>
            <a:endParaRPr sz="4200">
              <a:solidFill>
                <a:srgbClr val="FFFFFF"/>
              </a:solidFill>
            </a:endParaRPr>
          </a:p>
          <a:p>
            <a:pPr lvl="1">
              <a:defRPr sz="1800">
                <a:solidFill>
                  <a:srgbClr val="000000"/>
                </a:solidFill>
              </a:defRPr>
            </a:pPr>
            <a:r>
              <a:rPr sz="4200">
                <a:solidFill>
                  <a:srgbClr val="FFFFFF"/>
                </a:solidFill>
              </a:rPr>
              <a:t>Body Level Two</a:t>
            </a:r>
            <a:endParaRPr sz="4200">
              <a:solidFill>
                <a:srgbClr val="FFFFFF"/>
              </a:solidFill>
            </a:endParaRPr>
          </a:p>
          <a:p>
            <a:pPr lvl="2">
              <a:defRPr sz="1800">
                <a:solidFill>
                  <a:srgbClr val="000000"/>
                </a:solidFill>
              </a:defRPr>
            </a:pPr>
            <a:r>
              <a:rPr sz="4200">
                <a:solidFill>
                  <a:srgbClr val="FFFFFF"/>
                </a:solidFill>
              </a:rPr>
              <a:t>Body Level Three</a:t>
            </a:r>
            <a:endParaRPr sz="4200">
              <a:solidFill>
                <a:srgbClr val="FFFFFF"/>
              </a:solidFill>
            </a:endParaRPr>
          </a:p>
          <a:p>
            <a:pPr lvl="3">
              <a:defRPr sz="1800">
                <a:solidFill>
                  <a:srgbClr val="000000"/>
                </a:solidFill>
              </a:defRPr>
            </a:pPr>
            <a:r>
              <a:rPr sz="4200">
                <a:solidFill>
                  <a:srgbClr val="FFFFFF"/>
                </a:solidFill>
              </a:rPr>
              <a:t>Body Level Four</a:t>
            </a:r>
            <a:endParaRPr sz="4200">
              <a:solidFill>
                <a:srgbClr val="FFFFFF"/>
              </a:solidFill>
            </a:endParaRPr>
          </a:p>
          <a:p>
            <a:pPr lvl="4">
              <a:defRPr sz="1800">
                <a:solidFill>
                  <a:srgbClr val="000000"/>
                </a:solidFill>
              </a:defRPr>
            </a:pPr>
            <a:r>
              <a:rPr sz="4200">
                <a:solidFill>
                  <a:srgbClr val="FFFFFF"/>
                </a:solidFill>
              </a:rPr>
              <a:t>Body Level Five</a:t>
            </a:r>
          </a:p>
        </p:txBody>
      </p:sp>
    </p:spTree>
  </p:cSld>
  <p:clrMapOvr>
    <a:masterClrMapping/>
  </p:clrMapOvr>
  <p:transitio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40" name="Shape 40"/>
          <p:cNvSpPr/>
          <p:nvPr>
            <p:ph type="title"/>
          </p:nvPr>
        </p:nvSpPr>
        <p:spPr>
          <a:prstGeom prst="rect">
            <a:avLst/>
          </a:prstGeom>
        </p:spPr>
        <p:txBody>
          <a:bodyPr/>
          <a:lstStyle/>
          <a:p>
            <a:pPr lvl="0">
              <a:defRPr sz="1800">
                <a:solidFill>
                  <a:srgbClr val="000000"/>
                </a:solidFill>
                <a:uFillTx/>
              </a:defRPr>
            </a:pPr>
            <a:r>
              <a:rPr sz="9000">
                <a:solidFill>
                  <a:srgbClr val="FFFFFF"/>
                </a:solidFill>
                <a:uFill>
                  <a:solidFill>
                    <a:srgbClr val="FFFFFF"/>
                  </a:solidFill>
                </a:uFill>
              </a:rPr>
              <a:t>Title Text</a:t>
            </a:r>
          </a:p>
        </p:txBody>
      </p:sp>
      <p:sp>
        <p:nvSpPr>
          <p:cNvPr id="41" name="Shape 41"/>
          <p:cNvSpPr/>
          <p:nvPr>
            <p:ph type="body" idx="1"/>
          </p:nvPr>
        </p:nvSpPr>
        <p:spPr>
          <a:prstGeom prst="rect">
            <a:avLst/>
          </a:prstGeom>
        </p:spPr>
        <p:txBody>
          <a:bodyPr/>
          <a:lstStyle>
            <a:lvl2pPr marL="1083556" indent="-410456"/>
            <a:lvl3pPr marL="1663700" indent="-330200"/>
            <a:lvl4pPr marL="2336800" indent="-330200"/>
            <a:lvl5pPr marL="2997200" indent="-330200"/>
          </a:lstStyle>
          <a:p>
            <a:pPr lvl="0">
              <a:defRPr sz="1800">
                <a:solidFill>
                  <a:srgbClr val="000000"/>
                </a:solidFill>
                <a:uFillTx/>
              </a:defRPr>
            </a:pPr>
            <a:r>
              <a:rPr sz="5200">
                <a:solidFill>
                  <a:srgbClr val="FFFFFF"/>
                </a:solidFill>
                <a:uFill>
                  <a:solidFill>
                    <a:srgbClr val="FFFFFF"/>
                  </a:solidFill>
                </a:uFill>
              </a:rPr>
              <a:t>Body Level One</a:t>
            </a:r>
            <a:endParaRPr sz="5200">
              <a:solidFill>
                <a:srgbClr val="FFFFFF"/>
              </a:solidFill>
              <a:uFill>
                <a:solidFill>
                  <a:srgbClr val="FFFFFF"/>
                </a:solidFill>
              </a:uFill>
            </a:endParaRPr>
          </a:p>
          <a:p>
            <a:pPr lvl="1">
              <a:defRPr sz="1800">
                <a:solidFill>
                  <a:srgbClr val="000000"/>
                </a:solidFill>
                <a:uFillTx/>
              </a:defRPr>
            </a:pPr>
            <a:r>
              <a:rPr sz="5200">
                <a:solidFill>
                  <a:srgbClr val="FFFFFF"/>
                </a:solidFill>
                <a:uFill>
                  <a:solidFill>
                    <a:srgbClr val="FFFFFF"/>
                  </a:solidFill>
                </a:uFill>
              </a:rPr>
              <a:t>Body Level Two</a:t>
            </a:r>
            <a:endParaRPr sz="5200">
              <a:solidFill>
                <a:srgbClr val="FFFFFF"/>
              </a:solidFill>
              <a:uFill>
                <a:solidFill>
                  <a:srgbClr val="FFFFFF"/>
                </a:solidFill>
              </a:uFill>
            </a:endParaRPr>
          </a:p>
          <a:p>
            <a:pPr lvl="2">
              <a:defRPr sz="1800">
                <a:solidFill>
                  <a:srgbClr val="000000"/>
                </a:solidFill>
                <a:uFillTx/>
              </a:defRPr>
            </a:pPr>
            <a:r>
              <a:rPr sz="5200">
                <a:solidFill>
                  <a:srgbClr val="FFFFFF"/>
                </a:solidFill>
                <a:uFill>
                  <a:solidFill>
                    <a:srgbClr val="FFFFFF"/>
                  </a:solidFill>
                </a:uFill>
              </a:rPr>
              <a:t>Body Level Three</a:t>
            </a:r>
            <a:endParaRPr sz="5200">
              <a:solidFill>
                <a:srgbClr val="FFFFFF"/>
              </a:solidFill>
              <a:uFill>
                <a:solidFill>
                  <a:srgbClr val="FFFFFF"/>
                </a:solidFill>
              </a:uFill>
            </a:endParaRPr>
          </a:p>
          <a:p>
            <a:pPr lvl="3">
              <a:defRPr sz="1800">
                <a:solidFill>
                  <a:srgbClr val="000000"/>
                </a:solidFill>
                <a:uFillTx/>
              </a:defRPr>
            </a:pPr>
            <a:r>
              <a:rPr sz="5200">
                <a:solidFill>
                  <a:srgbClr val="FFFFFF"/>
                </a:solidFill>
                <a:uFill>
                  <a:solidFill>
                    <a:srgbClr val="FFFFFF"/>
                  </a:solidFill>
                </a:uFill>
              </a:rPr>
              <a:t>Body Level Four</a:t>
            </a:r>
            <a:endParaRPr sz="5200">
              <a:solidFill>
                <a:srgbClr val="FFFFFF"/>
              </a:solidFill>
              <a:uFill>
                <a:solidFill>
                  <a:srgbClr val="FFFFFF"/>
                </a:solidFill>
              </a:uFill>
            </a:endParaRPr>
          </a:p>
          <a:p>
            <a:pPr lvl="4">
              <a:defRPr sz="1800">
                <a:solidFill>
                  <a:srgbClr val="000000"/>
                </a:solidFill>
                <a:uFillTx/>
              </a:defRPr>
            </a:pPr>
            <a:r>
              <a:rPr sz="5200">
                <a:solidFill>
                  <a:srgbClr val="FFFFFF"/>
                </a:solidFill>
                <a:uFill>
                  <a:solidFill>
                    <a:srgbClr val="FFFFFF"/>
                  </a:solidFill>
                </a:uFill>
              </a:rPr>
              <a:t>Body Level Five</a:t>
            </a:r>
          </a:p>
        </p:txBody>
      </p:sp>
    </p:spTree>
  </p:cSld>
  <p:clrMapOvr>
    <a:masterClrMapping/>
  </p:clrMapOvr>
  <p:transitio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copy">
    <p:spTree>
      <p:nvGrpSpPr>
        <p:cNvPr id="1" name=""/>
        <p:cNvGrpSpPr/>
        <p:nvPr/>
      </p:nvGrpSpPr>
      <p:grpSpPr>
        <a:xfrm>
          <a:off x="0" y="0"/>
          <a:ext cx="0" cy="0"/>
          <a:chOff x="0" y="0"/>
          <a:chExt cx="0" cy="0"/>
        </a:xfrm>
      </p:grpSpPr>
      <p:sp>
        <p:nvSpPr>
          <p:cNvPr id="43" name="Shape 43"/>
          <p:cNvSpPr/>
          <p:nvPr>
            <p:ph type="title"/>
          </p:nvPr>
        </p:nvSpPr>
        <p:spPr>
          <a:xfrm>
            <a:off x="2019300" y="0"/>
            <a:ext cx="20314843" cy="7515226"/>
          </a:xfrm>
          <a:prstGeom prst="rect">
            <a:avLst/>
          </a:prstGeom>
        </p:spPr>
        <p:txBody>
          <a:bodyPr anchor="b"/>
          <a:lstStyle>
            <a:lvl1pPr>
              <a:defRPr sz="10400"/>
            </a:lvl1pPr>
          </a:lstStyle>
          <a:p>
            <a:pPr lvl="0">
              <a:defRPr sz="1800">
                <a:solidFill>
                  <a:srgbClr val="000000"/>
                </a:solidFill>
                <a:uFillTx/>
              </a:defRPr>
            </a:pPr>
            <a:r>
              <a:rPr sz="10400">
                <a:solidFill>
                  <a:srgbClr val="FFFFFF"/>
                </a:solidFill>
                <a:uFill>
                  <a:solidFill>
                    <a:srgbClr val="FFFFFF"/>
                  </a:solidFill>
                </a:uFill>
              </a:rPr>
              <a:t>Title Text</a:t>
            </a:r>
          </a:p>
        </p:txBody>
      </p:sp>
      <p:sp>
        <p:nvSpPr>
          <p:cNvPr id="44" name="Shape 44"/>
          <p:cNvSpPr/>
          <p:nvPr>
            <p:ph type="body" idx="1"/>
          </p:nvPr>
        </p:nvSpPr>
        <p:spPr>
          <a:xfrm>
            <a:off x="2019300" y="7556500"/>
            <a:ext cx="20314843" cy="7519989"/>
          </a:xfrm>
          <a:prstGeom prst="rect">
            <a:avLst/>
          </a:prstGeom>
        </p:spPr>
        <p:txBody>
          <a:bodyPr anchor="t"/>
          <a:lstStyle>
            <a:lvl1pPr algn="ctr">
              <a:spcBef>
                <a:spcPts val="0"/>
              </a:spcBef>
              <a:defRPr>
                <a:solidFill>
                  <a:srgbClr val="909696"/>
                </a:solidFill>
                <a:uFill>
                  <a:solidFill>
                    <a:srgbClr val="909696"/>
                  </a:solidFill>
                </a:uFill>
              </a:defRPr>
            </a:lvl1pPr>
            <a:lvl2pPr marL="1083556" indent="-410456" algn="ctr">
              <a:spcBef>
                <a:spcPts val="0"/>
              </a:spcBef>
              <a:defRPr>
                <a:solidFill>
                  <a:srgbClr val="909696"/>
                </a:solidFill>
                <a:uFill>
                  <a:solidFill>
                    <a:srgbClr val="909696"/>
                  </a:solidFill>
                </a:uFill>
              </a:defRPr>
            </a:lvl2pPr>
            <a:lvl3pPr marL="1663700" indent="-330200" algn="ctr">
              <a:spcBef>
                <a:spcPts val="0"/>
              </a:spcBef>
              <a:defRPr>
                <a:solidFill>
                  <a:srgbClr val="909696"/>
                </a:solidFill>
                <a:uFill>
                  <a:solidFill>
                    <a:srgbClr val="909696"/>
                  </a:solidFill>
                </a:uFill>
              </a:defRPr>
            </a:lvl3pPr>
            <a:lvl4pPr marL="2336800" indent="-330200" algn="ctr">
              <a:spcBef>
                <a:spcPts val="0"/>
              </a:spcBef>
              <a:defRPr>
                <a:solidFill>
                  <a:srgbClr val="909696"/>
                </a:solidFill>
                <a:uFill>
                  <a:solidFill>
                    <a:srgbClr val="909696"/>
                  </a:solidFill>
                </a:uFill>
              </a:defRPr>
            </a:lvl4pPr>
            <a:lvl5pPr marL="2997200" indent="-330200" algn="ctr">
              <a:spcBef>
                <a:spcPts val="0"/>
              </a:spcBef>
              <a:defRPr>
                <a:solidFill>
                  <a:srgbClr val="909696"/>
                </a:solidFill>
                <a:uFill>
                  <a:solidFill>
                    <a:srgbClr val="909696"/>
                  </a:solidFill>
                </a:uFill>
              </a:defRPr>
            </a:lvl5pPr>
          </a:lstStyle>
          <a:p>
            <a:pPr lvl="0">
              <a:defRPr sz="1800">
                <a:solidFill>
                  <a:srgbClr val="000000"/>
                </a:solidFill>
                <a:uFillTx/>
              </a:defRPr>
            </a:pPr>
            <a:r>
              <a:rPr sz="5200">
                <a:solidFill>
                  <a:srgbClr val="909696"/>
                </a:solidFill>
                <a:uFill>
                  <a:solidFill>
                    <a:srgbClr val="909696"/>
                  </a:solidFill>
                </a:uFill>
              </a:rPr>
              <a:t>Body Level One</a:t>
            </a:r>
            <a:endParaRPr sz="5200">
              <a:solidFill>
                <a:srgbClr val="909696"/>
              </a:solidFill>
              <a:uFill>
                <a:solidFill>
                  <a:srgbClr val="909696"/>
                </a:solidFill>
              </a:uFill>
            </a:endParaRPr>
          </a:p>
          <a:p>
            <a:pPr lvl="1">
              <a:defRPr sz="1800">
                <a:solidFill>
                  <a:srgbClr val="000000"/>
                </a:solidFill>
                <a:uFillTx/>
              </a:defRPr>
            </a:pPr>
            <a:r>
              <a:rPr sz="5200">
                <a:solidFill>
                  <a:srgbClr val="909696"/>
                </a:solidFill>
                <a:uFill>
                  <a:solidFill>
                    <a:srgbClr val="909696"/>
                  </a:solidFill>
                </a:uFill>
              </a:rPr>
              <a:t>Body Level Two</a:t>
            </a:r>
            <a:endParaRPr sz="5200">
              <a:solidFill>
                <a:srgbClr val="909696"/>
              </a:solidFill>
              <a:uFill>
                <a:solidFill>
                  <a:srgbClr val="909696"/>
                </a:solidFill>
              </a:uFill>
            </a:endParaRPr>
          </a:p>
          <a:p>
            <a:pPr lvl="2">
              <a:defRPr sz="1800">
                <a:solidFill>
                  <a:srgbClr val="000000"/>
                </a:solidFill>
                <a:uFillTx/>
              </a:defRPr>
            </a:pPr>
            <a:r>
              <a:rPr sz="5200">
                <a:solidFill>
                  <a:srgbClr val="909696"/>
                </a:solidFill>
                <a:uFill>
                  <a:solidFill>
                    <a:srgbClr val="909696"/>
                  </a:solidFill>
                </a:uFill>
              </a:rPr>
              <a:t>Body Level Three</a:t>
            </a:r>
            <a:endParaRPr sz="5200">
              <a:solidFill>
                <a:srgbClr val="909696"/>
              </a:solidFill>
              <a:uFill>
                <a:solidFill>
                  <a:srgbClr val="909696"/>
                </a:solidFill>
              </a:uFill>
            </a:endParaRPr>
          </a:p>
          <a:p>
            <a:pPr lvl="3">
              <a:defRPr sz="1800">
                <a:solidFill>
                  <a:srgbClr val="000000"/>
                </a:solidFill>
                <a:uFillTx/>
              </a:defRPr>
            </a:pPr>
            <a:r>
              <a:rPr sz="5200">
                <a:solidFill>
                  <a:srgbClr val="909696"/>
                </a:solidFill>
                <a:uFill>
                  <a:solidFill>
                    <a:srgbClr val="909696"/>
                  </a:solidFill>
                </a:uFill>
              </a:rPr>
              <a:t>Body Level Four</a:t>
            </a:r>
            <a:endParaRPr sz="5200">
              <a:solidFill>
                <a:srgbClr val="909696"/>
              </a:solidFill>
              <a:uFill>
                <a:solidFill>
                  <a:srgbClr val="909696"/>
                </a:solidFill>
              </a:uFill>
            </a:endParaRPr>
          </a:p>
          <a:p>
            <a:pPr lvl="4">
              <a:defRPr sz="1800">
                <a:solidFill>
                  <a:srgbClr val="000000"/>
                </a:solidFill>
                <a:uFillTx/>
              </a:defRPr>
            </a:pPr>
            <a:r>
              <a:rPr sz="5200">
                <a:solidFill>
                  <a:srgbClr val="909696"/>
                </a:solidFill>
                <a:uFill>
                  <a:solidFill>
                    <a:srgbClr val="909696"/>
                  </a:solidFill>
                </a:uFill>
              </a:rPr>
              <a:t>Body Level Five</a:t>
            </a:r>
          </a:p>
        </p:txBody>
      </p:sp>
    </p:spTree>
  </p:cSld>
  <p:clrMapOvr>
    <a:masterClrMapping/>
  </p:clrMapOvr>
  <p:transitio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0000"/>
        </a:solidFill>
      </p:bgPr>
    </p:bg>
    <p:spTree>
      <p:nvGrpSpPr>
        <p:cNvPr id="1" name=""/>
        <p:cNvGrpSpPr/>
        <p:nvPr/>
      </p:nvGrpSpPr>
      <p:grpSpPr>
        <a:xfrm>
          <a:off x="0" y="0"/>
          <a:ext cx="0" cy="0"/>
          <a:chOff x="0" y="0"/>
          <a:chExt cx="0" cy="0"/>
        </a:xfrm>
      </p:grpSpPr>
      <p:sp>
        <p:nvSpPr>
          <p:cNvPr id="46" name="Shape 46"/>
          <p:cNvSpPr/>
          <p:nvPr>
            <p:ph type="title"/>
          </p:nvPr>
        </p:nvSpPr>
        <p:spPr>
          <a:xfrm>
            <a:off x="2374900" y="326231"/>
            <a:ext cx="19610061" cy="3495676"/>
          </a:xfrm>
          <a:prstGeom prst="rect">
            <a:avLst/>
          </a:prstGeom>
        </p:spPr>
        <p:txBody>
          <a:bodyPr/>
          <a:lstStyle>
            <a:lvl1pPr>
              <a:defRPr sz="10600">
                <a:latin typeface="+mj-lt"/>
                <a:ea typeface="+mj-ea"/>
                <a:cs typeface="+mj-cs"/>
                <a:sym typeface="Gill Sans"/>
              </a:defRPr>
            </a:lvl1pPr>
          </a:lstStyle>
          <a:p>
            <a:pPr lvl="0">
              <a:defRPr sz="1800">
                <a:solidFill>
                  <a:srgbClr val="000000"/>
                </a:solidFill>
                <a:uFillTx/>
              </a:defRPr>
            </a:pPr>
            <a:r>
              <a:rPr sz="10600">
                <a:solidFill>
                  <a:srgbClr val="FFFFFF"/>
                </a:solidFill>
                <a:uFill>
                  <a:solidFill>
                    <a:srgbClr val="FFFFFF"/>
                  </a:solidFill>
                </a:uFill>
              </a:rPr>
              <a:t>Title Text</a:t>
            </a:r>
          </a:p>
        </p:txBody>
      </p:sp>
      <p:sp>
        <p:nvSpPr>
          <p:cNvPr id="47" name="Shape 47"/>
          <p:cNvSpPr/>
          <p:nvPr>
            <p:ph type="body" idx="1"/>
          </p:nvPr>
        </p:nvSpPr>
        <p:spPr>
          <a:xfrm>
            <a:off x="2374900" y="2469356"/>
            <a:ext cx="19610061" cy="10872789"/>
          </a:xfrm>
          <a:prstGeom prst="rect">
            <a:avLst/>
          </a:prstGeom>
        </p:spPr>
        <p:txBody>
          <a:bodyPr/>
          <a:lstStyle>
            <a:lvl1pPr>
              <a:spcBef>
                <a:spcPts val="3200"/>
              </a:spcBef>
              <a:defRPr>
                <a:latin typeface="+mj-lt"/>
                <a:ea typeface="+mj-ea"/>
                <a:cs typeface="+mj-cs"/>
                <a:sym typeface="Gill Sans"/>
              </a:defRPr>
            </a:lvl1pPr>
            <a:lvl2pPr marL="1083556" indent="-410456">
              <a:spcBef>
                <a:spcPts val="3200"/>
              </a:spcBef>
              <a:defRPr>
                <a:latin typeface="+mj-lt"/>
                <a:ea typeface="+mj-ea"/>
                <a:cs typeface="+mj-cs"/>
                <a:sym typeface="Gill Sans"/>
              </a:defRPr>
            </a:lvl2pPr>
            <a:lvl3pPr marL="1663700" indent="-330200">
              <a:spcBef>
                <a:spcPts val="3200"/>
              </a:spcBef>
              <a:defRPr>
                <a:latin typeface="+mj-lt"/>
                <a:ea typeface="+mj-ea"/>
                <a:cs typeface="+mj-cs"/>
                <a:sym typeface="Gill Sans"/>
              </a:defRPr>
            </a:lvl3pPr>
            <a:lvl4pPr marL="2336800" indent="-330200">
              <a:spcBef>
                <a:spcPts val="3200"/>
              </a:spcBef>
              <a:defRPr>
                <a:latin typeface="+mj-lt"/>
                <a:ea typeface="+mj-ea"/>
                <a:cs typeface="+mj-cs"/>
                <a:sym typeface="Gill Sans"/>
              </a:defRPr>
            </a:lvl4pPr>
            <a:lvl5pPr marL="2997200" indent="-330200">
              <a:spcBef>
                <a:spcPts val="3200"/>
              </a:spcBef>
              <a:defRPr>
                <a:latin typeface="+mj-lt"/>
                <a:ea typeface="+mj-ea"/>
                <a:cs typeface="+mj-cs"/>
                <a:sym typeface="Gill Sans"/>
              </a:defRPr>
            </a:lvl5pPr>
          </a:lstStyle>
          <a:p>
            <a:pPr lvl="0">
              <a:defRPr sz="1800">
                <a:solidFill>
                  <a:srgbClr val="000000"/>
                </a:solidFill>
                <a:uFillTx/>
              </a:defRPr>
            </a:pPr>
            <a:r>
              <a:rPr sz="5200">
                <a:solidFill>
                  <a:srgbClr val="FFFFFF"/>
                </a:solidFill>
                <a:uFill>
                  <a:solidFill>
                    <a:srgbClr val="FFFFFF"/>
                  </a:solidFill>
                </a:uFill>
              </a:rPr>
              <a:t>Body Level One</a:t>
            </a:r>
            <a:endParaRPr sz="5200">
              <a:solidFill>
                <a:srgbClr val="FFFFFF"/>
              </a:solidFill>
              <a:uFill>
                <a:solidFill>
                  <a:srgbClr val="FFFFFF"/>
                </a:solidFill>
              </a:uFill>
            </a:endParaRPr>
          </a:p>
          <a:p>
            <a:pPr lvl="1">
              <a:defRPr sz="1800">
                <a:solidFill>
                  <a:srgbClr val="000000"/>
                </a:solidFill>
                <a:uFillTx/>
              </a:defRPr>
            </a:pPr>
            <a:r>
              <a:rPr sz="5200">
                <a:solidFill>
                  <a:srgbClr val="FFFFFF"/>
                </a:solidFill>
                <a:uFill>
                  <a:solidFill>
                    <a:srgbClr val="FFFFFF"/>
                  </a:solidFill>
                </a:uFill>
              </a:rPr>
              <a:t>Body Level Two</a:t>
            </a:r>
            <a:endParaRPr sz="5200">
              <a:solidFill>
                <a:srgbClr val="FFFFFF"/>
              </a:solidFill>
              <a:uFill>
                <a:solidFill>
                  <a:srgbClr val="FFFFFF"/>
                </a:solidFill>
              </a:uFill>
            </a:endParaRPr>
          </a:p>
          <a:p>
            <a:pPr lvl="2">
              <a:defRPr sz="1800">
                <a:solidFill>
                  <a:srgbClr val="000000"/>
                </a:solidFill>
                <a:uFillTx/>
              </a:defRPr>
            </a:pPr>
            <a:r>
              <a:rPr sz="5200">
                <a:solidFill>
                  <a:srgbClr val="FFFFFF"/>
                </a:solidFill>
                <a:uFill>
                  <a:solidFill>
                    <a:srgbClr val="FFFFFF"/>
                  </a:solidFill>
                </a:uFill>
              </a:rPr>
              <a:t>Body Level Three</a:t>
            </a:r>
            <a:endParaRPr sz="5200">
              <a:solidFill>
                <a:srgbClr val="FFFFFF"/>
              </a:solidFill>
              <a:uFill>
                <a:solidFill>
                  <a:srgbClr val="FFFFFF"/>
                </a:solidFill>
              </a:uFill>
            </a:endParaRPr>
          </a:p>
          <a:p>
            <a:pPr lvl="3">
              <a:defRPr sz="1800">
                <a:solidFill>
                  <a:srgbClr val="000000"/>
                </a:solidFill>
                <a:uFillTx/>
              </a:defRPr>
            </a:pPr>
            <a:r>
              <a:rPr sz="5200">
                <a:solidFill>
                  <a:srgbClr val="FFFFFF"/>
                </a:solidFill>
                <a:uFill>
                  <a:solidFill>
                    <a:srgbClr val="FFFFFF"/>
                  </a:solidFill>
                </a:uFill>
              </a:rPr>
              <a:t>Body Level Four</a:t>
            </a:r>
            <a:endParaRPr sz="5200">
              <a:solidFill>
                <a:srgbClr val="FFFFFF"/>
              </a:solidFill>
              <a:uFill>
                <a:solidFill>
                  <a:srgbClr val="FFFFFF"/>
                </a:solidFill>
              </a:uFill>
            </a:endParaRPr>
          </a:p>
          <a:p>
            <a:pPr lvl="4">
              <a:defRPr sz="1800">
                <a:solidFill>
                  <a:srgbClr val="000000"/>
                </a:solidFill>
                <a:uFillTx/>
              </a:defRPr>
            </a:pPr>
            <a:r>
              <a:rPr sz="5200">
                <a:solidFill>
                  <a:srgbClr val="FFFFFF"/>
                </a:solidFill>
                <a:uFill>
                  <a:solidFill>
                    <a:srgbClr val="FFFFFF"/>
                  </a:solidFill>
                </a:uFill>
              </a:rPr>
              <a:t>Body Level Five</a:t>
            </a:r>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 name="Shape 8"/>
          <p:cNvSpPr/>
          <p:nvPr>
            <p:ph type="title"/>
          </p:nvPr>
        </p:nvSpPr>
        <p:spPr>
          <a:xfrm>
            <a:off x="2387600" y="368300"/>
            <a:ext cx="19621500" cy="3429000"/>
          </a:xfrm>
          <a:prstGeom prst="rect">
            <a:avLst/>
          </a:prstGeom>
        </p:spPr>
        <p:txBody>
          <a:bodyPr lIns="50800" tIns="50800" rIns="50800" bIns="50800"/>
          <a:lstStyle>
            <a:lvl1pPr defTabSz="825500">
              <a:defRPr sz="11400">
                <a:uFillTx/>
                <a:latin typeface="+mj-lt"/>
                <a:ea typeface="+mj-ea"/>
                <a:cs typeface="+mj-cs"/>
                <a:sym typeface="Gill Sans"/>
              </a:defRPr>
            </a:lvl1pPr>
          </a:lstStyle>
          <a:p>
            <a:pPr lvl="0">
              <a:defRPr sz="1800">
                <a:solidFill>
                  <a:srgbClr val="000000"/>
                </a:solidFill>
              </a:defRPr>
            </a:pPr>
            <a:r>
              <a:rPr sz="11400">
                <a:solidFill>
                  <a:srgbClr val="FFFFFF"/>
                </a:solidFill>
              </a:rPr>
              <a:t>Title Text</a:t>
            </a:r>
          </a:p>
        </p:txBody>
      </p:sp>
      <p:sp>
        <p:nvSpPr>
          <p:cNvPr id="9" name="Shape 9"/>
          <p:cNvSpPr/>
          <p:nvPr>
            <p:ph type="body" idx="1"/>
          </p:nvPr>
        </p:nvSpPr>
        <p:spPr>
          <a:xfrm>
            <a:off x="2387600" y="3886200"/>
            <a:ext cx="19621500" cy="8039100"/>
          </a:xfrm>
          <a:prstGeom prst="rect">
            <a:avLst/>
          </a:prstGeom>
        </p:spPr>
        <p:txBody>
          <a:bodyPr lIns="50800" tIns="50800" rIns="50800" bIns="50800"/>
          <a:lstStyle>
            <a:lvl1pPr marL="889000" indent="-571500" defTabSz="825500">
              <a:spcBef>
                <a:spcPts val="3500"/>
              </a:spcBef>
              <a:buClrTx/>
              <a:buSzPct val="171000"/>
              <a:buFontTx/>
              <a:buChar char="•"/>
              <a:defRPr sz="5400">
                <a:uFillTx/>
                <a:latin typeface="+mj-lt"/>
                <a:ea typeface="+mj-ea"/>
                <a:cs typeface="+mj-cs"/>
                <a:sym typeface="Gill Sans"/>
              </a:defRPr>
            </a:lvl1pPr>
            <a:lvl2pPr marL="1333500" indent="-571500" defTabSz="825500">
              <a:spcBef>
                <a:spcPts val="3500"/>
              </a:spcBef>
              <a:buClrTx/>
              <a:buSzPct val="171000"/>
              <a:buFontTx/>
              <a:buChar char="•"/>
              <a:defRPr sz="5400">
                <a:uFillTx/>
                <a:latin typeface="+mj-lt"/>
                <a:ea typeface="+mj-ea"/>
                <a:cs typeface="+mj-cs"/>
                <a:sym typeface="Gill Sans"/>
              </a:defRPr>
            </a:lvl2pPr>
            <a:lvl3pPr marL="1778000" indent="-571500" defTabSz="825500">
              <a:spcBef>
                <a:spcPts val="3500"/>
              </a:spcBef>
              <a:buClrTx/>
              <a:buSzPct val="171000"/>
              <a:buFontTx/>
              <a:buChar char="•"/>
              <a:defRPr sz="5400">
                <a:uFillTx/>
                <a:latin typeface="+mj-lt"/>
                <a:ea typeface="+mj-ea"/>
                <a:cs typeface="+mj-cs"/>
                <a:sym typeface="Gill Sans"/>
              </a:defRPr>
            </a:lvl3pPr>
            <a:lvl4pPr marL="2222500" indent="-571500" defTabSz="825500">
              <a:spcBef>
                <a:spcPts val="3500"/>
              </a:spcBef>
              <a:buClrTx/>
              <a:buSzPct val="171000"/>
              <a:buFontTx/>
              <a:buChar char="•"/>
              <a:defRPr sz="5400">
                <a:uFillTx/>
                <a:latin typeface="+mj-lt"/>
                <a:ea typeface="+mj-ea"/>
                <a:cs typeface="+mj-cs"/>
                <a:sym typeface="Gill Sans"/>
              </a:defRPr>
            </a:lvl4pPr>
            <a:lvl5pPr marL="2667000" indent="-571500" defTabSz="825500">
              <a:spcBef>
                <a:spcPts val="3500"/>
              </a:spcBef>
              <a:buClrTx/>
              <a:buSzPct val="171000"/>
              <a:buFontTx/>
              <a:buChar char="•"/>
              <a:defRPr sz="5400">
                <a:uFillTx/>
                <a:latin typeface="+mj-lt"/>
                <a:ea typeface="+mj-ea"/>
                <a:cs typeface="+mj-cs"/>
                <a:sym typeface="Gill Sans"/>
              </a:defRPr>
            </a:lvl5pPr>
          </a:lstStyle>
          <a:p>
            <a:pPr lvl="0">
              <a:defRPr sz="1800">
                <a:solidFill>
                  <a:srgbClr val="000000"/>
                </a:solidFill>
              </a:defRPr>
            </a:pPr>
            <a:r>
              <a:rPr sz="5400">
                <a:solidFill>
                  <a:srgbClr val="FFFFFF"/>
                </a:solidFill>
              </a:rPr>
              <a:t>Body Level One</a:t>
            </a:r>
            <a:endParaRPr sz="5400">
              <a:solidFill>
                <a:srgbClr val="FFFFFF"/>
              </a:solidFill>
            </a:endParaRPr>
          </a:p>
          <a:p>
            <a:pPr lvl="1">
              <a:defRPr sz="1800">
                <a:solidFill>
                  <a:srgbClr val="000000"/>
                </a:solidFill>
              </a:defRPr>
            </a:pPr>
            <a:r>
              <a:rPr sz="5400">
                <a:solidFill>
                  <a:srgbClr val="FFFFFF"/>
                </a:solidFill>
              </a:rPr>
              <a:t>Body Level Two</a:t>
            </a:r>
            <a:endParaRPr sz="5400">
              <a:solidFill>
                <a:srgbClr val="FFFFFF"/>
              </a:solidFill>
            </a:endParaRPr>
          </a:p>
          <a:p>
            <a:pPr lvl="2">
              <a:defRPr sz="1800">
                <a:solidFill>
                  <a:srgbClr val="000000"/>
                </a:solidFill>
              </a:defRPr>
            </a:pPr>
            <a:r>
              <a:rPr sz="5400">
                <a:solidFill>
                  <a:srgbClr val="FFFFFF"/>
                </a:solidFill>
              </a:rPr>
              <a:t>Body Level Three</a:t>
            </a:r>
            <a:endParaRPr sz="5400">
              <a:solidFill>
                <a:srgbClr val="FFFFFF"/>
              </a:solidFill>
            </a:endParaRPr>
          </a:p>
          <a:p>
            <a:pPr lvl="3">
              <a:defRPr sz="1800">
                <a:solidFill>
                  <a:srgbClr val="000000"/>
                </a:solidFill>
              </a:defRPr>
            </a:pPr>
            <a:r>
              <a:rPr sz="5400">
                <a:solidFill>
                  <a:srgbClr val="FFFFFF"/>
                </a:solidFill>
              </a:rPr>
              <a:t>Body Level Four</a:t>
            </a:r>
            <a:endParaRPr sz="5400">
              <a:solidFill>
                <a:srgbClr val="FFFFFF"/>
              </a:solidFill>
            </a:endParaRPr>
          </a:p>
          <a:p>
            <a:pPr lvl="4">
              <a:defRPr sz="1800">
                <a:solidFill>
                  <a:srgbClr val="000000"/>
                </a:solidFill>
              </a:defRPr>
            </a:pPr>
            <a:r>
              <a:rPr sz="54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2 Colum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Shape 11"/>
          <p:cNvSpPr/>
          <p:nvPr>
            <p:ph type="title"/>
          </p:nvPr>
        </p:nvSpPr>
        <p:spPr>
          <a:xfrm>
            <a:off x="2387600" y="368300"/>
            <a:ext cx="19621500" cy="3429000"/>
          </a:xfrm>
          <a:prstGeom prst="rect">
            <a:avLst/>
          </a:prstGeom>
        </p:spPr>
        <p:txBody>
          <a:bodyPr lIns="50800" tIns="50800" rIns="50800" bIns="50800"/>
          <a:lstStyle>
            <a:lvl1pPr defTabSz="825500">
              <a:defRPr sz="11400">
                <a:uFillTx/>
                <a:latin typeface="+mj-lt"/>
                <a:ea typeface="+mj-ea"/>
                <a:cs typeface="+mj-cs"/>
                <a:sym typeface="Gill Sans"/>
              </a:defRPr>
            </a:lvl1pPr>
          </a:lstStyle>
          <a:p>
            <a:pPr lvl="0">
              <a:defRPr sz="1800">
                <a:solidFill>
                  <a:srgbClr val="000000"/>
                </a:solidFill>
              </a:defRPr>
            </a:pPr>
            <a:r>
              <a:rPr sz="11400">
                <a:solidFill>
                  <a:srgbClr val="FFFFFF"/>
                </a:solidFill>
              </a:rPr>
              <a:t>Title Text</a:t>
            </a:r>
          </a:p>
        </p:txBody>
      </p:sp>
      <p:sp>
        <p:nvSpPr>
          <p:cNvPr id="12" name="Shape 12"/>
          <p:cNvSpPr/>
          <p:nvPr>
            <p:ph type="body" idx="1"/>
          </p:nvPr>
        </p:nvSpPr>
        <p:spPr>
          <a:xfrm>
            <a:off x="2387600" y="3886200"/>
            <a:ext cx="19621500" cy="8039100"/>
          </a:xfrm>
          <a:prstGeom prst="rect">
            <a:avLst/>
          </a:prstGeom>
        </p:spPr>
        <p:txBody>
          <a:bodyPr lIns="0" tIns="0" rIns="0" bIns="0" numCol="2" spcCol="981075" anchor="t"/>
          <a:lstStyle>
            <a:lvl1pPr marL="812120" indent="-494620" defTabSz="825500">
              <a:spcBef>
                <a:spcPts val="5400"/>
              </a:spcBef>
              <a:buClrTx/>
              <a:buSzPct val="171000"/>
              <a:buFontTx/>
              <a:buChar char="•"/>
              <a:defRPr sz="4200">
                <a:uFillTx/>
                <a:latin typeface="+mj-lt"/>
                <a:ea typeface="+mj-ea"/>
                <a:cs typeface="+mj-cs"/>
                <a:sym typeface="Gill Sans"/>
              </a:defRPr>
            </a:lvl1pPr>
            <a:lvl2pPr marL="1256620" indent="-494620" defTabSz="825500">
              <a:spcBef>
                <a:spcPts val="5400"/>
              </a:spcBef>
              <a:buClrTx/>
              <a:buSzPct val="171000"/>
              <a:buFontTx/>
              <a:buChar char="•"/>
              <a:defRPr sz="4200">
                <a:uFillTx/>
                <a:latin typeface="+mj-lt"/>
                <a:ea typeface="+mj-ea"/>
                <a:cs typeface="+mj-cs"/>
                <a:sym typeface="Gill Sans"/>
              </a:defRPr>
            </a:lvl2pPr>
            <a:lvl3pPr marL="1701120" indent="-494620" defTabSz="825500">
              <a:spcBef>
                <a:spcPts val="5400"/>
              </a:spcBef>
              <a:buClrTx/>
              <a:buSzPct val="171000"/>
              <a:buFontTx/>
              <a:buChar char="•"/>
              <a:defRPr sz="4200">
                <a:uFillTx/>
                <a:latin typeface="+mj-lt"/>
                <a:ea typeface="+mj-ea"/>
                <a:cs typeface="+mj-cs"/>
                <a:sym typeface="Gill Sans"/>
              </a:defRPr>
            </a:lvl3pPr>
            <a:lvl4pPr marL="2145620" indent="-494620" defTabSz="825500">
              <a:spcBef>
                <a:spcPts val="5400"/>
              </a:spcBef>
              <a:buClrTx/>
              <a:buSzPct val="171000"/>
              <a:buFontTx/>
              <a:buChar char="•"/>
              <a:defRPr sz="4200">
                <a:uFillTx/>
                <a:latin typeface="+mj-lt"/>
                <a:ea typeface="+mj-ea"/>
                <a:cs typeface="+mj-cs"/>
                <a:sym typeface="Gill Sans"/>
              </a:defRPr>
            </a:lvl4pPr>
            <a:lvl5pPr marL="2590120" indent="-494620" defTabSz="825500">
              <a:spcBef>
                <a:spcPts val="5400"/>
              </a:spcBef>
              <a:buClrTx/>
              <a:buSzPct val="171000"/>
              <a:buFontTx/>
              <a:buChar char="•"/>
              <a:defRPr sz="4200">
                <a:uFillTx/>
                <a:latin typeface="+mj-lt"/>
                <a:ea typeface="+mj-ea"/>
                <a:cs typeface="+mj-cs"/>
                <a:sym typeface="Gill Sans"/>
              </a:defRPr>
            </a:lvl5pPr>
          </a:lstStyle>
          <a:p>
            <a:pPr lvl="0">
              <a:defRPr sz="1800">
                <a:solidFill>
                  <a:srgbClr val="000000"/>
                </a:solidFill>
              </a:defRPr>
            </a:pPr>
            <a:r>
              <a:rPr sz="4200">
                <a:solidFill>
                  <a:srgbClr val="FFFFFF"/>
                </a:solidFill>
              </a:rPr>
              <a:t>Body Level One</a:t>
            </a:r>
            <a:endParaRPr sz="4200">
              <a:solidFill>
                <a:srgbClr val="FFFFFF"/>
              </a:solidFill>
            </a:endParaRPr>
          </a:p>
          <a:p>
            <a:pPr lvl="1">
              <a:defRPr sz="1800">
                <a:solidFill>
                  <a:srgbClr val="000000"/>
                </a:solidFill>
              </a:defRPr>
            </a:pPr>
            <a:r>
              <a:rPr sz="4200">
                <a:solidFill>
                  <a:srgbClr val="FFFFFF"/>
                </a:solidFill>
              </a:rPr>
              <a:t>Body Level Two</a:t>
            </a:r>
            <a:endParaRPr sz="4200">
              <a:solidFill>
                <a:srgbClr val="FFFFFF"/>
              </a:solidFill>
            </a:endParaRPr>
          </a:p>
          <a:p>
            <a:pPr lvl="2">
              <a:defRPr sz="1800">
                <a:solidFill>
                  <a:srgbClr val="000000"/>
                </a:solidFill>
              </a:defRPr>
            </a:pPr>
            <a:r>
              <a:rPr sz="4200">
                <a:solidFill>
                  <a:srgbClr val="FFFFFF"/>
                </a:solidFill>
              </a:rPr>
              <a:t>Body Level Three</a:t>
            </a:r>
            <a:endParaRPr sz="4200">
              <a:solidFill>
                <a:srgbClr val="FFFFFF"/>
              </a:solidFill>
            </a:endParaRPr>
          </a:p>
          <a:p>
            <a:pPr lvl="3">
              <a:defRPr sz="1800">
                <a:solidFill>
                  <a:srgbClr val="000000"/>
                </a:solidFill>
              </a:defRPr>
            </a:pPr>
            <a:r>
              <a:rPr sz="4200">
                <a:solidFill>
                  <a:srgbClr val="FFFFFF"/>
                </a:solidFill>
              </a:rPr>
              <a:t>Body Level Four</a:t>
            </a:r>
            <a:endParaRPr sz="4200">
              <a:solidFill>
                <a:srgbClr val="FFFFFF"/>
              </a:solidFill>
            </a:endParaRPr>
          </a:p>
          <a:p>
            <a:pPr lvl="4">
              <a:defRPr sz="1800">
                <a:solidFill>
                  <a:srgbClr val="000000"/>
                </a:solidFill>
              </a:defRPr>
            </a:pPr>
            <a:r>
              <a:rPr sz="4200">
                <a:solidFill>
                  <a:srgbClr val="FFFFFF"/>
                </a:solidFill>
              </a:rPr>
              <a:t>Body Level Five</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 name="Shape 14"/>
          <p:cNvSpPr/>
          <p:nvPr>
            <p:ph type="body" idx="1"/>
          </p:nvPr>
        </p:nvSpPr>
        <p:spPr>
          <a:xfrm>
            <a:off x="2387600" y="1790700"/>
            <a:ext cx="19621500" cy="10160000"/>
          </a:xfrm>
          <a:prstGeom prst="rect">
            <a:avLst/>
          </a:prstGeom>
        </p:spPr>
        <p:txBody>
          <a:bodyPr lIns="50800" tIns="50800" rIns="50800" bIns="50800"/>
          <a:lstStyle>
            <a:lvl1pPr marL="889000" indent="-571500" defTabSz="825500">
              <a:spcBef>
                <a:spcPts val="6800"/>
              </a:spcBef>
              <a:buClrTx/>
              <a:buSzPct val="171000"/>
              <a:buFontTx/>
              <a:buChar char="•"/>
              <a:defRPr sz="5400">
                <a:uFillTx/>
                <a:latin typeface="+mj-lt"/>
                <a:ea typeface="+mj-ea"/>
                <a:cs typeface="+mj-cs"/>
                <a:sym typeface="Gill Sans"/>
              </a:defRPr>
            </a:lvl1pPr>
            <a:lvl2pPr marL="1333500" indent="-571500" defTabSz="825500">
              <a:spcBef>
                <a:spcPts val="6800"/>
              </a:spcBef>
              <a:buClrTx/>
              <a:buSzPct val="171000"/>
              <a:buFontTx/>
              <a:buChar char="•"/>
              <a:defRPr sz="5400">
                <a:uFillTx/>
                <a:latin typeface="+mj-lt"/>
                <a:ea typeface="+mj-ea"/>
                <a:cs typeface="+mj-cs"/>
                <a:sym typeface="Gill Sans"/>
              </a:defRPr>
            </a:lvl2pPr>
            <a:lvl3pPr marL="1778000" indent="-571500" defTabSz="825500">
              <a:spcBef>
                <a:spcPts val="6800"/>
              </a:spcBef>
              <a:buClrTx/>
              <a:buSzPct val="171000"/>
              <a:buFontTx/>
              <a:buChar char="•"/>
              <a:defRPr sz="5400">
                <a:uFillTx/>
                <a:latin typeface="+mj-lt"/>
                <a:ea typeface="+mj-ea"/>
                <a:cs typeface="+mj-cs"/>
                <a:sym typeface="Gill Sans"/>
              </a:defRPr>
            </a:lvl3pPr>
            <a:lvl4pPr marL="2222500" indent="-571500" defTabSz="825500">
              <a:spcBef>
                <a:spcPts val="6800"/>
              </a:spcBef>
              <a:buClrTx/>
              <a:buSzPct val="171000"/>
              <a:buFontTx/>
              <a:buChar char="•"/>
              <a:defRPr sz="5400">
                <a:uFillTx/>
                <a:latin typeface="+mj-lt"/>
                <a:ea typeface="+mj-ea"/>
                <a:cs typeface="+mj-cs"/>
                <a:sym typeface="Gill Sans"/>
              </a:defRPr>
            </a:lvl4pPr>
            <a:lvl5pPr marL="2667000" indent="-571500" defTabSz="825500">
              <a:spcBef>
                <a:spcPts val="6800"/>
              </a:spcBef>
              <a:buClrTx/>
              <a:buSzPct val="171000"/>
              <a:buFontTx/>
              <a:buChar char="•"/>
              <a:defRPr sz="5400">
                <a:uFillTx/>
                <a:latin typeface="+mj-lt"/>
                <a:ea typeface="+mj-ea"/>
                <a:cs typeface="+mj-cs"/>
                <a:sym typeface="Gill Sans"/>
              </a:defRPr>
            </a:lvl5pPr>
          </a:lstStyle>
          <a:p>
            <a:pPr lvl="0">
              <a:defRPr sz="1800">
                <a:solidFill>
                  <a:srgbClr val="000000"/>
                </a:solidFill>
              </a:defRPr>
            </a:pPr>
            <a:r>
              <a:rPr sz="5400">
                <a:solidFill>
                  <a:srgbClr val="FFFFFF"/>
                </a:solidFill>
              </a:rPr>
              <a:t>Body Level One</a:t>
            </a:r>
            <a:endParaRPr sz="5400">
              <a:solidFill>
                <a:srgbClr val="FFFFFF"/>
              </a:solidFill>
            </a:endParaRPr>
          </a:p>
          <a:p>
            <a:pPr lvl="1">
              <a:defRPr sz="1800">
                <a:solidFill>
                  <a:srgbClr val="000000"/>
                </a:solidFill>
              </a:defRPr>
            </a:pPr>
            <a:r>
              <a:rPr sz="5400">
                <a:solidFill>
                  <a:srgbClr val="FFFFFF"/>
                </a:solidFill>
              </a:rPr>
              <a:t>Body Level Two</a:t>
            </a:r>
            <a:endParaRPr sz="5400">
              <a:solidFill>
                <a:srgbClr val="FFFFFF"/>
              </a:solidFill>
            </a:endParaRPr>
          </a:p>
          <a:p>
            <a:pPr lvl="2">
              <a:defRPr sz="1800">
                <a:solidFill>
                  <a:srgbClr val="000000"/>
                </a:solidFill>
              </a:defRPr>
            </a:pPr>
            <a:r>
              <a:rPr sz="5400">
                <a:solidFill>
                  <a:srgbClr val="FFFFFF"/>
                </a:solidFill>
              </a:rPr>
              <a:t>Body Level Three</a:t>
            </a:r>
            <a:endParaRPr sz="5400">
              <a:solidFill>
                <a:srgbClr val="FFFFFF"/>
              </a:solidFill>
            </a:endParaRPr>
          </a:p>
          <a:p>
            <a:pPr lvl="3">
              <a:defRPr sz="1800">
                <a:solidFill>
                  <a:srgbClr val="000000"/>
                </a:solidFill>
              </a:defRPr>
            </a:pPr>
            <a:r>
              <a:rPr sz="5400">
                <a:solidFill>
                  <a:srgbClr val="FFFFFF"/>
                </a:solidFill>
              </a:rPr>
              <a:t>Body Level Four</a:t>
            </a:r>
            <a:endParaRPr sz="5400">
              <a:solidFill>
                <a:srgbClr val="FFFFFF"/>
              </a:solidFill>
            </a:endParaRPr>
          </a:p>
          <a:p>
            <a:pPr lvl="4">
              <a:defRPr sz="1800">
                <a:solidFill>
                  <a:srgbClr val="000000"/>
                </a:solidFill>
              </a:defRPr>
            </a:pPr>
            <a:r>
              <a:rPr sz="54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 name="Shape 17"/>
          <p:cNvSpPr/>
          <p:nvPr>
            <p:ph type="title"/>
          </p:nvPr>
        </p:nvSpPr>
        <p:spPr>
          <a:xfrm>
            <a:off x="2387600" y="368300"/>
            <a:ext cx="19621500" cy="3429000"/>
          </a:xfrm>
          <a:prstGeom prst="rect">
            <a:avLst/>
          </a:prstGeom>
        </p:spPr>
        <p:txBody>
          <a:bodyPr lIns="50800" tIns="50800" rIns="50800" bIns="50800"/>
          <a:lstStyle>
            <a:lvl1pPr defTabSz="825500">
              <a:defRPr sz="11400">
                <a:uFillTx/>
                <a:latin typeface="+mj-lt"/>
                <a:ea typeface="+mj-ea"/>
                <a:cs typeface="+mj-cs"/>
                <a:sym typeface="Gill Sans"/>
              </a:defRPr>
            </a:lvl1pPr>
          </a:lstStyle>
          <a:p>
            <a:pPr lvl="0">
              <a:defRPr sz="1800">
                <a:solidFill>
                  <a:srgbClr val="000000"/>
                </a:solidFill>
              </a:defRPr>
            </a:pPr>
            <a:r>
              <a:rPr sz="11400">
                <a:solidFill>
                  <a:srgbClr val="FFFFFF"/>
                </a:solidFill>
              </a:rPr>
              <a:t>Title Text</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 name="Shape 19"/>
          <p:cNvSpPr/>
          <p:nvPr>
            <p:ph type="title"/>
          </p:nvPr>
        </p:nvSpPr>
        <p:spPr>
          <a:xfrm>
            <a:off x="2387600" y="4178300"/>
            <a:ext cx="19621500" cy="5359400"/>
          </a:xfrm>
          <a:prstGeom prst="rect">
            <a:avLst/>
          </a:prstGeom>
        </p:spPr>
        <p:txBody>
          <a:bodyPr lIns="50800" tIns="50800" rIns="50800" bIns="50800"/>
          <a:lstStyle>
            <a:lvl1pPr defTabSz="825500">
              <a:defRPr sz="11400">
                <a:uFillTx/>
                <a:latin typeface="+mj-lt"/>
                <a:ea typeface="+mj-ea"/>
                <a:cs typeface="+mj-cs"/>
                <a:sym typeface="Gill Sans"/>
              </a:defRPr>
            </a:lvl1pPr>
          </a:lstStyle>
          <a:p>
            <a:pPr lvl="0">
              <a:defRPr sz="1800">
                <a:solidFill>
                  <a:srgbClr val="000000"/>
                </a:solidFill>
              </a:defRPr>
            </a:pPr>
            <a:r>
              <a:rPr sz="11400">
                <a:solidFill>
                  <a:srgbClr val="FFFFFF"/>
                </a:solidFill>
              </a:rPr>
              <a:t>Title Text</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 name="Shape 21"/>
          <p:cNvSpPr/>
          <p:nvPr>
            <p:ph type="title"/>
          </p:nvPr>
        </p:nvSpPr>
        <p:spPr>
          <a:xfrm>
            <a:off x="2387600" y="10363200"/>
            <a:ext cx="19621500" cy="2400300"/>
          </a:xfrm>
          <a:prstGeom prst="rect">
            <a:avLst/>
          </a:prstGeom>
        </p:spPr>
        <p:txBody>
          <a:bodyPr lIns="50800" tIns="50800" rIns="50800" bIns="50800"/>
          <a:lstStyle>
            <a:lvl1pPr defTabSz="825500">
              <a:defRPr sz="11400">
                <a:uFillTx/>
                <a:latin typeface="+mj-lt"/>
                <a:ea typeface="+mj-ea"/>
                <a:cs typeface="+mj-cs"/>
                <a:sym typeface="Gill Sans"/>
              </a:defRPr>
            </a:lvl1pPr>
          </a:lstStyle>
          <a:p>
            <a:pPr lvl="0">
              <a:defRPr sz="1800">
                <a:solidFill>
                  <a:srgbClr val="000000"/>
                </a:solidFill>
              </a:defRPr>
            </a:pPr>
            <a:r>
              <a:rPr sz="11400">
                <a:solidFill>
                  <a:srgbClr val="FFFFFF"/>
                </a:solidFill>
              </a:rPr>
              <a:t>Title Text</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Reflec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 name="Shape 23"/>
          <p:cNvSpPr/>
          <p:nvPr>
            <p:ph type="title"/>
          </p:nvPr>
        </p:nvSpPr>
        <p:spPr>
          <a:xfrm>
            <a:off x="2387600" y="10363200"/>
            <a:ext cx="19621500" cy="2400300"/>
          </a:xfrm>
          <a:prstGeom prst="rect">
            <a:avLst/>
          </a:prstGeom>
        </p:spPr>
        <p:txBody>
          <a:bodyPr lIns="50800" tIns="50800" rIns="50800" bIns="50800"/>
          <a:lstStyle>
            <a:lvl1pPr defTabSz="825500">
              <a:defRPr sz="11400">
                <a:uFillTx/>
                <a:latin typeface="+mj-lt"/>
                <a:ea typeface="+mj-ea"/>
                <a:cs typeface="+mj-cs"/>
                <a:sym typeface="Gill Sans"/>
              </a:defRPr>
            </a:lvl1pPr>
          </a:lstStyle>
          <a:p>
            <a:pPr lvl="0">
              <a:defRPr sz="1800">
                <a:solidFill>
                  <a:srgbClr val="000000"/>
                </a:solidFill>
              </a:defRPr>
            </a:pPr>
            <a:r>
              <a:rPr sz="11400">
                <a:solidFill>
                  <a:srgbClr val="FFFFFF"/>
                </a:solidFill>
              </a:rPr>
              <a:t>Title Text</a:t>
            </a:r>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title"/>
          </p:nvPr>
        </p:nvSpPr>
        <p:spPr>
          <a:xfrm>
            <a:off x="2019300" y="203200"/>
            <a:ext cx="20314843" cy="2943226"/>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lvl="0">
              <a:defRPr sz="1800">
                <a:solidFill>
                  <a:srgbClr val="000000"/>
                </a:solidFill>
                <a:uFillTx/>
              </a:defRPr>
            </a:pPr>
            <a:r>
              <a:rPr sz="9000">
                <a:solidFill>
                  <a:srgbClr val="FFFFFF"/>
                </a:solidFill>
                <a:uFill>
                  <a:solidFill>
                    <a:srgbClr val="FFFFFF"/>
                  </a:solidFill>
                </a:uFill>
              </a:rPr>
              <a:t>Title Text</a:t>
            </a:r>
          </a:p>
        </p:txBody>
      </p:sp>
      <p:sp>
        <p:nvSpPr>
          <p:cNvPr id="3" name="Shape 3"/>
          <p:cNvSpPr/>
          <p:nvPr>
            <p:ph type="body" idx="1"/>
          </p:nvPr>
        </p:nvSpPr>
        <p:spPr>
          <a:xfrm>
            <a:off x="2019300" y="1735931"/>
            <a:ext cx="20314843" cy="12242009"/>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lvl2pPr marL="1083556" indent="-410456"/>
            <a:lvl3pPr marL="1663700" indent="-330200"/>
            <a:lvl4pPr marL="2336800" indent="-330200"/>
            <a:lvl5pPr marL="2997200" indent="-330200"/>
          </a:lstStyle>
          <a:p>
            <a:pPr lvl="0">
              <a:defRPr sz="1800">
                <a:solidFill>
                  <a:srgbClr val="000000"/>
                </a:solidFill>
                <a:uFillTx/>
              </a:defRPr>
            </a:pPr>
            <a:r>
              <a:rPr sz="5200">
                <a:solidFill>
                  <a:srgbClr val="FFFFFF"/>
                </a:solidFill>
                <a:uFill>
                  <a:solidFill>
                    <a:srgbClr val="FFFFFF"/>
                  </a:solidFill>
                </a:uFill>
              </a:rPr>
              <a:t>Body Level One</a:t>
            </a:r>
            <a:endParaRPr sz="5200">
              <a:solidFill>
                <a:srgbClr val="FFFFFF"/>
              </a:solidFill>
              <a:uFill>
                <a:solidFill>
                  <a:srgbClr val="FFFFFF"/>
                </a:solidFill>
              </a:uFill>
            </a:endParaRPr>
          </a:p>
          <a:p>
            <a:pPr lvl="1">
              <a:defRPr sz="1800">
                <a:solidFill>
                  <a:srgbClr val="000000"/>
                </a:solidFill>
                <a:uFillTx/>
              </a:defRPr>
            </a:pPr>
            <a:r>
              <a:rPr sz="5200">
                <a:solidFill>
                  <a:srgbClr val="FFFFFF"/>
                </a:solidFill>
                <a:uFill>
                  <a:solidFill>
                    <a:srgbClr val="FFFFFF"/>
                  </a:solidFill>
                </a:uFill>
              </a:rPr>
              <a:t>Body Level Two</a:t>
            </a:r>
            <a:endParaRPr sz="5200">
              <a:solidFill>
                <a:srgbClr val="FFFFFF"/>
              </a:solidFill>
              <a:uFill>
                <a:solidFill>
                  <a:srgbClr val="FFFFFF"/>
                </a:solidFill>
              </a:uFill>
            </a:endParaRPr>
          </a:p>
          <a:p>
            <a:pPr lvl="2">
              <a:defRPr sz="1800">
                <a:solidFill>
                  <a:srgbClr val="000000"/>
                </a:solidFill>
                <a:uFillTx/>
              </a:defRPr>
            </a:pPr>
            <a:r>
              <a:rPr sz="5200">
                <a:solidFill>
                  <a:srgbClr val="FFFFFF"/>
                </a:solidFill>
                <a:uFill>
                  <a:solidFill>
                    <a:srgbClr val="FFFFFF"/>
                  </a:solidFill>
                </a:uFill>
              </a:rPr>
              <a:t>Body Level Three</a:t>
            </a:r>
            <a:endParaRPr sz="5200">
              <a:solidFill>
                <a:srgbClr val="FFFFFF"/>
              </a:solidFill>
              <a:uFill>
                <a:solidFill>
                  <a:srgbClr val="FFFFFF"/>
                </a:solidFill>
              </a:uFill>
            </a:endParaRPr>
          </a:p>
          <a:p>
            <a:pPr lvl="3">
              <a:defRPr sz="1800">
                <a:solidFill>
                  <a:srgbClr val="000000"/>
                </a:solidFill>
                <a:uFillTx/>
              </a:defRPr>
            </a:pPr>
            <a:r>
              <a:rPr sz="5200">
                <a:solidFill>
                  <a:srgbClr val="FFFFFF"/>
                </a:solidFill>
                <a:uFill>
                  <a:solidFill>
                    <a:srgbClr val="FFFFFF"/>
                  </a:solidFill>
                </a:uFill>
              </a:rPr>
              <a:t>Body Level Four</a:t>
            </a:r>
            <a:endParaRPr sz="5200">
              <a:solidFill>
                <a:srgbClr val="FFFFFF"/>
              </a:solidFill>
              <a:uFill>
                <a:solidFill>
                  <a:srgbClr val="FFFFFF"/>
                </a:solidFill>
              </a:uFill>
            </a:endParaRPr>
          </a:p>
          <a:p>
            <a:pPr lvl="4">
              <a:defRPr sz="1800">
                <a:solidFill>
                  <a:srgbClr val="000000"/>
                </a:solidFill>
                <a:uFillTx/>
              </a:defRPr>
            </a:pPr>
            <a:r>
              <a:rPr sz="5200">
                <a:solidFill>
                  <a:srgbClr val="FFFFFF"/>
                </a:solidFill>
                <a:uFill>
                  <a:solidFill>
                    <a:srgbClr val="FFFFFF"/>
                  </a:solidFill>
                </a:uFill>
              </a:rPr>
              <a:t>Body Level Five</a:t>
            </a:r>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Lst>
  <p:transition spd="med" advClick="1"/>
  <p:txStyles>
    <p:titleStyle>
      <a:lvl1pPr algn="ctr" defTabSz="655174">
        <a:defRPr sz="9000">
          <a:solidFill>
            <a:srgbClr val="FFFFFF"/>
          </a:solidFill>
          <a:uFill>
            <a:solidFill>
              <a:srgbClr val="FFFFFF"/>
            </a:solidFill>
          </a:uFill>
          <a:latin typeface="+mn-lt"/>
          <a:ea typeface="+mn-ea"/>
          <a:cs typeface="+mn-cs"/>
          <a:sym typeface="American Typewriter"/>
        </a:defRPr>
      </a:lvl1pPr>
      <a:lvl2pPr indent="228600" algn="ctr" defTabSz="655174">
        <a:defRPr sz="9000">
          <a:solidFill>
            <a:srgbClr val="FFFFFF"/>
          </a:solidFill>
          <a:uFill>
            <a:solidFill>
              <a:srgbClr val="FFFFFF"/>
            </a:solidFill>
          </a:uFill>
          <a:latin typeface="+mn-lt"/>
          <a:ea typeface="+mn-ea"/>
          <a:cs typeface="+mn-cs"/>
          <a:sym typeface="American Typewriter"/>
        </a:defRPr>
      </a:lvl2pPr>
      <a:lvl3pPr indent="457200" algn="ctr" defTabSz="655174">
        <a:defRPr sz="9000">
          <a:solidFill>
            <a:srgbClr val="FFFFFF"/>
          </a:solidFill>
          <a:uFill>
            <a:solidFill>
              <a:srgbClr val="FFFFFF"/>
            </a:solidFill>
          </a:uFill>
          <a:latin typeface="+mn-lt"/>
          <a:ea typeface="+mn-ea"/>
          <a:cs typeface="+mn-cs"/>
          <a:sym typeface="American Typewriter"/>
        </a:defRPr>
      </a:lvl3pPr>
      <a:lvl4pPr indent="685800" algn="ctr" defTabSz="655174">
        <a:defRPr sz="9000">
          <a:solidFill>
            <a:srgbClr val="FFFFFF"/>
          </a:solidFill>
          <a:uFill>
            <a:solidFill>
              <a:srgbClr val="FFFFFF"/>
            </a:solidFill>
          </a:uFill>
          <a:latin typeface="+mn-lt"/>
          <a:ea typeface="+mn-ea"/>
          <a:cs typeface="+mn-cs"/>
          <a:sym typeface="American Typewriter"/>
        </a:defRPr>
      </a:lvl4pPr>
      <a:lvl5pPr indent="914400" algn="ctr" defTabSz="655174">
        <a:defRPr sz="9000">
          <a:solidFill>
            <a:srgbClr val="FFFFFF"/>
          </a:solidFill>
          <a:uFill>
            <a:solidFill>
              <a:srgbClr val="FFFFFF"/>
            </a:solidFill>
          </a:uFill>
          <a:latin typeface="+mn-lt"/>
          <a:ea typeface="+mn-ea"/>
          <a:cs typeface="+mn-cs"/>
          <a:sym typeface="American Typewriter"/>
        </a:defRPr>
      </a:lvl5pPr>
      <a:lvl6pPr indent="1143000" algn="ctr" defTabSz="655174">
        <a:defRPr sz="9000">
          <a:solidFill>
            <a:srgbClr val="FFFFFF"/>
          </a:solidFill>
          <a:uFill>
            <a:solidFill>
              <a:srgbClr val="FFFFFF"/>
            </a:solidFill>
          </a:uFill>
          <a:latin typeface="+mn-lt"/>
          <a:ea typeface="+mn-ea"/>
          <a:cs typeface="+mn-cs"/>
          <a:sym typeface="American Typewriter"/>
        </a:defRPr>
      </a:lvl6pPr>
      <a:lvl7pPr indent="1371600" algn="ctr" defTabSz="655174">
        <a:defRPr sz="9000">
          <a:solidFill>
            <a:srgbClr val="FFFFFF"/>
          </a:solidFill>
          <a:uFill>
            <a:solidFill>
              <a:srgbClr val="FFFFFF"/>
            </a:solidFill>
          </a:uFill>
          <a:latin typeface="+mn-lt"/>
          <a:ea typeface="+mn-ea"/>
          <a:cs typeface="+mn-cs"/>
          <a:sym typeface="American Typewriter"/>
        </a:defRPr>
      </a:lvl7pPr>
      <a:lvl8pPr indent="1600200" algn="ctr" defTabSz="655174">
        <a:defRPr sz="9000">
          <a:solidFill>
            <a:srgbClr val="FFFFFF"/>
          </a:solidFill>
          <a:uFill>
            <a:solidFill>
              <a:srgbClr val="FFFFFF"/>
            </a:solidFill>
          </a:uFill>
          <a:latin typeface="+mn-lt"/>
          <a:ea typeface="+mn-ea"/>
          <a:cs typeface="+mn-cs"/>
          <a:sym typeface="American Typewriter"/>
        </a:defRPr>
      </a:lvl8pPr>
      <a:lvl9pPr indent="1828800" algn="ctr" defTabSz="655174">
        <a:defRPr sz="9000">
          <a:solidFill>
            <a:srgbClr val="FFFFFF"/>
          </a:solidFill>
          <a:uFill>
            <a:solidFill>
              <a:srgbClr val="FFFFFF"/>
            </a:solidFill>
          </a:uFill>
          <a:latin typeface="+mn-lt"/>
          <a:ea typeface="+mn-ea"/>
          <a:cs typeface="+mn-cs"/>
          <a:sym typeface="American Typewriter"/>
        </a:defRPr>
      </a:lvl9pPr>
    </p:titleStyle>
    <p:bodyStyle>
      <a:lvl1pPr marL="495300" indent="-495300" defTabSz="655174">
        <a:spcBef>
          <a:spcPts val="4500"/>
        </a:spcBef>
        <a:buClr>
          <a:srgbClr val="000000"/>
        </a:buClr>
        <a:buFont typeface="Times New Roman"/>
        <a:defRPr sz="5200">
          <a:solidFill>
            <a:srgbClr val="FFFFFF"/>
          </a:solidFill>
          <a:uFill>
            <a:solidFill>
              <a:srgbClr val="FFFFFF"/>
            </a:solidFill>
          </a:uFill>
          <a:latin typeface="+mn-lt"/>
          <a:ea typeface="+mn-ea"/>
          <a:cs typeface="+mn-cs"/>
          <a:sym typeface="American Typewriter"/>
        </a:defRPr>
      </a:lvl1pPr>
      <a:lvl2pPr marL="495300" indent="-495300" defTabSz="655174">
        <a:spcBef>
          <a:spcPts val="4500"/>
        </a:spcBef>
        <a:buClr>
          <a:srgbClr val="000000"/>
        </a:buClr>
        <a:buFont typeface="Times New Roman"/>
        <a:defRPr sz="5200">
          <a:solidFill>
            <a:srgbClr val="FFFFFF"/>
          </a:solidFill>
          <a:uFill>
            <a:solidFill>
              <a:srgbClr val="FFFFFF"/>
            </a:solidFill>
          </a:uFill>
          <a:latin typeface="+mn-lt"/>
          <a:ea typeface="+mn-ea"/>
          <a:cs typeface="+mn-cs"/>
          <a:sym typeface="American Typewriter"/>
        </a:defRPr>
      </a:lvl2pPr>
      <a:lvl3pPr marL="495300" indent="-495300" defTabSz="655174">
        <a:spcBef>
          <a:spcPts val="4500"/>
        </a:spcBef>
        <a:buClr>
          <a:srgbClr val="000000"/>
        </a:buClr>
        <a:buFont typeface="Times New Roman"/>
        <a:defRPr sz="5200">
          <a:solidFill>
            <a:srgbClr val="FFFFFF"/>
          </a:solidFill>
          <a:uFill>
            <a:solidFill>
              <a:srgbClr val="FFFFFF"/>
            </a:solidFill>
          </a:uFill>
          <a:latin typeface="+mn-lt"/>
          <a:ea typeface="+mn-ea"/>
          <a:cs typeface="+mn-cs"/>
          <a:sym typeface="American Typewriter"/>
        </a:defRPr>
      </a:lvl3pPr>
      <a:lvl4pPr marL="495300" indent="-495300" defTabSz="655174">
        <a:spcBef>
          <a:spcPts val="4500"/>
        </a:spcBef>
        <a:buClr>
          <a:srgbClr val="000000"/>
        </a:buClr>
        <a:buFont typeface="Times New Roman"/>
        <a:defRPr sz="5200">
          <a:solidFill>
            <a:srgbClr val="FFFFFF"/>
          </a:solidFill>
          <a:uFill>
            <a:solidFill>
              <a:srgbClr val="FFFFFF"/>
            </a:solidFill>
          </a:uFill>
          <a:latin typeface="+mn-lt"/>
          <a:ea typeface="+mn-ea"/>
          <a:cs typeface="+mn-cs"/>
          <a:sym typeface="American Typewriter"/>
        </a:defRPr>
      </a:lvl4pPr>
      <a:lvl5pPr marL="495300" indent="-495300" defTabSz="655174">
        <a:spcBef>
          <a:spcPts val="4500"/>
        </a:spcBef>
        <a:buClr>
          <a:srgbClr val="000000"/>
        </a:buClr>
        <a:buFont typeface="Times New Roman"/>
        <a:defRPr sz="5200">
          <a:solidFill>
            <a:srgbClr val="FFFFFF"/>
          </a:solidFill>
          <a:uFill>
            <a:solidFill>
              <a:srgbClr val="FFFFFF"/>
            </a:solidFill>
          </a:uFill>
          <a:latin typeface="+mn-lt"/>
          <a:ea typeface="+mn-ea"/>
          <a:cs typeface="+mn-cs"/>
          <a:sym typeface="American Typewriter"/>
        </a:defRPr>
      </a:lvl5pPr>
      <a:lvl6pPr marL="495300" indent="-495300" defTabSz="655174">
        <a:spcBef>
          <a:spcPts val="4500"/>
        </a:spcBef>
        <a:buClr>
          <a:srgbClr val="000000"/>
        </a:buClr>
        <a:buFont typeface="Times New Roman"/>
        <a:defRPr sz="5200">
          <a:solidFill>
            <a:srgbClr val="FFFFFF"/>
          </a:solidFill>
          <a:uFill>
            <a:solidFill>
              <a:srgbClr val="FFFFFF"/>
            </a:solidFill>
          </a:uFill>
          <a:latin typeface="+mn-lt"/>
          <a:ea typeface="+mn-ea"/>
          <a:cs typeface="+mn-cs"/>
          <a:sym typeface="American Typewriter"/>
        </a:defRPr>
      </a:lvl6pPr>
      <a:lvl7pPr marL="495300" indent="-495300" defTabSz="655174">
        <a:spcBef>
          <a:spcPts val="4500"/>
        </a:spcBef>
        <a:buClr>
          <a:srgbClr val="000000"/>
        </a:buClr>
        <a:buFont typeface="Times New Roman"/>
        <a:defRPr sz="5200">
          <a:solidFill>
            <a:srgbClr val="FFFFFF"/>
          </a:solidFill>
          <a:uFill>
            <a:solidFill>
              <a:srgbClr val="FFFFFF"/>
            </a:solidFill>
          </a:uFill>
          <a:latin typeface="+mn-lt"/>
          <a:ea typeface="+mn-ea"/>
          <a:cs typeface="+mn-cs"/>
          <a:sym typeface="American Typewriter"/>
        </a:defRPr>
      </a:lvl7pPr>
      <a:lvl8pPr marL="495300" indent="-495300" defTabSz="655174">
        <a:spcBef>
          <a:spcPts val="4500"/>
        </a:spcBef>
        <a:buClr>
          <a:srgbClr val="000000"/>
        </a:buClr>
        <a:buFont typeface="Times New Roman"/>
        <a:defRPr sz="5200">
          <a:solidFill>
            <a:srgbClr val="FFFFFF"/>
          </a:solidFill>
          <a:uFill>
            <a:solidFill>
              <a:srgbClr val="FFFFFF"/>
            </a:solidFill>
          </a:uFill>
          <a:latin typeface="+mn-lt"/>
          <a:ea typeface="+mn-ea"/>
          <a:cs typeface="+mn-cs"/>
          <a:sym typeface="American Typewriter"/>
        </a:defRPr>
      </a:lvl8pPr>
      <a:lvl9pPr marL="495300" indent="-495300" defTabSz="655174">
        <a:spcBef>
          <a:spcPts val="4500"/>
        </a:spcBef>
        <a:buClr>
          <a:srgbClr val="000000"/>
        </a:buClr>
        <a:buFont typeface="Times New Roman"/>
        <a:defRPr sz="5200">
          <a:solidFill>
            <a:srgbClr val="FFFFFF"/>
          </a:solidFill>
          <a:uFill>
            <a:solidFill>
              <a:srgbClr val="FFFFFF"/>
            </a:solidFill>
          </a:uFill>
          <a:latin typeface="+mn-lt"/>
          <a:ea typeface="+mn-ea"/>
          <a:cs typeface="+mn-cs"/>
          <a:sym typeface="American Typewriter"/>
        </a:defRPr>
      </a:lvl9pPr>
    </p:bodyStyle>
    <p:otherStyle>
      <a:lvl1pPr algn="ctr" defTabSz="850900">
        <a:defRPr sz="1600">
          <a:solidFill>
            <a:schemeClr val="tx1"/>
          </a:solidFill>
          <a:uFill>
            <a:solidFill>
              <a:srgbClr val="FFFFFF"/>
            </a:solidFill>
          </a:uFill>
          <a:latin typeface="+mn-lt"/>
          <a:ea typeface="+mn-ea"/>
          <a:cs typeface="+mn-cs"/>
          <a:sym typeface="American Typewriter"/>
        </a:defRPr>
      </a:lvl1pPr>
      <a:lvl2pPr indent="228600" algn="ctr" defTabSz="850900">
        <a:defRPr sz="1600">
          <a:solidFill>
            <a:schemeClr val="tx1"/>
          </a:solidFill>
          <a:uFill>
            <a:solidFill>
              <a:srgbClr val="FFFFFF"/>
            </a:solidFill>
          </a:uFill>
          <a:latin typeface="+mn-lt"/>
          <a:ea typeface="+mn-ea"/>
          <a:cs typeface="+mn-cs"/>
          <a:sym typeface="American Typewriter"/>
        </a:defRPr>
      </a:lvl2pPr>
      <a:lvl3pPr indent="457200" algn="ctr" defTabSz="850900">
        <a:defRPr sz="1600">
          <a:solidFill>
            <a:schemeClr val="tx1"/>
          </a:solidFill>
          <a:uFill>
            <a:solidFill>
              <a:srgbClr val="FFFFFF"/>
            </a:solidFill>
          </a:uFill>
          <a:latin typeface="+mn-lt"/>
          <a:ea typeface="+mn-ea"/>
          <a:cs typeface="+mn-cs"/>
          <a:sym typeface="American Typewriter"/>
        </a:defRPr>
      </a:lvl3pPr>
      <a:lvl4pPr indent="685800" algn="ctr" defTabSz="850900">
        <a:defRPr sz="1600">
          <a:solidFill>
            <a:schemeClr val="tx1"/>
          </a:solidFill>
          <a:uFill>
            <a:solidFill>
              <a:srgbClr val="FFFFFF"/>
            </a:solidFill>
          </a:uFill>
          <a:latin typeface="+mn-lt"/>
          <a:ea typeface="+mn-ea"/>
          <a:cs typeface="+mn-cs"/>
          <a:sym typeface="American Typewriter"/>
        </a:defRPr>
      </a:lvl4pPr>
      <a:lvl5pPr indent="914400" algn="ctr" defTabSz="850900">
        <a:defRPr sz="1600">
          <a:solidFill>
            <a:schemeClr val="tx1"/>
          </a:solidFill>
          <a:uFill>
            <a:solidFill>
              <a:srgbClr val="FFFFFF"/>
            </a:solidFill>
          </a:uFill>
          <a:latin typeface="+mn-lt"/>
          <a:ea typeface="+mn-ea"/>
          <a:cs typeface="+mn-cs"/>
          <a:sym typeface="American Typewriter"/>
        </a:defRPr>
      </a:lvl5pPr>
      <a:lvl6pPr indent="1143000" algn="ctr" defTabSz="850900">
        <a:defRPr sz="1600">
          <a:solidFill>
            <a:schemeClr val="tx1"/>
          </a:solidFill>
          <a:uFill>
            <a:solidFill>
              <a:srgbClr val="FFFFFF"/>
            </a:solidFill>
          </a:uFill>
          <a:latin typeface="+mn-lt"/>
          <a:ea typeface="+mn-ea"/>
          <a:cs typeface="+mn-cs"/>
          <a:sym typeface="American Typewriter"/>
        </a:defRPr>
      </a:lvl6pPr>
      <a:lvl7pPr indent="1371600" algn="ctr" defTabSz="850900">
        <a:defRPr sz="1600">
          <a:solidFill>
            <a:schemeClr val="tx1"/>
          </a:solidFill>
          <a:uFill>
            <a:solidFill>
              <a:srgbClr val="FFFFFF"/>
            </a:solidFill>
          </a:uFill>
          <a:latin typeface="+mn-lt"/>
          <a:ea typeface="+mn-ea"/>
          <a:cs typeface="+mn-cs"/>
          <a:sym typeface="American Typewriter"/>
        </a:defRPr>
      </a:lvl7pPr>
      <a:lvl8pPr indent="1600200" algn="ctr" defTabSz="850900">
        <a:defRPr sz="1600">
          <a:solidFill>
            <a:schemeClr val="tx1"/>
          </a:solidFill>
          <a:uFill>
            <a:solidFill>
              <a:srgbClr val="FFFFFF"/>
            </a:solidFill>
          </a:uFill>
          <a:latin typeface="+mn-lt"/>
          <a:ea typeface="+mn-ea"/>
          <a:cs typeface="+mn-cs"/>
          <a:sym typeface="American Typewriter"/>
        </a:defRPr>
      </a:lvl8pPr>
      <a:lvl9pPr indent="1828800" algn="ctr" defTabSz="850900">
        <a:defRPr sz="1600">
          <a:solidFill>
            <a:schemeClr val="tx1"/>
          </a:solidFill>
          <a:uFill>
            <a:solidFill>
              <a:srgbClr val="FFFFFF"/>
            </a:solidFill>
          </a:uFill>
          <a:latin typeface="+mn-lt"/>
          <a:ea typeface="+mn-ea"/>
          <a:cs typeface="+mn-cs"/>
          <a:sym typeface="American Typewriter"/>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8.png"/><Relationship Id="rId4" Type="http://schemas.openxmlformats.org/officeDocument/2006/relationships/image" Target="../media/image4.png"/><Relationship Id="rId5" Type="http://schemas.openxmlformats.org/officeDocument/2006/relationships/image" Target="../media/image10.jpeg"/><Relationship Id="rId6" Type="http://schemas.openxmlformats.org/officeDocument/2006/relationships/image" Target="../media/image7.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4.png"/><Relationship Id="rId5" Type="http://schemas.openxmlformats.org/officeDocument/2006/relationships/image" Target="../media/image21.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4.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27.png"/><Relationship Id="rId4" Type="http://schemas.openxmlformats.org/officeDocument/2006/relationships/image" Target="../media/image4.png"/><Relationship Id="rId5" Type="http://schemas.openxmlformats.org/officeDocument/2006/relationships/image" Target="../media/image12.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8.png"/><Relationship Id="rId3" Type="http://schemas.openxmlformats.org/officeDocument/2006/relationships/image" Target="../media/image4.png"/><Relationship Id="rId4" Type="http://schemas.openxmlformats.org/officeDocument/2006/relationships/image" Target="../media/image16.jpe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 Id="rId4" Type="http://schemas.openxmlformats.org/officeDocument/2006/relationships/image" Target="../media/image4.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7.jpeg"/><Relationship Id="rId3" Type="http://schemas.openxmlformats.org/officeDocument/2006/relationships/image" Target="../media/image18.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4.png"/><Relationship Id="rId4" Type="http://schemas.openxmlformats.org/officeDocument/2006/relationships/image" Target="../media/image11.jpeg"/><Relationship Id="rId5" Type="http://schemas.openxmlformats.org/officeDocument/2006/relationships/image" Target="../media/image19.jpe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4.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5.png"/><Relationship Id="rId5" Type="http://schemas.openxmlformats.org/officeDocument/2006/relationships/image" Target="../media/image4.jpeg"/><Relationship Id="rId6" Type="http://schemas.openxmlformats.org/officeDocument/2006/relationships/image" Target="../media/image4.png"/><Relationship Id="rId7" Type="http://schemas.openxmlformats.org/officeDocument/2006/relationships/image" Target="../media/image5.jpeg"/><Relationship Id="rId8" Type="http://schemas.openxmlformats.org/officeDocument/2006/relationships/image" Target="../media/image6.jpeg"/><Relationship Id="rId9" Type="http://schemas.openxmlformats.org/officeDocument/2006/relationships/image" Target="../media/image7.jpeg"/><Relationship Id="rId10" Type="http://schemas.openxmlformats.org/officeDocument/2006/relationships/image" Target="../media/image8.jpeg"/><Relationship Id="rId11" Type="http://schemas.openxmlformats.org/officeDocument/2006/relationships/image" Target="../media/image6.png"/><Relationship Id="rId12" Type="http://schemas.openxmlformats.org/officeDocument/2006/relationships/image" Target="../media/image9.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4.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4.png"/><Relationship Id="rId4" Type="http://schemas.openxmlformats.org/officeDocument/2006/relationships/image" Target="../media/image12.png"/><Relationship Id="rId5" Type="http://schemas.openxmlformats.org/officeDocument/2006/relationships/image" Target="../media/image33.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1.tif"/><Relationship Id="rId4" Type="http://schemas.openxmlformats.org/officeDocument/2006/relationships/image" Target="../media/image37.png"/><Relationship Id="rId5" Type="http://schemas.openxmlformats.org/officeDocument/2006/relationships/image" Target="../media/image4.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 Id="rId4" Type="http://schemas.openxmlformats.org/officeDocument/2006/relationships/image" Target="../media/image20.jpeg"/><Relationship Id="rId5" Type="http://schemas.openxmlformats.org/officeDocument/2006/relationships/image" Target="../media/image40.png"/><Relationship Id="rId6" Type="http://schemas.openxmlformats.org/officeDocument/2006/relationships/image" Target="../media/image4.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39.png"/><Relationship Id="rId4" Type="http://schemas.openxmlformats.org/officeDocument/2006/relationships/image" Target="../media/image41.png"/><Relationship Id="rId5" Type="http://schemas.openxmlformats.org/officeDocument/2006/relationships/image" Target="../media/image4.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png"/><Relationship Id="rId5" Type="http://schemas.openxmlformats.org/officeDocument/2006/relationships/image" Target="../media/image2.tif"/></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4.png"/><Relationship Id="rId4" Type="http://schemas.openxmlformats.org/officeDocument/2006/relationships/image" Target="../media/image4.png"/><Relationship Id="rId5" Type="http://schemas.openxmlformats.org/officeDocument/2006/relationships/image" Target="../media/image22.jpe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5.png"/><Relationship Id="rId4" Type="http://schemas.openxmlformats.org/officeDocument/2006/relationships/image" Target="../media/image4.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png"/><Relationship Id="rId4" Type="http://schemas.openxmlformats.org/officeDocument/2006/relationships/image" Target="../media/image42.png"/><Relationship Id="rId5" Type="http://schemas.openxmlformats.org/officeDocument/2006/relationships/image" Target="../media/image23.jpe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image" Target="../media/image24.jpeg"/><Relationship Id="rId10" Type="http://schemas.openxmlformats.org/officeDocument/2006/relationships/image" Target="../media/image25.jpe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4.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4.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26.jpeg"/><Relationship Id="rId6" Type="http://schemas.openxmlformats.org/officeDocument/2006/relationships/image" Target="../media/image27.jpeg"/><Relationship Id="rId7" Type="http://schemas.openxmlformats.org/officeDocument/2006/relationships/image" Target="../media/image53.png"/><Relationship Id="rId8" Type="http://schemas.openxmlformats.org/officeDocument/2006/relationships/image" Target="../media/image4.png"/><Relationship Id="rId9" Type="http://schemas.openxmlformats.org/officeDocument/2006/relationships/image" Target="../media/image28.jpeg"/><Relationship Id="rId10" Type="http://schemas.openxmlformats.org/officeDocument/2006/relationships/image" Target="../media/image29.jpeg"/><Relationship Id="rId11" Type="http://schemas.openxmlformats.org/officeDocument/2006/relationships/image" Target="../media/image30.jpe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 Id="rId3" Type="http://schemas.openxmlformats.org/officeDocument/2006/relationships/image" Target="../media/image54.png"/><Relationship Id="rId4" Type="http://schemas.openxmlformats.org/officeDocument/2006/relationships/image" Target="../media/image4.png"/><Relationship Id="rId5" Type="http://schemas.openxmlformats.org/officeDocument/2006/relationships/image" Target="../media/image32.jpeg"/><Relationship Id="rId6" Type="http://schemas.openxmlformats.org/officeDocument/2006/relationships/image" Target="../media/image33.jpe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 Id="rId3" Type="http://schemas.openxmlformats.org/officeDocument/2006/relationships/image" Target="../media/image55.png"/><Relationship Id="rId4" Type="http://schemas.openxmlformats.org/officeDocument/2006/relationships/image" Target="../media/image4.png"/><Relationship Id="rId5" Type="http://schemas.openxmlformats.org/officeDocument/2006/relationships/image" Target="../media/image32.jpeg"/><Relationship Id="rId6" Type="http://schemas.openxmlformats.org/officeDocument/2006/relationships/image" Target="../media/image33.jpeg"/><Relationship Id="rId7" Type="http://schemas.openxmlformats.org/officeDocument/2006/relationships/image" Target="../media/image3.tif"/></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 Id="rId3" Type="http://schemas.openxmlformats.org/officeDocument/2006/relationships/image" Target="../media/image19.jpeg"/><Relationship Id="rId4" Type="http://schemas.openxmlformats.org/officeDocument/2006/relationships/image" Target="../media/image34.jpeg"/><Relationship Id="rId5" Type="http://schemas.openxmlformats.org/officeDocument/2006/relationships/image" Target="../media/image56.png"/><Relationship Id="rId6" Type="http://schemas.openxmlformats.org/officeDocument/2006/relationships/image" Target="../media/image4.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4.png"/><Relationship Id="rId4" Type="http://schemas.openxmlformats.org/officeDocument/2006/relationships/image" Target="../media/image58.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4.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60.png"/><Relationship Id="rId4" Type="http://schemas.openxmlformats.org/officeDocument/2006/relationships/image" Target="../media/image4.png"/><Relationship Id="rId5" Type="http://schemas.openxmlformats.org/officeDocument/2006/relationships/image" Target="../media/image61.png"/><Relationship Id="rId6" Type="http://schemas.openxmlformats.org/officeDocument/2006/relationships/image" Target="../media/image62.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 Id="rId3" Type="http://schemas.openxmlformats.org/officeDocument/2006/relationships/image" Target="../media/image36.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37.jpeg"/><Relationship Id="rId7" Type="http://schemas.openxmlformats.org/officeDocument/2006/relationships/image" Target="../media/image7.jpeg"/><Relationship Id="rId8" Type="http://schemas.openxmlformats.org/officeDocument/2006/relationships/image" Target="../media/image38.jpeg"/><Relationship Id="rId9" Type="http://schemas.openxmlformats.org/officeDocument/2006/relationships/image" Target="../media/image39.jpeg"/><Relationship Id="rId10" Type="http://schemas.openxmlformats.org/officeDocument/2006/relationships/image" Target="../media/image63.png"/><Relationship Id="rId11" Type="http://schemas.openxmlformats.org/officeDocument/2006/relationships/image" Target="../media/image4.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4.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65.png"/><Relationship Id="rId4" Type="http://schemas.openxmlformats.org/officeDocument/2006/relationships/image" Target="../media/image4.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4.png"/><Relationship Id="rId5" Type="http://schemas.openxmlformats.org/officeDocument/2006/relationships/image" Target="../media/image8.png"/><Relationship Id="rId6" Type="http://schemas.openxmlformats.org/officeDocument/2006/relationships/image" Target="../media/image11.jpe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 Id="rId3" Type="http://schemas.openxmlformats.org/officeDocument/2006/relationships/image" Target="../media/image10.png"/><Relationship Id="rId4" Type="http://schemas.openxmlformats.org/officeDocument/2006/relationships/image" Target="../media/image41.jpeg"/><Relationship Id="rId5" Type="http://schemas.openxmlformats.org/officeDocument/2006/relationships/image" Target="../media/image42.jpeg"/><Relationship Id="rId6" Type="http://schemas.openxmlformats.org/officeDocument/2006/relationships/image" Target="../media/image66.png"/><Relationship Id="rId7" Type="http://schemas.openxmlformats.org/officeDocument/2006/relationships/image" Target="../media/image4.png"/><Relationship Id="rId8" Type="http://schemas.openxmlformats.org/officeDocument/2006/relationships/image" Target="../media/image43.jpeg"/><Relationship Id="rId9" Type="http://schemas.openxmlformats.org/officeDocument/2006/relationships/image" Target="../media/image30.jpeg"/><Relationship Id="rId10" Type="http://schemas.openxmlformats.org/officeDocument/2006/relationships/image" Target="../media/image67.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 Id="rId3" Type="http://schemas.openxmlformats.org/officeDocument/2006/relationships/image" Target="../media/image4.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jpeg"/><Relationship Id="rId7" Type="http://schemas.openxmlformats.org/officeDocument/2006/relationships/image" Target="../media/image69.png"/><Relationship Id="rId8" Type="http://schemas.openxmlformats.org/officeDocument/2006/relationships/image" Target="../media/image70.png"/><Relationship Id="rId9" Type="http://schemas.openxmlformats.org/officeDocument/2006/relationships/image" Target="../media/image4.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4.jpeg"/><Relationship Id="rId6" Type="http://schemas.openxmlformats.org/officeDocument/2006/relationships/image" Target="../media/image47.jpeg"/><Relationship Id="rId7" Type="http://schemas.openxmlformats.org/officeDocument/2006/relationships/image" Target="../media/image48.jpeg"/><Relationship Id="rId8" Type="http://schemas.openxmlformats.org/officeDocument/2006/relationships/image" Target="../media/image69.png"/><Relationship Id="rId9" Type="http://schemas.openxmlformats.org/officeDocument/2006/relationships/image" Target="../media/image71.png"/><Relationship Id="rId10" Type="http://schemas.openxmlformats.org/officeDocument/2006/relationships/image" Target="../media/image4.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4.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4.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4.png"/><Relationship Id="rId7" Type="http://schemas.openxmlformats.org/officeDocument/2006/relationships/image" Target="../media/image4.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8.png"/><Relationship Id="rId4" Type="http://schemas.openxmlformats.org/officeDocument/2006/relationships/image" Target="../media/image15.png"/><Relationship Id="rId5" Type="http://schemas.openxmlformats.org/officeDocument/2006/relationships/image" Target="../media/image4.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image" Target="../media/image16.png"/><Relationship Id="rId6" Type="http://schemas.openxmlformats.org/officeDocument/2006/relationships/image" Target="../media/image4.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51" name="cc_impacts.png"/>
          <p:cNvPicPr/>
          <p:nvPr/>
        </p:nvPicPr>
        <p:blipFill>
          <a:blip r:embed="rId2">
            <a:extLst/>
          </a:blip>
          <a:stretch>
            <a:fillRect/>
          </a:stretch>
        </p:blipFill>
        <p:spPr>
          <a:xfrm>
            <a:off x="5168900" y="2451100"/>
            <a:ext cx="14046200" cy="10913347"/>
          </a:xfrm>
          <a:prstGeom prst="rect">
            <a:avLst/>
          </a:prstGeom>
          <a:ln w="12700">
            <a:miter lim="400000"/>
          </a:ln>
        </p:spPr>
      </p:pic>
      <p:sp>
        <p:nvSpPr>
          <p:cNvPr id="52" name="Shape 52"/>
          <p:cNvSpPr/>
          <p:nvPr/>
        </p:nvSpPr>
        <p:spPr>
          <a:xfrm>
            <a:off x="19362036" y="13182600"/>
            <a:ext cx="2377828"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2400">
                <a:solidFill>
                  <a:srgbClr val="175178"/>
                </a:solidFill>
                <a:latin typeface="+mj-lt"/>
                <a:ea typeface="+mj-ea"/>
                <a:cs typeface="+mj-cs"/>
                <a:sym typeface="Gill Sans"/>
              </a:defRPr>
            </a:lvl1pPr>
          </a:lstStyle>
          <a:p>
            <a:pPr lvl="0">
              <a:defRPr sz="1800">
                <a:solidFill>
                  <a:srgbClr val="000000"/>
                </a:solidFill>
              </a:defRPr>
            </a:pPr>
            <a:r>
              <a:rPr sz="2400">
                <a:solidFill>
                  <a:srgbClr val="175178"/>
                </a:solidFill>
              </a:rPr>
              <a:t>Oluwakemi Izomo</a:t>
            </a:r>
          </a:p>
        </p:txBody>
      </p:sp>
      <p:grpSp>
        <p:nvGrpSpPr>
          <p:cNvPr id="55" name="Group 55"/>
          <p:cNvGrpSpPr/>
          <p:nvPr/>
        </p:nvGrpSpPr>
        <p:grpSpPr>
          <a:xfrm>
            <a:off x="88900" y="63500"/>
            <a:ext cx="24193500" cy="1778000"/>
            <a:chOff x="-50800" y="-50800"/>
            <a:chExt cx="24193500" cy="1778000"/>
          </a:xfrm>
        </p:grpSpPr>
        <p:pic>
          <p:nvPicPr>
            <p:cNvPr id="53" name=""/>
            <p:cNvPicPr/>
            <p:nvPr/>
          </p:nvPicPr>
          <p:blipFill>
            <a:blip r:embed="rId3">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54" name="droppedImage.pdf"/>
            <p:cNvPicPr/>
            <p:nvPr/>
          </p:nvPicPr>
          <p:blipFill>
            <a:blip r:embed="rId4">
              <a:extLst/>
            </a:blip>
            <a:stretch>
              <a:fillRect/>
            </a:stretch>
          </p:blipFill>
          <p:spPr>
            <a:xfrm>
              <a:off x="22128503" y="63500"/>
              <a:ext cx="1887198" cy="1549400"/>
            </a:xfrm>
            <a:prstGeom prst="rect">
              <a:avLst/>
            </a:prstGeom>
            <a:ln w="12700" cap="flat">
              <a:noFill/>
              <a:miter lim="400000"/>
            </a:ln>
            <a:effectLst/>
          </p:spPr>
        </p:pic>
      </p:grpSp>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172" name="droppedImage.pdf"/>
          <p:cNvPicPr/>
          <p:nvPr/>
        </p:nvPicPr>
        <p:blipFill>
          <a:blip r:embed="rId2">
            <a:extLst/>
          </a:blip>
          <a:stretch>
            <a:fillRect/>
          </a:stretch>
        </p:blipFill>
        <p:spPr>
          <a:xfrm>
            <a:off x="22517100" y="698500"/>
            <a:ext cx="1460500" cy="1194955"/>
          </a:xfrm>
          <a:prstGeom prst="rect">
            <a:avLst/>
          </a:prstGeom>
          <a:ln w="12700">
            <a:miter lim="400000"/>
          </a:ln>
        </p:spPr>
      </p:pic>
      <p:sp>
        <p:nvSpPr>
          <p:cNvPr id="173" name="Shape 173"/>
          <p:cNvSpPr/>
          <p:nvPr/>
        </p:nvSpPr>
        <p:spPr>
          <a:xfrm>
            <a:off x="1981200" y="6832600"/>
            <a:ext cx="20421600" cy="1041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6400">
                <a:solidFill>
                  <a:srgbClr val="1A5078"/>
                </a:solidFill>
                <a:latin typeface="Trebuchet MS"/>
                <a:ea typeface="Trebuchet MS"/>
                <a:cs typeface="Trebuchet MS"/>
                <a:sym typeface="Trebuchet MS"/>
              </a:defRPr>
            </a:lvl1pPr>
          </a:lstStyle>
          <a:p>
            <a:pPr lvl="0">
              <a:defRPr sz="1800">
                <a:solidFill>
                  <a:srgbClr val="000000"/>
                </a:solidFill>
              </a:defRPr>
            </a:pPr>
            <a:r>
              <a:rPr sz="6400">
                <a:solidFill>
                  <a:srgbClr val="1A5078"/>
                </a:solidFill>
              </a:rPr>
              <a:t>The Syndrome: Recent Climate (and Global) Changes</a:t>
            </a:r>
          </a:p>
        </p:txBody>
      </p:sp>
      <p:grpSp>
        <p:nvGrpSpPr>
          <p:cNvPr id="176" name="Group 176"/>
          <p:cNvGrpSpPr/>
          <p:nvPr/>
        </p:nvGrpSpPr>
        <p:grpSpPr>
          <a:xfrm>
            <a:off x="88900" y="63500"/>
            <a:ext cx="24193500" cy="1778000"/>
            <a:chOff x="-50800" y="-50800"/>
            <a:chExt cx="24193500" cy="1778000"/>
          </a:xfrm>
        </p:grpSpPr>
        <p:pic>
          <p:nvPicPr>
            <p:cNvPr id="174" name=""/>
            <p:cNvPicPr/>
            <p:nvPr/>
          </p:nvPicPr>
          <p:blipFill>
            <a:blip r:embed="rId3">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175" name="droppedImage.pdf"/>
            <p:cNvPicPr/>
            <p:nvPr/>
          </p:nvPicPr>
          <p:blipFill>
            <a:blip r:embed="rId4">
              <a:extLst/>
            </a:blip>
            <a:stretch>
              <a:fillRect/>
            </a:stretch>
          </p:blipFill>
          <p:spPr>
            <a:xfrm>
              <a:off x="22128503" y="63500"/>
              <a:ext cx="1887198" cy="1549400"/>
            </a:xfrm>
            <a:prstGeom prst="rect">
              <a:avLst/>
            </a:prstGeom>
            <a:ln w="12700" cap="flat">
              <a:noFill/>
              <a:miter lim="400000"/>
            </a:ln>
            <a:effectLst/>
          </p:spPr>
        </p:pic>
      </p:grpSp>
      <p:grpSp>
        <p:nvGrpSpPr>
          <p:cNvPr id="180" name="Group 180"/>
          <p:cNvGrpSpPr/>
          <p:nvPr/>
        </p:nvGrpSpPr>
        <p:grpSpPr>
          <a:xfrm>
            <a:off x="1834445" y="1921888"/>
            <a:ext cx="20715110" cy="11624824"/>
            <a:chOff x="0" y="0"/>
            <a:chExt cx="20715109" cy="11624823"/>
          </a:xfrm>
        </p:grpSpPr>
        <p:pic>
          <p:nvPicPr>
            <p:cNvPr id="177" name="temp_anomaly.jpg"/>
            <p:cNvPicPr/>
            <p:nvPr/>
          </p:nvPicPr>
          <p:blipFill>
            <a:blip r:embed="rId5">
              <a:extLst/>
            </a:blip>
            <a:stretch>
              <a:fillRect/>
            </a:stretch>
          </p:blipFill>
          <p:spPr>
            <a:xfrm>
              <a:off x="0" y="0"/>
              <a:ext cx="20666355" cy="11624824"/>
            </a:xfrm>
            <a:prstGeom prst="rect">
              <a:avLst/>
            </a:prstGeom>
            <a:ln w="12700" cap="flat">
              <a:noFill/>
              <a:miter lim="400000"/>
            </a:ln>
            <a:effectLst/>
          </p:spPr>
        </p:pic>
        <p:pic>
          <p:nvPicPr>
            <p:cNvPr id="178" name="temp_scale.png"/>
            <p:cNvPicPr/>
            <p:nvPr/>
          </p:nvPicPr>
          <p:blipFill>
            <a:blip r:embed="rId6">
              <a:extLst/>
            </a:blip>
            <a:stretch>
              <a:fillRect/>
            </a:stretch>
          </p:blipFill>
          <p:spPr>
            <a:xfrm>
              <a:off x="14447395" y="8165537"/>
              <a:ext cx="6267715" cy="1762795"/>
            </a:xfrm>
            <a:prstGeom prst="rect">
              <a:avLst/>
            </a:prstGeom>
            <a:ln w="12700" cap="flat">
              <a:noFill/>
              <a:miter lim="400000"/>
            </a:ln>
            <a:effectLst/>
          </p:spPr>
        </p:pic>
        <p:sp>
          <p:nvSpPr>
            <p:cNvPr id="179" name="Shape 179"/>
            <p:cNvSpPr/>
            <p:nvPr/>
          </p:nvSpPr>
          <p:spPr>
            <a:xfrm>
              <a:off x="12942481" y="10775949"/>
              <a:ext cx="7502823"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900"/>
              </a:lvl1pPr>
            </a:lstStyle>
            <a:p>
              <a:pPr lvl="0">
                <a:defRPr sz="1800"/>
              </a:pPr>
              <a:r>
                <a:rPr sz="2900"/>
                <a:t>Temperature 2008-2012 compared to 1900</a:t>
              </a:r>
            </a:p>
          </p:txBody>
        </p:sp>
      </p:grpSp>
    </p:spTree>
  </p:cSld>
  <p:clrMapOvr>
    <a:masterClrMapping/>
  </p:clrMapOvr>
  <p:transition spd="slow" advClick="1">
    <p:wipe dir="l"/>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173"/>
                                        </p:tgtEl>
                                        <p:attrNameLst>
                                          <p:attrName>style.visibility</p:attrName>
                                        </p:attrNameLst>
                                      </p:cBhvr>
                                      <p:to>
                                        <p:strVal val="visible"/>
                                      </p:to>
                                    </p:set>
                                    <p:animEffect filter="dissolve" transition="in">
                                      <p:cBhvr>
                                        <p:cTn id="7" dur="1000"/>
                                        <p:tgtEl>
                                          <p:spTgt spid="173"/>
                                        </p:tgtEl>
                                      </p:cBhvr>
                                    </p:animEffect>
                                  </p:childTnLst>
                                </p:cTn>
                              </p:par>
                            </p:childTnLst>
                          </p:cTn>
                        </p:par>
                        <p:par>
                          <p:cTn id="8" fill="hold">
                            <p:stCondLst>
                              <p:cond delay="1000"/>
                            </p:stCondLst>
                            <p:childTnLst>
                              <p:par>
                                <p:cTn id="9" nodeType="afterEffect" presetClass="exit" presetSubtype="0" presetID="10" grpId="2" fill="hold">
                                  <p:stCondLst>
                                    <p:cond delay="500"/>
                                  </p:stCondLst>
                                  <p:iterate type="el" backwards="0">
                                    <p:tmAbs val="0"/>
                                  </p:iterate>
                                  <p:childTnLst>
                                    <p:animEffect filter="fade" transition="out">
                                      <p:cBhvr>
                                        <p:cTn id="10" dur="1000" fill="hold"/>
                                        <p:tgtEl>
                                          <p:spTgt spid="173"/>
                                        </p:tgtEl>
                                      </p:cBhvr>
                                    </p:animEffect>
                                    <p:set>
                                      <p:cBhvr>
                                        <p:cTn id="11" fill="hold">
                                          <p:stCondLst>
                                            <p:cond delay="999"/>
                                          </p:stCondLst>
                                        </p:cTn>
                                        <p:tgtEl>
                                          <p:spTgt spid="173"/>
                                        </p:tgtEl>
                                        <p:attrNameLst>
                                          <p:attrName>style.visibility</p:attrName>
                                        </p:attrNameLst>
                                      </p:cBhvr>
                                      <p:to>
                                        <p:strVal val="hidden"/>
                                      </p:to>
                                    </p:set>
                                  </p:childTnLst>
                                </p:cTn>
                              </p:par>
                            </p:childTnLst>
                          </p:cTn>
                        </p:par>
                        <p:par>
                          <p:cTn id="12" fill="hold">
                            <p:stCondLst>
                              <p:cond delay="2500"/>
                            </p:stCondLst>
                            <p:childTnLst>
                              <p:par>
                                <p:cTn id="13" nodeType="afterEffect" presetClass="entr" presetSubtype="0" presetID="10" grpId="3" fill="hold">
                                  <p:stCondLst>
                                    <p:cond delay="0"/>
                                  </p:stCondLst>
                                  <p:iterate type="el" backwards="0">
                                    <p:tmAbs val="0"/>
                                  </p:iterate>
                                  <p:childTnLst>
                                    <p:set>
                                      <p:cBhvr>
                                        <p:cTn id="14" fill="hold"/>
                                        <p:tgtEl>
                                          <p:spTgt spid="180"/>
                                        </p:tgtEl>
                                        <p:attrNameLst>
                                          <p:attrName>style.visibility</p:attrName>
                                        </p:attrNameLst>
                                      </p:cBhvr>
                                      <p:to>
                                        <p:strVal val="visible"/>
                                      </p:to>
                                    </p:set>
                                    <p:animEffect filter="fade" transition="in">
                                      <p:cBhvr>
                                        <p:cTn id="15" dur="1000"/>
                                        <p:tgtEl>
                                          <p:spTgt spid="1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3" grpId="2"/>
      <p:bldP build="whole" bldLvl="1" animBg="1" rev="0" advAuto="0" spid="180" grpId="3"/>
      <p:bldP build="whole" bldLvl="1" animBg="1" rev="0" advAuto="0" spid="173"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182" name="Shape 182"/>
          <p:cNvSpPr/>
          <p:nvPr/>
        </p:nvSpPr>
        <p:spPr>
          <a:xfrm>
            <a:off x="116650" y="1962150"/>
            <a:ext cx="8775701" cy="901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5400">
                <a:solidFill>
                  <a:srgbClr val="1D5F7B"/>
                </a:solidFill>
                <a:latin typeface="Trebuchet MS"/>
                <a:ea typeface="Trebuchet MS"/>
                <a:cs typeface="Trebuchet MS"/>
                <a:sym typeface="Trebuchet MS"/>
              </a:defRPr>
            </a:lvl1pPr>
          </a:lstStyle>
          <a:p>
            <a:pPr lvl="0">
              <a:defRPr sz="1800">
                <a:solidFill>
                  <a:srgbClr val="000000"/>
                </a:solidFill>
              </a:defRPr>
            </a:pPr>
            <a:r>
              <a:rPr sz="5400">
                <a:solidFill>
                  <a:srgbClr val="1D5F7B"/>
                </a:solidFill>
              </a:rPr>
              <a:t>Heat storage:</a:t>
            </a:r>
          </a:p>
        </p:txBody>
      </p:sp>
      <p:pic>
        <p:nvPicPr>
          <p:cNvPr id="183" name="heat_storage_cut.png"/>
          <p:cNvPicPr/>
          <p:nvPr/>
        </p:nvPicPr>
        <p:blipFill>
          <a:blip r:embed="rId2">
            <a:extLst/>
          </a:blip>
          <a:stretch>
            <a:fillRect/>
          </a:stretch>
        </p:blipFill>
        <p:spPr>
          <a:xfrm>
            <a:off x="10274300" y="2157322"/>
            <a:ext cx="12458145" cy="11509556"/>
          </a:xfrm>
          <a:prstGeom prst="rect">
            <a:avLst/>
          </a:prstGeom>
          <a:ln w="12700">
            <a:miter lim="400000"/>
          </a:ln>
        </p:spPr>
      </p:pic>
      <p:grpSp>
        <p:nvGrpSpPr>
          <p:cNvPr id="186" name="Group 186"/>
          <p:cNvGrpSpPr/>
          <p:nvPr/>
        </p:nvGrpSpPr>
        <p:grpSpPr>
          <a:xfrm>
            <a:off x="88900" y="63500"/>
            <a:ext cx="24193500" cy="1778000"/>
            <a:chOff x="-50800" y="-50800"/>
            <a:chExt cx="24193500" cy="1778000"/>
          </a:xfrm>
        </p:grpSpPr>
        <p:pic>
          <p:nvPicPr>
            <p:cNvPr id="184" name=""/>
            <p:cNvPicPr/>
            <p:nvPr/>
          </p:nvPicPr>
          <p:blipFill>
            <a:blip r:embed="rId3">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185" name="droppedImage.pdf"/>
            <p:cNvPicPr/>
            <p:nvPr/>
          </p:nvPicPr>
          <p:blipFill>
            <a:blip r:embed="rId4">
              <a:extLst/>
            </a:blip>
            <a:stretch>
              <a:fillRect/>
            </a:stretch>
          </p:blipFill>
          <p:spPr>
            <a:xfrm>
              <a:off x="22128503" y="63500"/>
              <a:ext cx="1887198" cy="1549400"/>
            </a:xfrm>
            <a:prstGeom prst="rect">
              <a:avLst/>
            </a:prstGeom>
            <a:ln w="12700" cap="flat">
              <a:noFill/>
              <a:miter lim="400000"/>
            </a:ln>
            <a:effectLst/>
          </p:spPr>
        </p:pic>
      </p:grpSp>
      <p:sp>
        <p:nvSpPr>
          <p:cNvPr id="187" name="Shape 187"/>
          <p:cNvSpPr/>
          <p:nvPr/>
        </p:nvSpPr>
        <p:spPr>
          <a:xfrm>
            <a:off x="22255559" y="9101706"/>
            <a:ext cx="2118222" cy="1259087"/>
          </a:xfrm>
          <a:prstGeom prst="wedgeEllipseCallout">
            <a:avLst>
              <a:gd name="adj1" fmla="val -58116"/>
              <a:gd name="adj2" fmla="val 232107"/>
            </a:avLst>
          </a:prstGeom>
          <a:gradFill>
            <a:gsLst>
              <a:gs pos="0">
                <a:srgbClr val="0066C1"/>
              </a:gs>
              <a:gs pos="100000">
                <a:srgbClr val="094593"/>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47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lvl1pPr>
          </a:lstStyle>
          <a:p>
            <a:pPr lvl="0">
              <a:defRPr sz="1800">
                <a:solidFill>
                  <a:srgbClr val="000000"/>
                </a:solidFill>
                <a:effectLst/>
              </a:defRPr>
            </a:pPr>
            <a:r>
              <a:rPr sz="4700">
                <a:solidFill>
                  <a:srgbClr val="FFFFFF"/>
                </a:solidFill>
                <a:effectLst>
                  <a:outerShdw sx="100000" sy="100000" kx="0" ky="0" algn="b" rotWithShape="0" blurRad="25400" dist="23998" dir="2700000">
                    <a:srgbClr val="000000">
                      <a:alpha val="31034"/>
                    </a:srgbClr>
                  </a:outerShdw>
                </a:effectLst>
              </a:rPr>
              <a:t>Air</a:t>
            </a:r>
          </a:p>
        </p:txBody>
      </p:sp>
      <p:pic>
        <p:nvPicPr>
          <p:cNvPr id="188" name="ocean_heat.png"/>
          <p:cNvPicPr/>
          <p:nvPr/>
        </p:nvPicPr>
        <p:blipFill>
          <a:blip r:embed="rId5">
            <a:extLst/>
          </a:blip>
          <a:stretch>
            <a:fillRect/>
          </a:stretch>
        </p:blipFill>
        <p:spPr>
          <a:xfrm>
            <a:off x="2693258" y="2807665"/>
            <a:ext cx="21689882" cy="10871201"/>
          </a:xfrm>
          <a:prstGeom prst="rect">
            <a:avLst/>
          </a:prstGeom>
          <a:ln w="12700">
            <a:miter lim="400000"/>
          </a:ln>
        </p:spPr>
      </p:pic>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182"/>
                                        </p:tgtEl>
                                        <p:attrNameLst>
                                          <p:attrName>style.visibility</p:attrName>
                                        </p:attrNameLst>
                                      </p:cBhvr>
                                      <p:to>
                                        <p:strVal val="visible"/>
                                      </p:to>
                                    </p:set>
                                    <p:animEffect filter="dissolve" transition="in">
                                      <p:cBhvr>
                                        <p:cTn id="7" dur="1000"/>
                                        <p:tgtEl>
                                          <p:spTgt spid="182"/>
                                        </p:tgtEl>
                                      </p:cBhvr>
                                    </p:animEffect>
                                  </p:childTnLst>
                                </p:cTn>
                              </p:par>
                            </p:childTnLst>
                          </p:cTn>
                        </p:par>
                        <p:par>
                          <p:cTn id="8" fill="hold">
                            <p:stCondLst>
                              <p:cond delay="1000"/>
                            </p:stCondLst>
                            <p:childTnLst>
                              <p:par>
                                <p:cTn id="9" nodeType="afterEffect" presetClass="entr" presetSubtype="0" presetID="10" grpId="2" fill="hold">
                                  <p:stCondLst>
                                    <p:cond delay="0"/>
                                  </p:stCondLst>
                                  <p:iterate type="el" backwards="0">
                                    <p:tmAbs val="0"/>
                                  </p:iterate>
                                  <p:childTnLst>
                                    <p:set>
                                      <p:cBhvr>
                                        <p:cTn id="10" fill="hold"/>
                                        <p:tgtEl>
                                          <p:spTgt spid="183"/>
                                        </p:tgtEl>
                                        <p:attrNameLst>
                                          <p:attrName>style.visibility</p:attrName>
                                        </p:attrNameLst>
                                      </p:cBhvr>
                                      <p:to>
                                        <p:strVal val="visible"/>
                                      </p:to>
                                    </p:set>
                                    <p:animEffect filter="fade" transition="in">
                                      <p:cBhvr>
                                        <p:cTn id="11" dur="1000"/>
                                        <p:tgtEl>
                                          <p:spTgt spid="183"/>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16" presetID="23" grpId="3" fill="hold">
                                  <p:stCondLst>
                                    <p:cond delay="0"/>
                                  </p:stCondLst>
                                  <p:iterate type="el" backwards="0">
                                    <p:tmAbs val="0"/>
                                  </p:iterate>
                                  <p:childTnLst>
                                    <p:set>
                                      <p:cBhvr>
                                        <p:cTn id="15" fill="hold"/>
                                        <p:tgtEl>
                                          <p:spTgt spid="187"/>
                                        </p:tgtEl>
                                        <p:attrNameLst>
                                          <p:attrName>style.visibility</p:attrName>
                                        </p:attrNameLst>
                                      </p:cBhvr>
                                      <p:to>
                                        <p:strVal val="visible"/>
                                      </p:to>
                                    </p:set>
                                    <p:anim calcmode="lin" valueType="num">
                                      <p:cBhvr>
                                        <p:cTn id="16" dur="1125" fill="hold"/>
                                        <p:tgtEl>
                                          <p:spTgt spid="187"/>
                                        </p:tgtEl>
                                        <p:attrNameLst>
                                          <p:attrName>ppt_w</p:attrName>
                                        </p:attrNameLst>
                                      </p:cBhvr>
                                      <p:tavLst>
                                        <p:tav tm="0">
                                          <p:val>
                                            <p:fltVal val="0"/>
                                          </p:val>
                                        </p:tav>
                                        <p:tav tm="100000">
                                          <p:val>
                                            <p:strVal val="#ppt_w"/>
                                          </p:val>
                                        </p:tav>
                                      </p:tavLst>
                                    </p:anim>
                                    <p:anim calcmode="lin" valueType="num">
                                      <p:cBhvr>
                                        <p:cTn id="17" dur="1125" fill="hold"/>
                                        <p:tgtEl>
                                          <p:spTgt spid="187"/>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nodeType="clickEffect" presetClass="exit" presetSubtype="0" presetID="10" grpId="4" fill="hold">
                                  <p:stCondLst>
                                    <p:cond delay="0"/>
                                  </p:stCondLst>
                                  <p:iterate type="el" backwards="0">
                                    <p:tmAbs val="0"/>
                                  </p:iterate>
                                  <p:childTnLst>
                                    <p:animEffect filter="fade" transition="out">
                                      <p:cBhvr>
                                        <p:cTn id="21" dur="1000" fill="hold"/>
                                        <p:tgtEl>
                                          <p:spTgt spid="183"/>
                                        </p:tgtEl>
                                      </p:cBhvr>
                                    </p:animEffect>
                                    <p:set>
                                      <p:cBhvr>
                                        <p:cTn id="22" fill="hold">
                                          <p:stCondLst>
                                            <p:cond delay="999"/>
                                          </p:stCondLst>
                                        </p:cTn>
                                        <p:tgtEl>
                                          <p:spTgt spid="183"/>
                                        </p:tgtEl>
                                        <p:attrNameLst>
                                          <p:attrName>style.visibility</p:attrName>
                                        </p:attrNameLst>
                                      </p:cBhvr>
                                      <p:to>
                                        <p:strVal val="hidden"/>
                                      </p:to>
                                    </p:set>
                                  </p:childTnLst>
                                </p:cTn>
                              </p:par>
                            </p:childTnLst>
                          </p:cTn>
                        </p:par>
                        <p:par>
                          <p:cTn id="23" fill="hold">
                            <p:stCondLst>
                              <p:cond delay="1000"/>
                            </p:stCondLst>
                            <p:childTnLst>
                              <p:par>
                                <p:cTn id="24" nodeType="afterEffect" presetClass="entr" presetSubtype="0" presetID="10" grpId="5" fill="hold">
                                  <p:stCondLst>
                                    <p:cond delay="0"/>
                                  </p:stCondLst>
                                  <p:iterate type="el" backwards="0">
                                    <p:tmAbs val="0"/>
                                  </p:iterate>
                                  <p:childTnLst>
                                    <p:set>
                                      <p:cBhvr>
                                        <p:cTn id="25" fill="hold"/>
                                        <p:tgtEl>
                                          <p:spTgt spid="188"/>
                                        </p:tgtEl>
                                        <p:attrNameLst>
                                          <p:attrName>style.visibility</p:attrName>
                                        </p:attrNameLst>
                                      </p:cBhvr>
                                      <p:to>
                                        <p:strVal val="visible"/>
                                      </p:to>
                                    </p:set>
                                    <p:animEffect filter="fade" transition="in">
                                      <p:cBhvr>
                                        <p:cTn id="26" dur="1000"/>
                                        <p:tgtEl>
                                          <p:spTgt spid="1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7" grpId="3"/>
      <p:bldP build="whole" bldLvl="1" animBg="1" rev="0" advAuto="0" spid="183" grpId="4"/>
      <p:bldP build="whole" bldLvl="1" animBg="1" rev="0" advAuto="0" spid="188" grpId="5"/>
      <p:bldP build="whole" bldLvl="1" animBg="1" rev="0" advAuto="0" spid="182" grpId="1"/>
      <p:bldP build="whole" bldLvl="1" animBg="1" rev="0" advAuto="0" spid="183" grpId="2"/>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190" name="global_temp_1850_2012.png"/>
          <p:cNvPicPr/>
          <p:nvPr/>
        </p:nvPicPr>
        <p:blipFill>
          <a:blip r:embed="rId2">
            <a:extLst/>
          </a:blip>
          <a:stretch>
            <a:fillRect/>
          </a:stretch>
        </p:blipFill>
        <p:spPr>
          <a:xfrm>
            <a:off x="114300" y="2236199"/>
            <a:ext cx="9172619" cy="9677401"/>
          </a:xfrm>
          <a:prstGeom prst="rect">
            <a:avLst/>
          </a:prstGeom>
          <a:ln>
            <a:round/>
          </a:ln>
        </p:spPr>
      </p:pic>
      <p:sp>
        <p:nvSpPr>
          <p:cNvPr id="191" name="Shape 191"/>
          <p:cNvSpPr/>
          <p:nvPr/>
        </p:nvSpPr>
        <p:spPr>
          <a:xfrm>
            <a:off x="21844009" y="13093700"/>
            <a:ext cx="2514601" cy="63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3600">
                <a:solidFill>
                  <a:srgbClr val="1E5E7B"/>
                </a:solidFill>
                <a:latin typeface="Trebuchet MS"/>
                <a:ea typeface="Trebuchet MS"/>
                <a:cs typeface="Trebuchet MS"/>
                <a:sym typeface="Trebuchet MS"/>
              </a:defRPr>
            </a:lvl1pPr>
          </a:lstStyle>
          <a:p>
            <a:pPr lvl="0">
              <a:defRPr sz="1800">
                <a:solidFill>
                  <a:srgbClr val="000000"/>
                </a:solidFill>
              </a:defRPr>
            </a:pPr>
            <a:r>
              <a:rPr sz="3600">
                <a:solidFill>
                  <a:srgbClr val="1E5E7B"/>
                </a:solidFill>
              </a:rPr>
              <a:t>IPCC, 2013</a:t>
            </a:r>
          </a:p>
        </p:txBody>
      </p:sp>
      <p:pic>
        <p:nvPicPr>
          <p:cNvPr id="192" name="climate_params_p1.png"/>
          <p:cNvPicPr/>
          <p:nvPr/>
        </p:nvPicPr>
        <p:blipFill>
          <a:blip r:embed="rId3">
            <a:extLst/>
          </a:blip>
          <a:stretch>
            <a:fillRect/>
          </a:stretch>
        </p:blipFill>
        <p:spPr>
          <a:xfrm>
            <a:off x="9732768" y="2228850"/>
            <a:ext cx="5562601" cy="5772150"/>
          </a:xfrm>
          <a:prstGeom prst="rect">
            <a:avLst/>
          </a:prstGeom>
          <a:ln>
            <a:round/>
          </a:ln>
        </p:spPr>
      </p:pic>
      <p:pic>
        <p:nvPicPr>
          <p:cNvPr id="193" name="climate_params_p2.png"/>
          <p:cNvPicPr/>
          <p:nvPr/>
        </p:nvPicPr>
        <p:blipFill>
          <a:blip r:embed="rId4">
            <a:extLst/>
          </a:blip>
          <a:stretch>
            <a:fillRect/>
          </a:stretch>
        </p:blipFill>
        <p:spPr>
          <a:xfrm>
            <a:off x="9723214" y="7919603"/>
            <a:ext cx="5563860" cy="5715001"/>
          </a:xfrm>
          <a:prstGeom prst="rect">
            <a:avLst/>
          </a:prstGeom>
          <a:ln>
            <a:round/>
          </a:ln>
        </p:spPr>
      </p:pic>
      <p:pic>
        <p:nvPicPr>
          <p:cNvPr id="194" name="chemical_params.png"/>
          <p:cNvPicPr/>
          <p:nvPr/>
        </p:nvPicPr>
        <p:blipFill>
          <a:blip r:embed="rId5">
            <a:extLst/>
          </a:blip>
          <a:stretch>
            <a:fillRect/>
          </a:stretch>
        </p:blipFill>
        <p:spPr>
          <a:xfrm>
            <a:off x="15724477" y="2281177"/>
            <a:ext cx="8534402" cy="9682223"/>
          </a:xfrm>
          <a:prstGeom prst="rect">
            <a:avLst/>
          </a:prstGeom>
          <a:ln>
            <a:round/>
          </a:ln>
        </p:spPr>
      </p:pic>
      <p:grpSp>
        <p:nvGrpSpPr>
          <p:cNvPr id="197" name="Group 197"/>
          <p:cNvGrpSpPr/>
          <p:nvPr/>
        </p:nvGrpSpPr>
        <p:grpSpPr>
          <a:xfrm>
            <a:off x="88900" y="63500"/>
            <a:ext cx="24193500" cy="1778000"/>
            <a:chOff x="-50800" y="-50800"/>
            <a:chExt cx="24193500" cy="1778000"/>
          </a:xfrm>
        </p:grpSpPr>
        <p:pic>
          <p:nvPicPr>
            <p:cNvPr id="195" name=""/>
            <p:cNvPicPr/>
            <p:nvPr/>
          </p:nvPicPr>
          <p:blipFill>
            <a:blip r:embed="rId6">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196" name="droppedImage.pdf"/>
            <p:cNvPicPr/>
            <p:nvPr/>
          </p:nvPicPr>
          <p:blipFill>
            <a:blip r:embed="rId7">
              <a:extLst/>
            </a:blip>
            <a:stretch>
              <a:fillRect/>
            </a:stretch>
          </p:blipFill>
          <p:spPr>
            <a:xfrm>
              <a:off x="22128503" y="63500"/>
              <a:ext cx="1887198" cy="1549400"/>
            </a:xfrm>
            <a:prstGeom prst="rect">
              <a:avLst/>
            </a:prstGeom>
            <a:ln w="12700" cap="flat">
              <a:noFill/>
              <a:miter lim="400000"/>
            </a:ln>
            <a:effectLst/>
          </p:spPr>
        </p:pic>
      </p:grpSp>
      <p:sp>
        <p:nvSpPr>
          <p:cNvPr id="198" name="Shape 198"/>
          <p:cNvSpPr/>
          <p:nvPr/>
        </p:nvSpPr>
        <p:spPr>
          <a:xfrm>
            <a:off x="809647" y="6892433"/>
            <a:ext cx="8931874" cy="470506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114300">
            <a:solidFill>
              <a:srgbClr val="921400"/>
            </a:solidFill>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99" name="Shape 199"/>
          <p:cNvSpPr/>
          <p:nvPr/>
        </p:nvSpPr>
        <p:spPr>
          <a:xfrm>
            <a:off x="10260630" y="4829477"/>
            <a:ext cx="4732242" cy="313582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114300">
            <a:solidFill>
              <a:srgbClr val="921400"/>
            </a:solidFill>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200" name="Shape 200"/>
          <p:cNvSpPr/>
          <p:nvPr/>
        </p:nvSpPr>
        <p:spPr>
          <a:xfrm>
            <a:off x="10890200" y="2705100"/>
            <a:ext cx="2323307"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800"/>
            </a:lvl1pPr>
          </a:lstStyle>
          <a:p>
            <a:pPr lvl="0">
              <a:defRPr sz="1800"/>
            </a:pPr>
            <a:r>
              <a:rPr sz="2800"/>
              <a:t>Snow Cover</a:t>
            </a:r>
          </a:p>
        </p:txBody>
      </p:sp>
      <p:sp>
        <p:nvSpPr>
          <p:cNvPr id="201" name="Shape 201"/>
          <p:cNvSpPr/>
          <p:nvPr/>
        </p:nvSpPr>
        <p:spPr>
          <a:xfrm>
            <a:off x="1771600" y="3677107"/>
            <a:ext cx="2323307"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800"/>
            </a:lvl1pPr>
          </a:lstStyle>
          <a:p>
            <a:pPr lvl="0">
              <a:defRPr sz="1800"/>
            </a:pPr>
            <a:r>
              <a:rPr sz="2800"/>
              <a:t>Temperature</a:t>
            </a:r>
          </a:p>
        </p:txBody>
      </p:sp>
      <p:sp>
        <p:nvSpPr>
          <p:cNvPr id="202" name="Shape 202"/>
          <p:cNvSpPr/>
          <p:nvPr/>
        </p:nvSpPr>
        <p:spPr>
          <a:xfrm>
            <a:off x="10890200" y="6808199"/>
            <a:ext cx="2323307"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800"/>
            </a:lvl1pPr>
          </a:lstStyle>
          <a:p>
            <a:pPr lvl="0">
              <a:defRPr sz="1800"/>
            </a:pPr>
            <a:r>
              <a:rPr sz="2800"/>
              <a:t>Sea Ice</a:t>
            </a:r>
          </a:p>
        </p:txBody>
      </p:sp>
      <p:sp>
        <p:nvSpPr>
          <p:cNvPr id="203" name="Shape 203"/>
          <p:cNvSpPr/>
          <p:nvPr/>
        </p:nvSpPr>
        <p:spPr>
          <a:xfrm>
            <a:off x="10890200" y="9779999"/>
            <a:ext cx="3623370"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800"/>
            </a:lvl1pPr>
          </a:lstStyle>
          <a:p>
            <a:pPr lvl="0">
              <a:defRPr sz="1800"/>
            </a:pPr>
            <a:r>
              <a:rPr sz="2800"/>
              <a:t>Upper Ocean Heat</a:t>
            </a:r>
          </a:p>
        </p:txBody>
      </p:sp>
      <p:sp>
        <p:nvSpPr>
          <p:cNvPr id="204" name="Shape 204"/>
          <p:cNvSpPr/>
          <p:nvPr/>
        </p:nvSpPr>
        <p:spPr>
          <a:xfrm>
            <a:off x="12592000" y="12573999"/>
            <a:ext cx="2062596"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800"/>
            </a:lvl1pPr>
          </a:lstStyle>
          <a:p>
            <a:pPr lvl="0">
              <a:defRPr sz="1800"/>
            </a:pPr>
            <a:r>
              <a:rPr sz="2800"/>
              <a:t>Sea Level</a:t>
            </a:r>
          </a:p>
        </p:txBody>
      </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190"/>
                                        </p:tgtEl>
                                        <p:attrNameLst>
                                          <p:attrName>style.visibility</p:attrName>
                                        </p:attrNameLst>
                                      </p:cBhvr>
                                      <p:to>
                                        <p:strVal val="visible"/>
                                      </p:to>
                                    </p:set>
                                    <p:animEffect filter="fade" transition="in">
                                      <p:cBhvr>
                                        <p:cTn id="7" dur="1000"/>
                                        <p:tgtEl>
                                          <p:spTgt spid="190"/>
                                        </p:tgtEl>
                                      </p:cBhvr>
                                    </p:animEffect>
                                  </p:childTnLst>
                                </p:cTn>
                              </p:par>
                            </p:childTnLst>
                          </p:cTn>
                        </p:par>
                        <p:par>
                          <p:cTn id="8" fill="hold">
                            <p:stCondLst>
                              <p:cond delay="1000"/>
                            </p:stCondLst>
                            <p:childTnLst>
                              <p:par>
                                <p:cTn id="9" nodeType="afterEffect" presetClass="entr" presetSubtype="0" presetID="9" grpId="2" fill="hold">
                                  <p:stCondLst>
                                    <p:cond delay="0"/>
                                  </p:stCondLst>
                                  <p:iterate type="el" backwards="0">
                                    <p:tmAbs val="0"/>
                                  </p:iterate>
                                  <p:childTnLst>
                                    <p:set>
                                      <p:cBhvr>
                                        <p:cTn id="10" fill="hold"/>
                                        <p:tgtEl>
                                          <p:spTgt spid="201"/>
                                        </p:tgtEl>
                                        <p:attrNameLst>
                                          <p:attrName>style.visibility</p:attrName>
                                        </p:attrNameLst>
                                      </p:cBhvr>
                                      <p:to>
                                        <p:strVal val="visible"/>
                                      </p:to>
                                    </p:set>
                                    <p:animEffect filter="dissolve" transition="in">
                                      <p:cBhvr>
                                        <p:cTn id="11" dur="1000"/>
                                        <p:tgtEl>
                                          <p:spTgt spid="201"/>
                                        </p:tgtEl>
                                      </p:cBhvr>
                                    </p:animEffect>
                                  </p:childTnLst>
                                </p:cTn>
                              </p:par>
                            </p:childTnLst>
                          </p:cTn>
                        </p:par>
                        <p:par>
                          <p:cTn id="12" fill="hold">
                            <p:stCondLst>
                              <p:cond delay="2000"/>
                            </p:stCondLst>
                            <p:childTnLst>
                              <p:par>
                                <p:cTn id="13" nodeType="afterEffect" presetClass="entr" presetSubtype="0" presetID="9" grpId="3" fill="hold">
                                  <p:stCondLst>
                                    <p:cond delay="0"/>
                                  </p:stCondLst>
                                  <p:iterate type="el" backwards="0">
                                    <p:tmAbs val="0"/>
                                  </p:iterate>
                                  <p:childTnLst>
                                    <p:set>
                                      <p:cBhvr>
                                        <p:cTn id="14" fill="hold"/>
                                        <p:tgtEl>
                                          <p:spTgt spid="191"/>
                                        </p:tgtEl>
                                        <p:attrNameLst>
                                          <p:attrName>style.visibility</p:attrName>
                                        </p:attrNameLst>
                                      </p:cBhvr>
                                      <p:to>
                                        <p:strVal val="visible"/>
                                      </p:to>
                                    </p:set>
                                    <p:animEffect filter="dissolve" transition="in">
                                      <p:cBhvr>
                                        <p:cTn id="15" dur="1000"/>
                                        <p:tgtEl>
                                          <p:spTgt spid="191"/>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0" presetID="10" grpId="4" fill="hold">
                                  <p:stCondLst>
                                    <p:cond delay="0"/>
                                  </p:stCondLst>
                                  <p:iterate type="el" backwards="0">
                                    <p:tmAbs val="0"/>
                                  </p:iterate>
                                  <p:childTnLst>
                                    <p:set>
                                      <p:cBhvr>
                                        <p:cTn id="19" fill="hold"/>
                                        <p:tgtEl>
                                          <p:spTgt spid="192"/>
                                        </p:tgtEl>
                                        <p:attrNameLst>
                                          <p:attrName>style.visibility</p:attrName>
                                        </p:attrNameLst>
                                      </p:cBhvr>
                                      <p:to>
                                        <p:strVal val="visible"/>
                                      </p:to>
                                    </p:set>
                                    <p:animEffect filter="fade" transition="in">
                                      <p:cBhvr>
                                        <p:cTn id="20" dur="1000"/>
                                        <p:tgtEl>
                                          <p:spTgt spid="192"/>
                                        </p:tgtEl>
                                      </p:cBhvr>
                                    </p:animEffect>
                                  </p:childTnLst>
                                </p:cTn>
                              </p:par>
                            </p:childTnLst>
                          </p:cTn>
                        </p:par>
                        <p:par>
                          <p:cTn id="21" fill="hold">
                            <p:stCondLst>
                              <p:cond delay="1000"/>
                            </p:stCondLst>
                            <p:childTnLst>
                              <p:par>
                                <p:cTn id="22" nodeType="afterEffect" presetClass="entr" presetSubtype="0" presetID="9" grpId="5" fill="hold">
                                  <p:stCondLst>
                                    <p:cond delay="0"/>
                                  </p:stCondLst>
                                  <p:iterate type="el" backwards="0">
                                    <p:tmAbs val="0"/>
                                  </p:iterate>
                                  <p:childTnLst>
                                    <p:set>
                                      <p:cBhvr>
                                        <p:cTn id="23" fill="hold"/>
                                        <p:tgtEl>
                                          <p:spTgt spid="200"/>
                                        </p:tgtEl>
                                        <p:attrNameLst>
                                          <p:attrName>style.visibility</p:attrName>
                                        </p:attrNameLst>
                                      </p:cBhvr>
                                      <p:to>
                                        <p:strVal val="visible"/>
                                      </p:to>
                                    </p:set>
                                    <p:animEffect filter="dissolve" transition="in">
                                      <p:cBhvr>
                                        <p:cTn id="24" dur="1000"/>
                                        <p:tgtEl>
                                          <p:spTgt spid="200"/>
                                        </p:tgtEl>
                                      </p:cBhvr>
                                    </p:animEffect>
                                  </p:childTnLst>
                                </p:cTn>
                              </p:par>
                            </p:childTnLst>
                          </p:cTn>
                        </p:par>
                        <p:par>
                          <p:cTn id="25" fill="hold">
                            <p:stCondLst>
                              <p:cond delay="2000"/>
                            </p:stCondLst>
                            <p:childTnLst>
                              <p:par>
                                <p:cTn id="26" nodeType="afterEffect" presetClass="entr" presetSubtype="0" presetID="9" grpId="6" fill="hold">
                                  <p:stCondLst>
                                    <p:cond delay="0"/>
                                  </p:stCondLst>
                                  <p:iterate type="el" backwards="0">
                                    <p:tmAbs val="0"/>
                                  </p:iterate>
                                  <p:childTnLst>
                                    <p:set>
                                      <p:cBhvr>
                                        <p:cTn id="27" fill="hold"/>
                                        <p:tgtEl>
                                          <p:spTgt spid="202"/>
                                        </p:tgtEl>
                                        <p:attrNameLst>
                                          <p:attrName>style.visibility</p:attrName>
                                        </p:attrNameLst>
                                      </p:cBhvr>
                                      <p:to>
                                        <p:strVal val="visible"/>
                                      </p:to>
                                    </p:set>
                                    <p:animEffect filter="dissolve" transition="in">
                                      <p:cBhvr>
                                        <p:cTn id="28" dur="1000"/>
                                        <p:tgtEl>
                                          <p:spTgt spid="202"/>
                                        </p:tgtEl>
                                      </p:cBhvr>
                                    </p:animEffect>
                                  </p:childTnLst>
                                </p:cTn>
                              </p:par>
                            </p:childTnLst>
                          </p:cTn>
                        </p:par>
                        <p:par>
                          <p:cTn id="29" fill="hold">
                            <p:stCondLst>
                              <p:cond delay="3000"/>
                            </p:stCondLst>
                            <p:childTnLst>
                              <p:par>
                                <p:cTn id="30" nodeType="afterEffect" presetClass="entr" presetSubtype="0" presetID="10" grpId="7" fill="hold">
                                  <p:stCondLst>
                                    <p:cond delay="0"/>
                                  </p:stCondLst>
                                  <p:iterate type="el" backwards="0">
                                    <p:tmAbs val="0"/>
                                  </p:iterate>
                                  <p:childTnLst>
                                    <p:set>
                                      <p:cBhvr>
                                        <p:cTn id="31" fill="hold"/>
                                        <p:tgtEl>
                                          <p:spTgt spid="193"/>
                                        </p:tgtEl>
                                        <p:attrNameLst>
                                          <p:attrName>style.visibility</p:attrName>
                                        </p:attrNameLst>
                                      </p:cBhvr>
                                      <p:to>
                                        <p:strVal val="visible"/>
                                      </p:to>
                                    </p:set>
                                    <p:animEffect filter="fade" transition="in">
                                      <p:cBhvr>
                                        <p:cTn id="32" dur="1000"/>
                                        <p:tgtEl>
                                          <p:spTgt spid="193"/>
                                        </p:tgtEl>
                                      </p:cBhvr>
                                    </p:animEffect>
                                  </p:childTnLst>
                                </p:cTn>
                              </p:par>
                            </p:childTnLst>
                          </p:cTn>
                        </p:par>
                        <p:par>
                          <p:cTn id="33" fill="hold">
                            <p:stCondLst>
                              <p:cond delay="4000"/>
                            </p:stCondLst>
                            <p:childTnLst>
                              <p:par>
                                <p:cTn id="34" nodeType="afterEffect" presetClass="entr" presetSubtype="0" presetID="9" grpId="8" fill="hold">
                                  <p:stCondLst>
                                    <p:cond delay="0"/>
                                  </p:stCondLst>
                                  <p:iterate type="el" backwards="0">
                                    <p:tmAbs val="0"/>
                                  </p:iterate>
                                  <p:childTnLst>
                                    <p:set>
                                      <p:cBhvr>
                                        <p:cTn id="35" fill="hold"/>
                                        <p:tgtEl>
                                          <p:spTgt spid="203"/>
                                        </p:tgtEl>
                                        <p:attrNameLst>
                                          <p:attrName>style.visibility</p:attrName>
                                        </p:attrNameLst>
                                      </p:cBhvr>
                                      <p:to>
                                        <p:strVal val="visible"/>
                                      </p:to>
                                    </p:set>
                                    <p:animEffect filter="dissolve" transition="in">
                                      <p:cBhvr>
                                        <p:cTn id="36" dur="1000"/>
                                        <p:tgtEl>
                                          <p:spTgt spid="203"/>
                                        </p:tgtEl>
                                      </p:cBhvr>
                                    </p:animEffect>
                                  </p:childTnLst>
                                </p:cTn>
                              </p:par>
                            </p:childTnLst>
                          </p:cTn>
                        </p:par>
                        <p:par>
                          <p:cTn id="37" fill="hold">
                            <p:stCondLst>
                              <p:cond delay="5000"/>
                            </p:stCondLst>
                            <p:childTnLst>
                              <p:par>
                                <p:cTn id="38" nodeType="afterEffect" presetClass="entr" presetSubtype="0" presetID="9" grpId="9" fill="hold">
                                  <p:stCondLst>
                                    <p:cond delay="0"/>
                                  </p:stCondLst>
                                  <p:iterate type="el" backwards="0">
                                    <p:tmAbs val="0"/>
                                  </p:iterate>
                                  <p:childTnLst>
                                    <p:set>
                                      <p:cBhvr>
                                        <p:cTn id="39" fill="hold"/>
                                        <p:tgtEl>
                                          <p:spTgt spid="204"/>
                                        </p:tgtEl>
                                        <p:attrNameLst>
                                          <p:attrName>style.visibility</p:attrName>
                                        </p:attrNameLst>
                                      </p:cBhvr>
                                      <p:to>
                                        <p:strVal val="visible"/>
                                      </p:to>
                                    </p:set>
                                    <p:animEffect filter="dissolve" transition="in">
                                      <p:cBhvr>
                                        <p:cTn id="40" dur="1000"/>
                                        <p:tgtEl>
                                          <p:spTgt spid="204"/>
                                        </p:tgtEl>
                                      </p:cBhvr>
                                    </p:animEffect>
                                  </p:childTnLst>
                                </p:cTn>
                              </p:par>
                            </p:childTnLst>
                          </p:cTn>
                        </p:par>
                      </p:childTnLst>
                    </p:cTn>
                  </p:par>
                  <p:par>
                    <p:cTn id="41" fill="hold">
                      <p:stCondLst>
                        <p:cond delay="indefinite"/>
                      </p:stCondLst>
                      <p:childTnLst>
                        <p:par>
                          <p:cTn id="42" fill="hold">
                            <p:stCondLst>
                              <p:cond delay="0"/>
                            </p:stCondLst>
                            <p:childTnLst>
                              <p:par>
                                <p:cTn id="43" nodeType="clickEffect" presetClass="entr" presetSubtype="0" presetID="10" grpId="10" fill="hold">
                                  <p:stCondLst>
                                    <p:cond delay="0"/>
                                  </p:stCondLst>
                                  <p:iterate type="el" backwards="0">
                                    <p:tmAbs val="0"/>
                                  </p:iterate>
                                  <p:childTnLst>
                                    <p:set>
                                      <p:cBhvr>
                                        <p:cTn id="44" fill="hold"/>
                                        <p:tgtEl>
                                          <p:spTgt spid="194"/>
                                        </p:tgtEl>
                                        <p:attrNameLst>
                                          <p:attrName>style.visibility</p:attrName>
                                        </p:attrNameLst>
                                      </p:cBhvr>
                                      <p:to>
                                        <p:strVal val="visible"/>
                                      </p:to>
                                    </p:set>
                                    <p:animEffect filter="fade" transition="in">
                                      <p:cBhvr>
                                        <p:cTn id="45" dur="1000"/>
                                        <p:tgtEl>
                                          <p:spTgt spid="194"/>
                                        </p:tgtEl>
                                      </p:cBhvr>
                                    </p:animEffect>
                                  </p:childTnLst>
                                </p:cTn>
                              </p:par>
                            </p:childTnLst>
                          </p:cTn>
                        </p:par>
                      </p:childTnLst>
                    </p:cTn>
                  </p:par>
                  <p:par>
                    <p:cTn id="46" fill="hold">
                      <p:stCondLst>
                        <p:cond delay="indefinite"/>
                      </p:stCondLst>
                      <p:childTnLst>
                        <p:par>
                          <p:cTn id="47" fill="hold">
                            <p:stCondLst>
                              <p:cond delay="0"/>
                            </p:stCondLst>
                            <p:childTnLst>
                              <p:par>
                                <p:cTn id="48" nodeType="clickEffect" presetClass="entr" presetSubtype="0" presetID="9" grpId="11" fill="hold">
                                  <p:stCondLst>
                                    <p:cond delay="0"/>
                                  </p:stCondLst>
                                  <p:iterate type="el" backwards="0">
                                    <p:tmAbs val="0"/>
                                  </p:iterate>
                                  <p:childTnLst>
                                    <p:set>
                                      <p:cBhvr>
                                        <p:cTn id="49" fill="hold"/>
                                        <p:tgtEl>
                                          <p:spTgt spid="198"/>
                                        </p:tgtEl>
                                        <p:attrNameLst>
                                          <p:attrName>style.visibility</p:attrName>
                                        </p:attrNameLst>
                                      </p:cBhvr>
                                      <p:to>
                                        <p:strVal val="visible"/>
                                      </p:to>
                                    </p:set>
                                    <p:animEffect filter="dissolve" transition="in">
                                      <p:cBhvr>
                                        <p:cTn id="50" dur="1000"/>
                                        <p:tgtEl>
                                          <p:spTgt spid="198"/>
                                        </p:tgtEl>
                                      </p:cBhvr>
                                    </p:animEffect>
                                  </p:childTnLst>
                                </p:cTn>
                              </p:par>
                            </p:childTnLst>
                          </p:cTn>
                        </p:par>
                        <p:par>
                          <p:cTn id="51" fill="hold">
                            <p:stCondLst>
                              <p:cond delay="1000"/>
                            </p:stCondLst>
                            <p:childTnLst>
                              <p:par>
                                <p:cTn id="52" nodeType="afterEffect" presetClass="entr" presetSubtype="0" presetID="9" grpId="12" fill="hold">
                                  <p:stCondLst>
                                    <p:cond delay="0"/>
                                  </p:stCondLst>
                                  <p:iterate type="el" backwards="0">
                                    <p:tmAbs val="0"/>
                                  </p:iterate>
                                  <p:childTnLst>
                                    <p:set>
                                      <p:cBhvr>
                                        <p:cTn id="53" fill="hold"/>
                                        <p:tgtEl>
                                          <p:spTgt spid="199"/>
                                        </p:tgtEl>
                                        <p:attrNameLst>
                                          <p:attrName>style.visibility</p:attrName>
                                        </p:attrNameLst>
                                      </p:cBhvr>
                                      <p:to>
                                        <p:strVal val="visible"/>
                                      </p:to>
                                    </p:set>
                                    <p:animEffect filter="dissolve" transition="in">
                                      <p:cBhvr>
                                        <p:cTn id="54" dur="1000"/>
                                        <p:tgtEl>
                                          <p:spTgt spid="1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1" grpId="2"/>
      <p:bldP build="whole" bldLvl="1" animBg="1" rev="0" advAuto="0" spid="193" grpId="7"/>
      <p:bldP build="whole" bldLvl="1" animBg="1" rev="0" advAuto="0" spid="190" grpId="1"/>
      <p:bldP build="whole" bldLvl="1" animBg="1" rev="0" advAuto="0" spid="199" grpId="12"/>
      <p:bldP build="whole" bldLvl="1" animBg="1" rev="0" advAuto="0" spid="191" grpId="3"/>
      <p:bldP build="whole" bldLvl="1" animBg="1" rev="0" advAuto="0" spid="198" grpId="11"/>
      <p:bldP build="whole" bldLvl="1" animBg="1" rev="0" advAuto="0" spid="202" grpId="6"/>
      <p:bldP build="whole" bldLvl="1" animBg="1" rev="0" advAuto="0" spid="203" grpId="8"/>
      <p:bldP build="whole" bldLvl="1" animBg="1" rev="0" advAuto="0" spid="192" grpId="4"/>
      <p:bldP build="whole" bldLvl="1" animBg="1" rev="0" advAuto="0" spid="194" grpId="10"/>
      <p:bldP build="whole" bldLvl="1" animBg="1" rev="0" advAuto="0" spid="200" grpId="5"/>
      <p:bldP build="whole" bldLvl="1" animBg="1" rev="0" advAuto="0" spid="204" grpId="9"/>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206" name="Shape 206"/>
          <p:cNvSpPr/>
          <p:nvPr/>
        </p:nvSpPr>
        <p:spPr>
          <a:xfrm>
            <a:off x="6883400" y="11620500"/>
            <a:ext cx="4406900" cy="63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3600">
                <a:solidFill>
                  <a:srgbClr val="0E5074"/>
                </a:solidFill>
                <a:latin typeface="Trebuchet MS"/>
                <a:ea typeface="Trebuchet MS"/>
                <a:cs typeface="Trebuchet MS"/>
                <a:sym typeface="Trebuchet MS"/>
              </a:defRPr>
            </a:lvl1pPr>
          </a:lstStyle>
          <a:p>
            <a:pPr lvl="0">
              <a:defRPr sz="1800">
                <a:solidFill>
                  <a:srgbClr val="000000"/>
                </a:solidFill>
              </a:defRPr>
            </a:pPr>
            <a:r>
              <a:rPr sz="3600">
                <a:solidFill>
                  <a:srgbClr val="0E5074"/>
                </a:solidFill>
              </a:rPr>
              <a:t>Marcott et al., 2013</a:t>
            </a:r>
          </a:p>
        </p:txBody>
      </p:sp>
      <p:pic>
        <p:nvPicPr>
          <p:cNvPr id="207" name="05b16705-108b-4813-8054-84dc979f1be8-620x465.jpg"/>
          <p:cNvPicPr/>
          <p:nvPr/>
        </p:nvPicPr>
        <p:blipFill>
          <a:blip r:embed="rId2">
            <a:extLst/>
          </a:blip>
          <a:stretch>
            <a:fillRect/>
          </a:stretch>
        </p:blipFill>
        <p:spPr>
          <a:xfrm>
            <a:off x="13048786" y="3473536"/>
            <a:ext cx="10962844" cy="8222134"/>
          </a:xfrm>
          <a:prstGeom prst="rect">
            <a:avLst/>
          </a:prstGeom>
          <a:ln w="12700">
            <a:miter lim="400000"/>
          </a:ln>
        </p:spPr>
      </p:pic>
      <p:sp>
        <p:nvSpPr>
          <p:cNvPr id="208" name="Shape 208"/>
          <p:cNvSpPr/>
          <p:nvPr/>
        </p:nvSpPr>
        <p:spPr>
          <a:xfrm>
            <a:off x="18694400" y="11620500"/>
            <a:ext cx="4406900" cy="63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3600">
                <a:solidFill>
                  <a:srgbClr val="0E5074"/>
                </a:solidFill>
                <a:latin typeface="Trebuchet MS"/>
                <a:ea typeface="Trebuchet MS"/>
                <a:cs typeface="Trebuchet MS"/>
                <a:sym typeface="Trebuchet MS"/>
              </a:defRPr>
            </a:lvl1pPr>
          </a:lstStyle>
          <a:p>
            <a:pPr lvl="0">
              <a:defRPr sz="1800">
                <a:solidFill>
                  <a:srgbClr val="000000"/>
                </a:solidFill>
              </a:defRPr>
            </a:pPr>
            <a:r>
              <a:rPr sz="3600">
                <a:solidFill>
                  <a:srgbClr val="0E5074"/>
                </a:solidFill>
              </a:rPr>
              <a:t>Kinnart et al., 2011</a:t>
            </a:r>
          </a:p>
        </p:txBody>
      </p:sp>
      <p:sp>
        <p:nvSpPr>
          <p:cNvPr id="209" name="Shape 209"/>
          <p:cNvSpPr/>
          <p:nvPr/>
        </p:nvSpPr>
        <p:spPr>
          <a:xfrm>
            <a:off x="23126699" y="5473699"/>
            <a:ext cx="863602" cy="57023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7"/>
                </a:cubicBezTo>
                <a:cubicBezTo>
                  <a:pt x="12954" y="20639"/>
                  <a:pt x="6724" y="20639"/>
                  <a:pt x="2882" y="16797"/>
                </a:cubicBezTo>
                <a:cubicBezTo>
                  <a:pt x="-961" y="12954"/>
                  <a:pt x="-961" y="6724"/>
                  <a:pt x="2882" y="2882"/>
                </a:cubicBezTo>
                <a:cubicBezTo>
                  <a:pt x="6724" y="-961"/>
                  <a:pt x="12954" y="-961"/>
                  <a:pt x="16796" y="2882"/>
                </a:cubicBezTo>
              </a:path>
            </a:pathLst>
          </a:custGeom>
          <a:ln w="114300">
            <a:solidFill>
              <a:srgbClr val="921400"/>
            </a:solidFill>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grpSp>
        <p:nvGrpSpPr>
          <p:cNvPr id="212" name="Group 212"/>
          <p:cNvGrpSpPr/>
          <p:nvPr/>
        </p:nvGrpSpPr>
        <p:grpSpPr>
          <a:xfrm>
            <a:off x="88900" y="63500"/>
            <a:ext cx="24193500" cy="1778000"/>
            <a:chOff x="-50800" y="-50800"/>
            <a:chExt cx="24193500" cy="1778000"/>
          </a:xfrm>
        </p:grpSpPr>
        <p:pic>
          <p:nvPicPr>
            <p:cNvPr id="210" name=""/>
            <p:cNvPicPr/>
            <p:nvPr/>
          </p:nvPicPr>
          <p:blipFill>
            <a:blip r:embed="rId3">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211" name="droppedImage.pdf"/>
            <p:cNvPicPr/>
            <p:nvPr/>
          </p:nvPicPr>
          <p:blipFill>
            <a:blip r:embed="rId4">
              <a:extLst/>
            </a:blip>
            <a:stretch>
              <a:fillRect/>
            </a:stretch>
          </p:blipFill>
          <p:spPr>
            <a:xfrm>
              <a:off x="22128503" y="63500"/>
              <a:ext cx="1887198" cy="1549400"/>
            </a:xfrm>
            <a:prstGeom prst="rect">
              <a:avLst/>
            </a:prstGeom>
            <a:ln w="12700" cap="flat">
              <a:noFill/>
              <a:miter lim="400000"/>
            </a:ln>
            <a:effectLst/>
          </p:spPr>
        </p:pic>
      </p:grpSp>
      <p:grpSp>
        <p:nvGrpSpPr>
          <p:cNvPr id="217" name="Group 217"/>
          <p:cNvGrpSpPr/>
          <p:nvPr/>
        </p:nvGrpSpPr>
        <p:grpSpPr>
          <a:xfrm>
            <a:off x="-319996" y="2582989"/>
            <a:ext cx="13150311" cy="8804022"/>
            <a:chOff x="0" y="0"/>
            <a:chExt cx="13150310" cy="8804020"/>
          </a:xfrm>
        </p:grpSpPr>
        <p:pic>
          <p:nvPicPr>
            <p:cNvPr id="213" name="osu_science_pub.png"/>
            <p:cNvPicPr/>
            <p:nvPr/>
          </p:nvPicPr>
          <p:blipFill>
            <a:blip r:embed="rId5">
              <a:extLst/>
            </a:blip>
            <a:stretch>
              <a:fillRect/>
            </a:stretch>
          </p:blipFill>
          <p:spPr>
            <a:xfrm>
              <a:off x="0" y="0"/>
              <a:ext cx="13150311" cy="8804021"/>
            </a:xfrm>
            <a:prstGeom prst="rect">
              <a:avLst/>
            </a:prstGeom>
            <a:ln w="12700" cap="flat">
              <a:noFill/>
              <a:miter lim="400000"/>
            </a:ln>
            <a:effectLst/>
          </p:spPr>
        </p:pic>
        <p:sp>
          <p:nvSpPr>
            <p:cNvPr id="214" name="Shape 214"/>
            <p:cNvSpPr/>
            <p:nvPr/>
          </p:nvSpPr>
          <p:spPr>
            <a:xfrm>
              <a:off x="2861069" y="5365712"/>
              <a:ext cx="5303372" cy="1035768"/>
            </a:xfrm>
            <a:prstGeom prst="rect">
              <a:avLst/>
            </a:prstGeom>
            <a:solidFill>
              <a:srgbClr val="FFFFFF"/>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215" name="Shape 215"/>
            <p:cNvSpPr/>
            <p:nvPr/>
          </p:nvSpPr>
          <p:spPr>
            <a:xfrm>
              <a:off x="9346277" y="5854142"/>
              <a:ext cx="2655814" cy="1566931"/>
            </a:xfrm>
            <a:prstGeom prst="rect">
              <a:avLst/>
            </a:prstGeom>
            <a:solidFill>
              <a:srgbClr val="FFFFFF"/>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216" name="Shape 216"/>
            <p:cNvSpPr/>
            <p:nvPr/>
          </p:nvSpPr>
          <p:spPr>
            <a:xfrm>
              <a:off x="7212677" y="4869495"/>
              <a:ext cx="3891286" cy="1566931"/>
            </a:xfrm>
            <a:prstGeom prst="rect">
              <a:avLst/>
            </a:prstGeom>
            <a:solidFill>
              <a:srgbClr val="FFFFFF"/>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sp>
        <p:nvSpPr>
          <p:cNvPr id="218" name="Shape 218"/>
          <p:cNvSpPr/>
          <p:nvPr/>
        </p:nvSpPr>
        <p:spPr>
          <a:xfrm>
            <a:off x="11658599" y="4152900"/>
            <a:ext cx="694334" cy="46102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7"/>
                </a:cubicBezTo>
                <a:cubicBezTo>
                  <a:pt x="12954" y="20639"/>
                  <a:pt x="6724" y="20639"/>
                  <a:pt x="2882" y="16797"/>
                </a:cubicBezTo>
                <a:cubicBezTo>
                  <a:pt x="-961" y="12954"/>
                  <a:pt x="-961" y="6724"/>
                  <a:pt x="2882" y="2882"/>
                </a:cubicBezTo>
                <a:cubicBezTo>
                  <a:pt x="6724" y="-961"/>
                  <a:pt x="12954" y="-961"/>
                  <a:pt x="16796" y="2882"/>
                </a:cubicBezTo>
              </a:path>
            </a:pathLst>
          </a:custGeom>
          <a:ln w="114300">
            <a:solidFill>
              <a:srgbClr val="921400"/>
            </a:solidFill>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217"/>
                                        </p:tgtEl>
                                        <p:attrNameLst>
                                          <p:attrName>style.visibility</p:attrName>
                                        </p:attrNameLst>
                                      </p:cBhvr>
                                      <p:to>
                                        <p:strVal val="visible"/>
                                      </p:to>
                                    </p:set>
                                    <p:animEffect filter="fade" transition="in">
                                      <p:cBhvr>
                                        <p:cTn id="7" dur="1000"/>
                                        <p:tgtEl>
                                          <p:spTgt spid="217"/>
                                        </p:tgtEl>
                                      </p:cBhvr>
                                    </p:animEffect>
                                  </p:childTnLst>
                                </p:cTn>
                              </p:par>
                            </p:childTnLst>
                          </p:cTn>
                        </p:par>
                        <p:par>
                          <p:cTn id="8" fill="hold">
                            <p:stCondLst>
                              <p:cond delay="1000"/>
                            </p:stCondLst>
                            <p:childTnLst>
                              <p:par>
                                <p:cTn id="9" nodeType="afterEffect" presetClass="entr" presetSubtype="0" presetID="10" grpId="2" fill="hold">
                                  <p:stCondLst>
                                    <p:cond delay="0"/>
                                  </p:stCondLst>
                                  <p:iterate type="el" backwards="0">
                                    <p:tmAbs val="0"/>
                                  </p:iterate>
                                  <p:childTnLst>
                                    <p:set>
                                      <p:cBhvr>
                                        <p:cTn id="10" fill="hold"/>
                                        <p:tgtEl>
                                          <p:spTgt spid="207"/>
                                        </p:tgtEl>
                                        <p:attrNameLst>
                                          <p:attrName>style.visibility</p:attrName>
                                        </p:attrNameLst>
                                      </p:cBhvr>
                                      <p:to>
                                        <p:strVal val="visible"/>
                                      </p:to>
                                    </p:set>
                                    <p:animEffect filter="fade" transition="in">
                                      <p:cBhvr>
                                        <p:cTn id="11" dur="1000"/>
                                        <p:tgtEl>
                                          <p:spTgt spid="207"/>
                                        </p:tgtEl>
                                      </p:cBhvr>
                                    </p:animEffect>
                                  </p:childTnLst>
                                </p:cTn>
                              </p:par>
                            </p:childTnLst>
                          </p:cTn>
                        </p:par>
                        <p:par>
                          <p:cTn id="12" fill="hold">
                            <p:stCondLst>
                              <p:cond delay="2000"/>
                            </p:stCondLst>
                            <p:childTnLst>
                              <p:par>
                                <p:cTn id="13" nodeType="afterEffect" presetClass="entr" presetSubtype="0" presetID="9" grpId="3" fill="hold">
                                  <p:stCondLst>
                                    <p:cond delay="0"/>
                                  </p:stCondLst>
                                  <p:iterate type="el" backwards="0">
                                    <p:tmAbs val="0"/>
                                  </p:iterate>
                                  <p:childTnLst>
                                    <p:set>
                                      <p:cBhvr>
                                        <p:cTn id="14" fill="hold"/>
                                        <p:tgtEl>
                                          <p:spTgt spid="218"/>
                                        </p:tgtEl>
                                        <p:attrNameLst>
                                          <p:attrName>style.visibility</p:attrName>
                                        </p:attrNameLst>
                                      </p:cBhvr>
                                      <p:to>
                                        <p:strVal val="visible"/>
                                      </p:to>
                                    </p:set>
                                    <p:animEffect filter="dissolve" transition="in">
                                      <p:cBhvr>
                                        <p:cTn id="15" dur="1000"/>
                                        <p:tgtEl>
                                          <p:spTgt spid="218"/>
                                        </p:tgtEl>
                                      </p:cBhvr>
                                    </p:animEffect>
                                  </p:childTnLst>
                                </p:cTn>
                              </p:par>
                            </p:childTnLst>
                          </p:cTn>
                        </p:par>
                        <p:par>
                          <p:cTn id="16" fill="hold">
                            <p:stCondLst>
                              <p:cond delay="3000"/>
                            </p:stCondLst>
                            <p:childTnLst>
                              <p:par>
                                <p:cTn id="17" nodeType="afterEffect" presetClass="entr" presetSubtype="0" presetID="9" grpId="4" fill="hold">
                                  <p:stCondLst>
                                    <p:cond delay="0"/>
                                  </p:stCondLst>
                                  <p:iterate type="el" backwards="0">
                                    <p:tmAbs val="0"/>
                                  </p:iterate>
                                  <p:childTnLst>
                                    <p:set>
                                      <p:cBhvr>
                                        <p:cTn id="18" fill="hold"/>
                                        <p:tgtEl>
                                          <p:spTgt spid="209"/>
                                        </p:tgtEl>
                                        <p:attrNameLst>
                                          <p:attrName>style.visibility</p:attrName>
                                        </p:attrNameLst>
                                      </p:cBhvr>
                                      <p:to>
                                        <p:strVal val="visible"/>
                                      </p:to>
                                    </p:set>
                                    <p:animEffect filter="dissolve" transition="in">
                                      <p:cBhvr>
                                        <p:cTn id="19" dur="1000"/>
                                        <p:tgtEl>
                                          <p:spTgt spid="2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8" grpId="3"/>
      <p:bldP build="whole" bldLvl="1" animBg="1" rev="0" advAuto="0" spid="207" grpId="2"/>
      <p:bldP build="whole" bldLvl="1" animBg="1" rev="0" advAuto="0" spid="209" grpId="4"/>
      <p:bldP build="whole" bldLvl="1" animBg="1" rev="0" advAuto="0" spid="217"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grpSp>
        <p:nvGrpSpPr>
          <p:cNvPr id="222" name="Group 222"/>
          <p:cNvGrpSpPr/>
          <p:nvPr/>
        </p:nvGrpSpPr>
        <p:grpSpPr>
          <a:xfrm>
            <a:off x="88900" y="63500"/>
            <a:ext cx="24193500" cy="1778000"/>
            <a:chOff x="-50800" y="-50800"/>
            <a:chExt cx="24193500" cy="1778000"/>
          </a:xfrm>
        </p:grpSpPr>
        <p:pic>
          <p:nvPicPr>
            <p:cNvPr id="220" name=""/>
            <p:cNvPicPr/>
            <p:nvPr/>
          </p:nvPicPr>
          <p:blipFill>
            <a:blip r:embed="rId2">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221" name="droppedImage.pdf"/>
            <p:cNvPicPr/>
            <p:nvPr/>
          </p:nvPicPr>
          <p:blipFill>
            <a:blip r:embed="rId3">
              <a:extLst/>
            </a:blip>
            <a:stretch>
              <a:fillRect/>
            </a:stretch>
          </p:blipFill>
          <p:spPr>
            <a:xfrm>
              <a:off x="22128503" y="63500"/>
              <a:ext cx="1887198" cy="1549400"/>
            </a:xfrm>
            <a:prstGeom prst="rect">
              <a:avLst/>
            </a:prstGeom>
            <a:ln w="12700" cap="flat">
              <a:noFill/>
              <a:miter lim="400000"/>
            </a:ln>
            <a:effectLst/>
          </p:spPr>
        </p:pic>
      </p:grpSp>
      <p:pic>
        <p:nvPicPr>
          <p:cNvPr id="223" name="reengineered 062412.jpg"/>
          <p:cNvPicPr/>
          <p:nvPr/>
        </p:nvPicPr>
        <p:blipFill>
          <a:blip r:embed="rId4">
            <a:extLst/>
          </a:blip>
          <a:stretch>
            <a:fillRect/>
          </a:stretch>
        </p:blipFill>
        <p:spPr>
          <a:xfrm>
            <a:off x="478518" y="1491457"/>
            <a:ext cx="23411859" cy="12357102"/>
          </a:xfrm>
          <a:prstGeom prst="rect">
            <a:avLst/>
          </a:prstGeom>
          <a:ln w="12700">
            <a:miter lim="400000"/>
          </a:ln>
        </p:spPr>
      </p:pic>
      <p:sp>
        <p:nvSpPr>
          <p:cNvPr id="224" name="Shape 224"/>
          <p:cNvSpPr/>
          <p:nvPr/>
        </p:nvSpPr>
        <p:spPr>
          <a:xfrm>
            <a:off x="749299" y="4089400"/>
            <a:ext cx="1536701"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600">
                <a:solidFill>
                  <a:srgbClr val="040404"/>
                </a:solidFill>
                <a:latin typeface="+mj-lt"/>
                <a:ea typeface="+mj-ea"/>
                <a:cs typeface="+mj-cs"/>
                <a:sym typeface="Gill Sans"/>
              </a:defRPr>
            </a:lvl1pPr>
          </a:lstStyle>
          <a:p>
            <a:pPr lvl="0">
              <a:defRPr sz="1800">
                <a:solidFill>
                  <a:srgbClr val="000000"/>
                </a:solidFill>
              </a:defRPr>
            </a:pPr>
            <a:r>
              <a:rPr sz="5600">
                <a:solidFill>
                  <a:srgbClr val="040404"/>
                </a:solidFill>
              </a:rPr>
              <a:t>1750</a:t>
            </a:r>
          </a:p>
        </p:txBody>
      </p:sp>
      <p:sp>
        <p:nvSpPr>
          <p:cNvPr id="225" name="Shape 225"/>
          <p:cNvSpPr/>
          <p:nvPr/>
        </p:nvSpPr>
        <p:spPr>
          <a:xfrm>
            <a:off x="3168029" y="4089400"/>
            <a:ext cx="1536701"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600">
                <a:solidFill>
                  <a:srgbClr val="040404"/>
                </a:solidFill>
                <a:latin typeface="+mj-lt"/>
                <a:ea typeface="+mj-ea"/>
                <a:cs typeface="+mj-cs"/>
                <a:sym typeface="Gill Sans"/>
              </a:defRPr>
            </a:lvl1pPr>
          </a:lstStyle>
          <a:p>
            <a:pPr lvl="0">
              <a:defRPr sz="1800">
                <a:solidFill>
                  <a:srgbClr val="000000"/>
                </a:solidFill>
              </a:defRPr>
            </a:pPr>
            <a:r>
              <a:rPr sz="5600">
                <a:solidFill>
                  <a:srgbClr val="040404"/>
                </a:solidFill>
              </a:rPr>
              <a:t>2000</a:t>
            </a:r>
          </a:p>
        </p:txBody>
      </p:sp>
      <p:sp>
        <p:nvSpPr>
          <p:cNvPr id="226" name="Shape 226"/>
          <p:cNvSpPr/>
          <p:nvPr/>
        </p:nvSpPr>
        <p:spPr>
          <a:xfrm>
            <a:off x="4432300" y="5715000"/>
            <a:ext cx="15506700" cy="1104900"/>
          </a:xfrm>
          <a:prstGeom prst="rect">
            <a:avLst/>
          </a:prstGeom>
          <a:solidFill>
            <a:srgbClr val="949494">
              <a:alpha val="61000"/>
            </a:srgbClr>
          </a:solidFill>
          <a:ln w="12700">
            <a:miter lim="400000"/>
          </a:ln>
          <a:extLst>
            <a:ext uri="{C572A759-6A51-4108-AA02-DFA0A04FC94B}">
              <ma14:wrappingTextBoxFlag xmlns:ma14="http://schemas.microsoft.com/office/mac/drawingml/2011/main" val="1"/>
            </a:ext>
          </a:extLst>
        </p:spPr>
        <p:txBody>
          <a:bodyPr lIns="0" tIns="0" rIns="0" bIns="0">
            <a:spAutoFit/>
          </a:bodyPr>
          <a:lstStyle>
            <a:lvl1pPr marL="59266" marR="59266" algn="ctr" defTabSz="655174">
              <a:defRPr b="1" sz="6400">
                <a:solidFill>
                  <a:srgbClr val="941400"/>
                </a:solidFill>
                <a:uFill>
                  <a:solidFill>
                    <a:srgbClr val="941400"/>
                  </a:solidFill>
                </a:uFill>
                <a:latin typeface="+mn-lt"/>
                <a:ea typeface="+mn-ea"/>
                <a:cs typeface="+mn-cs"/>
                <a:sym typeface="American Typewriter"/>
              </a:defRPr>
            </a:lvl1pPr>
          </a:lstStyle>
          <a:p>
            <a:pPr lvl="0">
              <a:defRPr b="0" sz="1800">
                <a:solidFill>
                  <a:srgbClr val="000000"/>
                </a:solidFill>
                <a:uFillTx/>
              </a:defRPr>
            </a:pPr>
            <a:r>
              <a:rPr b="1" sz="6400">
                <a:solidFill>
                  <a:srgbClr val="941400"/>
                </a:solidFill>
                <a:uFill>
                  <a:solidFill>
                    <a:srgbClr val="941400"/>
                  </a:solidFill>
                </a:uFill>
              </a:rPr>
              <a:t>We are Reengineering the Planet ...</a:t>
            </a:r>
          </a:p>
        </p:txBody>
      </p:sp>
      <p:sp>
        <p:nvSpPr>
          <p:cNvPr id="227" name="Shape 227"/>
          <p:cNvSpPr/>
          <p:nvPr/>
        </p:nvSpPr>
        <p:spPr>
          <a:xfrm>
            <a:off x="977577" y="1574800"/>
            <a:ext cx="3162946"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600">
                <a:solidFill>
                  <a:srgbClr val="040404"/>
                </a:solidFill>
                <a:latin typeface="+mj-lt"/>
                <a:ea typeface="+mj-ea"/>
                <a:cs typeface="+mj-cs"/>
                <a:sym typeface="Gill Sans"/>
              </a:defRPr>
            </a:lvl1pPr>
          </a:lstStyle>
          <a:p>
            <a:pPr lvl="0">
              <a:defRPr sz="1800">
                <a:solidFill>
                  <a:srgbClr val="000000"/>
                </a:solidFill>
              </a:defRPr>
            </a:pPr>
            <a:r>
              <a:rPr sz="5600">
                <a:solidFill>
                  <a:srgbClr val="040404"/>
                </a:solidFill>
              </a:rPr>
              <a:t>Population</a:t>
            </a:r>
          </a:p>
        </p:txBody>
      </p:sp>
      <p:sp>
        <p:nvSpPr>
          <p:cNvPr id="228" name="Shape 228"/>
          <p:cNvSpPr/>
          <p:nvPr/>
        </p:nvSpPr>
        <p:spPr>
          <a:xfrm>
            <a:off x="5905500" y="1574800"/>
            <a:ext cx="1536700"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600">
                <a:solidFill>
                  <a:srgbClr val="040404"/>
                </a:solidFill>
                <a:latin typeface="+mj-lt"/>
                <a:ea typeface="+mj-ea"/>
                <a:cs typeface="+mj-cs"/>
                <a:sym typeface="Gill Sans"/>
              </a:defRPr>
            </a:lvl1pPr>
          </a:lstStyle>
          <a:p>
            <a:pPr lvl="0">
              <a:defRPr sz="1800">
                <a:solidFill>
                  <a:srgbClr val="000000"/>
                </a:solidFill>
              </a:defRPr>
            </a:pPr>
            <a:r>
              <a:rPr sz="5600">
                <a:solidFill>
                  <a:srgbClr val="040404"/>
                </a:solidFill>
              </a:rPr>
              <a:t>GDP</a:t>
            </a:r>
          </a:p>
        </p:txBody>
      </p:sp>
      <p:sp>
        <p:nvSpPr>
          <p:cNvPr id="229" name="Shape 229"/>
          <p:cNvSpPr/>
          <p:nvPr/>
        </p:nvSpPr>
        <p:spPr>
          <a:xfrm>
            <a:off x="13565187" y="1574800"/>
            <a:ext cx="1558926"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600">
                <a:solidFill>
                  <a:srgbClr val="040404"/>
                </a:solidFill>
                <a:latin typeface="+mj-lt"/>
                <a:ea typeface="+mj-ea"/>
                <a:cs typeface="+mj-cs"/>
                <a:sym typeface="Gill Sans"/>
              </a:defRPr>
            </a:lvl1pPr>
          </a:lstStyle>
          <a:p>
            <a:pPr lvl="0">
              <a:defRPr sz="1800">
                <a:solidFill>
                  <a:srgbClr val="000000"/>
                </a:solidFill>
              </a:defRPr>
            </a:pPr>
            <a:r>
              <a:rPr sz="5600">
                <a:solidFill>
                  <a:srgbClr val="040404"/>
                </a:solidFill>
              </a:rPr>
              <a:t>CO2</a:t>
            </a:r>
          </a:p>
        </p:txBody>
      </p:sp>
      <p:sp>
        <p:nvSpPr>
          <p:cNvPr id="230" name="Shape 230"/>
          <p:cNvSpPr/>
          <p:nvPr/>
        </p:nvSpPr>
        <p:spPr>
          <a:xfrm>
            <a:off x="21523498" y="1574800"/>
            <a:ext cx="1491904"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600">
                <a:solidFill>
                  <a:srgbClr val="040404"/>
                </a:solidFill>
                <a:latin typeface="+mj-lt"/>
                <a:ea typeface="+mj-ea"/>
                <a:cs typeface="+mj-cs"/>
                <a:sym typeface="Gill Sans"/>
              </a:defRPr>
            </a:lvl1pPr>
          </a:lstStyle>
          <a:p>
            <a:pPr lvl="0">
              <a:defRPr sz="1800">
                <a:solidFill>
                  <a:srgbClr val="000000"/>
                </a:solidFill>
              </a:defRPr>
            </a:pPr>
            <a:r>
              <a:rPr sz="5600">
                <a:solidFill>
                  <a:srgbClr val="040404"/>
                </a:solidFill>
              </a:rPr>
              <a:t>CH4</a:t>
            </a:r>
          </a:p>
        </p:txBody>
      </p:sp>
      <p:sp>
        <p:nvSpPr>
          <p:cNvPr id="231" name="Shape 231"/>
          <p:cNvSpPr/>
          <p:nvPr/>
        </p:nvSpPr>
        <p:spPr>
          <a:xfrm>
            <a:off x="20756388" y="9804400"/>
            <a:ext cx="3026124"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600">
                <a:solidFill>
                  <a:srgbClr val="040404"/>
                </a:solidFill>
                <a:latin typeface="+mj-lt"/>
                <a:ea typeface="+mj-ea"/>
                <a:cs typeface="+mj-cs"/>
                <a:sym typeface="Gill Sans"/>
              </a:defRPr>
            </a:lvl1pPr>
          </a:lstStyle>
          <a:p>
            <a:pPr lvl="0">
              <a:defRPr sz="1800">
                <a:solidFill>
                  <a:srgbClr val="000000"/>
                </a:solidFill>
              </a:defRPr>
            </a:pPr>
            <a:r>
              <a:rPr sz="5600">
                <a:solidFill>
                  <a:srgbClr val="040404"/>
                </a:solidFill>
              </a:rPr>
              <a:t>Extinction</a:t>
            </a:r>
          </a:p>
        </p:txBody>
      </p:sp>
      <p:sp>
        <p:nvSpPr>
          <p:cNvPr id="232" name="Shape 232"/>
          <p:cNvSpPr/>
          <p:nvPr/>
        </p:nvSpPr>
        <p:spPr>
          <a:xfrm>
            <a:off x="1820738" y="9804400"/>
            <a:ext cx="1476624"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600">
                <a:solidFill>
                  <a:srgbClr val="040404"/>
                </a:solidFill>
                <a:latin typeface="+mj-lt"/>
                <a:ea typeface="+mj-ea"/>
                <a:cs typeface="+mj-cs"/>
                <a:sym typeface="Gill Sans"/>
              </a:defRPr>
            </a:lvl1pPr>
          </a:lstStyle>
          <a:p>
            <a:pPr lvl="0">
              <a:defRPr sz="1800">
                <a:solidFill>
                  <a:srgbClr val="000000"/>
                </a:solidFill>
              </a:defRPr>
            </a:pPr>
            <a:r>
              <a:rPr sz="5600">
                <a:solidFill>
                  <a:srgbClr val="040404"/>
                </a:solidFill>
              </a:rPr>
              <a:t>Cars</a:t>
            </a:r>
          </a:p>
        </p:txBody>
      </p:sp>
      <p:sp>
        <p:nvSpPr>
          <p:cNvPr id="233" name="Shape 233"/>
          <p:cNvSpPr/>
          <p:nvPr/>
        </p:nvSpPr>
        <p:spPr>
          <a:xfrm>
            <a:off x="12287423" y="9804400"/>
            <a:ext cx="4114454"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600">
                <a:solidFill>
                  <a:srgbClr val="040404"/>
                </a:solidFill>
                <a:latin typeface="+mj-lt"/>
                <a:ea typeface="+mj-ea"/>
                <a:cs typeface="+mj-cs"/>
                <a:sym typeface="Gill Sans"/>
              </a:defRPr>
            </a:lvl1pPr>
          </a:lstStyle>
          <a:p>
            <a:pPr lvl="0">
              <a:defRPr sz="1800">
                <a:solidFill>
                  <a:srgbClr val="000000"/>
                </a:solidFill>
              </a:defRPr>
            </a:pPr>
            <a:r>
              <a:rPr sz="5600">
                <a:solidFill>
                  <a:srgbClr val="040404"/>
                </a:solidFill>
              </a:rPr>
              <a:t>Deforestation</a:t>
            </a:r>
          </a:p>
        </p:txBody>
      </p:sp>
      <p:sp>
        <p:nvSpPr>
          <p:cNvPr id="234" name="Shape 234"/>
          <p:cNvSpPr/>
          <p:nvPr/>
        </p:nvSpPr>
        <p:spPr>
          <a:xfrm>
            <a:off x="16428367" y="4267200"/>
            <a:ext cx="3808166"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600">
                <a:solidFill>
                  <a:srgbClr val="040404"/>
                </a:solidFill>
                <a:latin typeface="+mj-lt"/>
                <a:ea typeface="+mj-ea"/>
                <a:cs typeface="+mj-cs"/>
                <a:sym typeface="Gill Sans"/>
              </a:defRPr>
            </a:lvl1pPr>
          </a:lstStyle>
          <a:p>
            <a:pPr lvl="0">
              <a:defRPr sz="1800">
                <a:solidFill>
                  <a:srgbClr val="000000"/>
                </a:solidFill>
              </a:defRPr>
            </a:pPr>
            <a:r>
              <a:rPr sz="5600">
                <a:solidFill>
                  <a:srgbClr val="040404"/>
                </a:solidFill>
              </a:rPr>
              <a:t>Temperature</a:t>
            </a:r>
          </a:p>
        </p:txBody>
      </p:sp>
      <p:sp>
        <p:nvSpPr>
          <p:cNvPr id="235" name="Shape 235"/>
          <p:cNvSpPr/>
          <p:nvPr/>
        </p:nvSpPr>
        <p:spPr>
          <a:xfrm>
            <a:off x="21155372" y="4203700"/>
            <a:ext cx="2024956"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600">
                <a:solidFill>
                  <a:srgbClr val="040404"/>
                </a:solidFill>
                <a:latin typeface="+mj-lt"/>
                <a:ea typeface="+mj-ea"/>
                <a:cs typeface="+mj-cs"/>
                <a:sym typeface="Gill Sans"/>
              </a:defRPr>
            </a:lvl1pPr>
          </a:lstStyle>
          <a:p>
            <a:pPr lvl="0">
              <a:defRPr sz="1800">
                <a:solidFill>
                  <a:srgbClr val="000000"/>
                </a:solidFill>
              </a:defRPr>
            </a:pPr>
            <a:r>
              <a:rPr sz="5600">
                <a:solidFill>
                  <a:srgbClr val="040404"/>
                </a:solidFill>
              </a:rPr>
              <a:t>Floods</a:t>
            </a:r>
          </a:p>
        </p:txBody>
      </p:sp>
      <p:sp>
        <p:nvSpPr>
          <p:cNvPr id="236" name="Shape 236"/>
          <p:cNvSpPr/>
          <p:nvPr/>
        </p:nvSpPr>
        <p:spPr>
          <a:xfrm>
            <a:off x="8836942" y="6959600"/>
            <a:ext cx="3457080"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600">
                <a:solidFill>
                  <a:srgbClr val="040404"/>
                </a:solidFill>
                <a:latin typeface="+mj-lt"/>
                <a:ea typeface="+mj-ea"/>
                <a:cs typeface="+mj-cs"/>
                <a:sym typeface="Gill Sans"/>
              </a:defRPr>
            </a:lvl1pPr>
          </a:lstStyle>
          <a:p>
            <a:pPr lvl="0">
              <a:defRPr sz="1800">
                <a:solidFill>
                  <a:srgbClr val="000000"/>
                </a:solidFill>
              </a:defRPr>
            </a:pPr>
            <a:r>
              <a:rPr sz="5600">
                <a:solidFill>
                  <a:srgbClr val="040404"/>
                </a:solidFill>
              </a:rPr>
              <a:t>McDonald’s</a:t>
            </a:r>
          </a:p>
        </p:txBody>
      </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223"/>
                                        </p:tgtEl>
                                        <p:attrNameLst>
                                          <p:attrName>style.visibility</p:attrName>
                                        </p:attrNameLst>
                                      </p:cBhvr>
                                      <p:to>
                                        <p:strVal val="visible"/>
                                      </p:to>
                                    </p:set>
                                    <p:animEffect filter="fade" transition="in">
                                      <p:cBhvr>
                                        <p:cTn id="7" dur="1000"/>
                                        <p:tgtEl>
                                          <p:spTgt spid="223"/>
                                        </p:tgtEl>
                                      </p:cBhvr>
                                    </p:animEffect>
                                  </p:childTnLst>
                                </p:cTn>
                              </p:par>
                            </p:childTnLst>
                          </p:cTn>
                        </p:par>
                        <p:par>
                          <p:cTn id="8" fill="hold">
                            <p:stCondLst>
                              <p:cond delay="1000"/>
                            </p:stCondLst>
                            <p:childTnLst>
                              <p:par>
                                <p:cTn id="9" nodeType="afterEffect" presetClass="entr" presetSubtype="0" presetID="9" grpId="2" fill="hold">
                                  <p:stCondLst>
                                    <p:cond delay="0"/>
                                  </p:stCondLst>
                                  <p:iterate type="el" backwards="0">
                                    <p:tmAbs val="0"/>
                                  </p:iterate>
                                  <p:childTnLst>
                                    <p:set>
                                      <p:cBhvr>
                                        <p:cTn id="10" fill="hold"/>
                                        <p:tgtEl>
                                          <p:spTgt spid="224"/>
                                        </p:tgtEl>
                                        <p:attrNameLst>
                                          <p:attrName>style.visibility</p:attrName>
                                        </p:attrNameLst>
                                      </p:cBhvr>
                                      <p:to>
                                        <p:strVal val="visible"/>
                                      </p:to>
                                    </p:set>
                                    <p:animEffect filter="dissolve" transition="in">
                                      <p:cBhvr>
                                        <p:cTn id="11" dur="1000"/>
                                        <p:tgtEl>
                                          <p:spTgt spid="224"/>
                                        </p:tgtEl>
                                      </p:cBhvr>
                                    </p:animEffect>
                                  </p:childTnLst>
                                </p:cTn>
                              </p:par>
                            </p:childTnLst>
                          </p:cTn>
                        </p:par>
                        <p:par>
                          <p:cTn id="12" fill="hold">
                            <p:stCondLst>
                              <p:cond delay="2000"/>
                            </p:stCondLst>
                            <p:childTnLst>
                              <p:par>
                                <p:cTn id="13" nodeType="afterEffect" presetClass="entr" presetSubtype="0" presetID="9" grpId="3" fill="hold">
                                  <p:stCondLst>
                                    <p:cond delay="0"/>
                                  </p:stCondLst>
                                  <p:iterate type="el" backwards="0">
                                    <p:tmAbs val="0"/>
                                  </p:iterate>
                                  <p:childTnLst>
                                    <p:set>
                                      <p:cBhvr>
                                        <p:cTn id="14" fill="hold"/>
                                        <p:tgtEl>
                                          <p:spTgt spid="225"/>
                                        </p:tgtEl>
                                        <p:attrNameLst>
                                          <p:attrName>style.visibility</p:attrName>
                                        </p:attrNameLst>
                                      </p:cBhvr>
                                      <p:to>
                                        <p:strVal val="visible"/>
                                      </p:to>
                                    </p:set>
                                    <p:animEffect filter="dissolve" transition="in">
                                      <p:cBhvr>
                                        <p:cTn id="15" dur="1000"/>
                                        <p:tgtEl>
                                          <p:spTgt spid="225"/>
                                        </p:tgtEl>
                                      </p:cBhvr>
                                    </p:animEffect>
                                  </p:childTnLst>
                                </p:cTn>
                              </p:par>
                            </p:childTnLst>
                          </p:cTn>
                        </p:par>
                        <p:par>
                          <p:cTn id="16" fill="hold">
                            <p:stCondLst>
                              <p:cond delay="3000"/>
                            </p:stCondLst>
                            <p:childTnLst>
                              <p:par>
                                <p:cTn id="17" nodeType="afterEffect" presetClass="entr" presetSubtype="0" presetID="9" grpId="4" fill="hold">
                                  <p:stCondLst>
                                    <p:cond delay="0"/>
                                  </p:stCondLst>
                                  <p:iterate type="el" backwards="0">
                                    <p:tmAbs val="0"/>
                                  </p:iterate>
                                  <p:childTnLst>
                                    <p:set>
                                      <p:cBhvr>
                                        <p:cTn id="18" fill="hold"/>
                                        <p:tgtEl>
                                          <p:spTgt spid="227"/>
                                        </p:tgtEl>
                                        <p:attrNameLst>
                                          <p:attrName>style.visibility</p:attrName>
                                        </p:attrNameLst>
                                      </p:cBhvr>
                                      <p:to>
                                        <p:strVal val="visible"/>
                                      </p:to>
                                    </p:set>
                                    <p:animEffect filter="dissolve" transition="in">
                                      <p:cBhvr>
                                        <p:cTn id="19" dur="1000"/>
                                        <p:tgtEl>
                                          <p:spTgt spid="227"/>
                                        </p:tgtEl>
                                      </p:cBhvr>
                                    </p:animEffect>
                                  </p:childTnLst>
                                </p:cTn>
                              </p:par>
                            </p:childTnLst>
                          </p:cTn>
                        </p:par>
                        <p:par>
                          <p:cTn id="20" fill="hold">
                            <p:stCondLst>
                              <p:cond delay="4000"/>
                            </p:stCondLst>
                            <p:childTnLst>
                              <p:par>
                                <p:cTn id="21" nodeType="afterEffect" presetClass="entr" presetSubtype="0" presetID="9" grpId="5" fill="hold">
                                  <p:stCondLst>
                                    <p:cond delay="0"/>
                                  </p:stCondLst>
                                  <p:iterate type="el" backwards="0">
                                    <p:tmAbs val="0"/>
                                  </p:iterate>
                                  <p:childTnLst>
                                    <p:set>
                                      <p:cBhvr>
                                        <p:cTn id="22" fill="hold"/>
                                        <p:tgtEl>
                                          <p:spTgt spid="228"/>
                                        </p:tgtEl>
                                        <p:attrNameLst>
                                          <p:attrName>style.visibility</p:attrName>
                                        </p:attrNameLst>
                                      </p:cBhvr>
                                      <p:to>
                                        <p:strVal val="visible"/>
                                      </p:to>
                                    </p:set>
                                    <p:animEffect filter="dissolve" transition="in">
                                      <p:cBhvr>
                                        <p:cTn id="23" dur="1000"/>
                                        <p:tgtEl>
                                          <p:spTgt spid="228"/>
                                        </p:tgtEl>
                                      </p:cBhvr>
                                    </p:animEffect>
                                  </p:childTnLst>
                                </p:cTn>
                              </p:par>
                            </p:childTnLst>
                          </p:cTn>
                        </p:par>
                        <p:par>
                          <p:cTn id="24" fill="hold">
                            <p:stCondLst>
                              <p:cond delay="5000"/>
                            </p:stCondLst>
                            <p:childTnLst>
                              <p:par>
                                <p:cTn id="25" nodeType="afterEffect" presetClass="entr" presetSubtype="0" presetID="9" grpId="6" fill="hold">
                                  <p:stCondLst>
                                    <p:cond delay="0"/>
                                  </p:stCondLst>
                                  <p:iterate type="el" backwards="0">
                                    <p:tmAbs val="0"/>
                                  </p:iterate>
                                  <p:childTnLst>
                                    <p:set>
                                      <p:cBhvr>
                                        <p:cTn id="26" fill="hold"/>
                                        <p:tgtEl>
                                          <p:spTgt spid="229"/>
                                        </p:tgtEl>
                                        <p:attrNameLst>
                                          <p:attrName>style.visibility</p:attrName>
                                        </p:attrNameLst>
                                      </p:cBhvr>
                                      <p:to>
                                        <p:strVal val="visible"/>
                                      </p:to>
                                    </p:set>
                                    <p:animEffect filter="dissolve" transition="in">
                                      <p:cBhvr>
                                        <p:cTn id="27" dur="1000"/>
                                        <p:tgtEl>
                                          <p:spTgt spid="229"/>
                                        </p:tgtEl>
                                      </p:cBhvr>
                                    </p:animEffect>
                                  </p:childTnLst>
                                </p:cTn>
                              </p:par>
                            </p:childTnLst>
                          </p:cTn>
                        </p:par>
                        <p:par>
                          <p:cTn id="28" fill="hold">
                            <p:stCondLst>
                              <p:cond delay="6000"/>
                            </p:stCondLst>
                            <p:childTnLst>
                              <p:par>
                                <p:cTn id="29" nodeType="afterEffect" presetClass="entr" presetSubtype="0" presetID="9" grpId="7" fill="hold">
                                  <p:stCondLst>
                                    <p:cond delay="0"/>
                                  </p:stCondLst>
                                  <p:iterate type="el" backwards="0">
                                    <p:tmAbs val="0"/>
                                  </p:iterate>
                                  <p:childTnLst>
                                    <p:set>
                                      <p:cBhvr>
                                        <p:cTn id="30" fill="hold"/>
                                        <p:tgtEl>
                                          <p:spTgt spid="230"/>
                                        </p:tgtEl>
                                        <p:attrNameLst>
                                          <p:attrName>style.visibility</p:attrName>
                                        </p:attrNameLst>
                                      </p:cBhvr>
                                      <p:to>
                                        <p:strVal val="visible"/>
                                      </p:to>
                                    </p:set>
                                    <p:animEffect filter="dissolve" transition="in">
                                      <p:cBhvr>
                                        <p:cTn id="31" dur="1000"/>
                                        <p:tgtEl>
                                          <p:spTgt spid="230"/>
                                        </p:tgtEl>
                                      </p:cBhvr>
                                    </p:animEffect>
                                  </p:childTnLst>
                                </p:cTn>
                              </p:par>
                            </p:childTnLst>
                          </p:cTn>
                        </p:par>
                        <p:par>
                          <p:cTn id="32" fill="hold">
                            <p:stCondLst>
                              <p:cond delay="7000"/>
                            </p:stCondLst>
                            <p:childTnLst>
                              <p:par>
                                <p:cTn id="33" nodeType="afterEffect" presetClass="entr" presetSubtype="0" presetID="9" grpId="8" fill="hold">
                                  <p:stCondLst>
                                    <p:cond delay="0"/>
                                  </p:stCondLst>
                                  <p:iterate type="el" backwards="0">
                                    <p:tmAbs val="0"/>
                                  </p:iterate>
                                  <p:childTnLst>
                                    <p:set>
                                      <p:cBhvr>
                                        <p:cTn id="34" fill="hold"/>
                                        <p:tgtEl>
                                          <p:spTgt spid="231"/>
                                        </p:tgtEl>
                                        <p:attrNameLst>
                                          <p:attrName>style.visibility</p:attrName>
                                        </p:attrNameLst>
                                      </p:cBhvr>
                                      <p:to>
                                        <p:strVal val="visible"/>
                                      </p:to>
                                    </p:set>
                                    <p:animEffect filter="dissolve" transition="in">
                                      <p:cBhvr>
                                        <p:cTn id="35" dur="1000"/>
                                        <p:tgtEl>
                                          <p:spTgt spid="231"/>
                                        </p:tgtEl>
                                      </p:cBhvr>
                                    </p:animEffect>
                                  </p:childTnLst>
                                </p:cTn>
                              </p:par>
                            </p:childTnLst>
                          </p:cTn>
                        </p:par>
                        <p:par>
                          <p:cTn id="36" fill="hold">
                            <p:stCondLst>
                              <p:cond delay="8000"/>
                            </p:stCondLst>
                            <p:childTnLst>
                              <p:par>
                                <p:cTn id="37" nodeType="afterEffect" presetClass="entr" presetSubtype="0" presetID="9" grpId="9" fill="hold">
                                  <p:stCondLst>
                                    <p:cond delay="0"/>
                                  </p:stCondLst>
                                  <p:iterate type="el" backwards="0">
                                    <p:tmAbs val="0"/>
                                  </p:iterate>
                                  <p:childTnLst>
                                    <p:set>
                                      <p:cBhvr>
                                        <p:cTn id="38" fill="hold"/>
                                        <p:tgtEl>
                                          <p:spTgt spid="232"/>
                                        </p:tgtEl>
                                        <p:attrNameLst>
                                          <p:attrName>style.visibility</p:attrName>
                                        </p:attrNameLst>
                                      </p:cBhvr>
                                      <p:to>
                                        <p:strVal val="visible"/>
                                      </p:to>
                                    </p:set>
                                    <p:animEffect filter="dissolve" transition="in">
                                      <p:cBhvr>
                                        <p:cTn id="39" dur="1000"/>
                                        <p:tgtEl>
                                          <p:spTgt spid="232"/>
                                        </p:tgtEl>
                                      </p:cBhvr>
                                    </p:animEffect>
                                  </p:childTnLst>
                                </p:cTn>
                              </p:par>
                            </p:childTnLst>
                          </p:cTn>
                        </p:par>
                        <p:par>
                          <p:cTn id="40" fill="hold">
                            <p:stCondLst>
                              <p:cond delay="9000"/>
                            </p:stCondLst>
                            <p:childTnLst>
                              <p:par>
                                <p:cTn id="41" nodeType="afterEffect" presetClass="entr" presetSubtype="0" presetID="9" grpId="10" fill="hold">
                                  <p:stCondLst>
                                    <p:cond delay="0"/>
                                  </p:stCondLst>
                                  <p:iterate type="el" backwards="0">
                                    <p:tmAbs val="0"/>
                                  </p:iterate>
                                  <p:childTnLst>
                                    <p:set>
                                      <p:cBhvr>
                                        <p:cTn id="42" fill="hold"/>
                                        <p:tgtEl>
                                          <p:spTgt spid="233"/>
                                        </p:tgtEl>
                                        <p:attrNameLst>
                                          <p:attrName>style.visibility</p:attrName>
                                        </p:attrNameLst>
                                      </p:cBhvr>
                                      <p:to>
                                        <p:strVal val="visible"/>
                                      </p:to>
                                    </p:set>
                                    <p:animEffect filter="dissolve" transition="in">
                                      <p:cBhvr>
                                        <p:cTn id="43" dur="1000"/>
                                        <p:tgtEl>
                                          <p:spTgt spid="233"/>
                                        </p:tgtEl>
                                      </p:cBhvr>
                                    </p:animEffect>
                                  </p:childTnLst>
                                </p:cTn>
                              </p:par>
                            </p:childTnLst>
                          </p:cTn>
                        </p:par>
                        <p:par>
                          <p:cTn id="44" fill="hold">
                            <p:stCondLst>
                              <p:cond delay="10000"/>
                            </p:stCondLst>
                            <p:childTnLst>
                              <p:par>
                                <p:cTn id="45" nodeType="afterEffect" presetClass="entr" presetSubtype="0" presetID="9" grpId="11" fill="hold">
                                  <p:stCondLst>
                                    <p:cond delay="0"/>
                                  </p:stCondLst>
                                  <p:iterate type="el" backwards="0">
                                    <p:tmAbs val="0"/>
                                  </p:iterate>
                                  <p:childTnLst>
                                    <p:set>
                                      <p:cBhvr>
                                        <p:cTn id="46" fill="hold"/>
                                        <p:tgtEl>
                                          <p:spTgt spid="234"/>
                                        </p:tgtEl>
                                        <p:attrNameLst>
                                          <p:attrName>style.visibility</p:attrName>
                                        </p:attrNameLst>
                                      </p:cBhvr>
                                      <p:to>
                                        <p:strVal val="visible"/>
                                      </p:to>
                                    </p:set>
                                    <p:animEffect filter="dissolve" transition="in">
                                      <p:cBhvr>
                                        <p:cTn id="47" dur="1000"/>
                                        <p:tgtEl>
                                          <p:spTgt spid="234"/>
                                        </p:tgtEl>
                                      </p:cBhvr>
                                    </p:animEffect>
                                  </p:childTnLst>
                                </p:cTn>
                              </p:par>
                            </p:childTnLst>
                          </p:cTn>
                        </p:par>
                        <p:par>
                          <p:cTn id="48" fill="hold">
                            <p:stCondLst>
                              <p:cond delay="11000"/>
                            </p:stCondLst>
                            <p:childTnLst>
                              <p:par>
                                <p:cTn id="49" nodeType="afterEffect" presetClass="entr" presetSubtype="0" presetID="9" grpId="12" fill="hold">
                                  <p:stCondLst>
                                    <p:cond delay="0"/>
                                  </p:stCondLst>
                                  <p:iterate type="el" backwards="0">
                                    <p:tmAbs val="0"/>
                                  </p:iterate>
                                  <p:childTnLst>
                                    <p:set>
                                      <p:cBhvr>
                                        <p:cTn id="50" fill="hold"/>
                                        <p:tgtEl>
                                          <p:spTgt spid="235"/>
                                        </p:tgtEl>
                                        <p:attrNameLst>
                                          <p:attrName>style.visibility</p:attrName>
                                        </p:attrNameLst>
                                      </p:cBhvr>
                                      <p:to>
                                        <p:strVal val="visible"/>
                                      </p:to>
                                    </p:set>
                                    <p:animEffect filter="dissolve" transition="in">
                                      <p:cBhvr>
                                        <p:cTn id="51" dur="1000"/>
                                        <p:tgtEl>
                                          <p:spTgt spid="235"/>
                                        </p:tgtEl>
                                      </p:cBhvr>
                                    </p:animEffect>
                                  </p:childTnLst>
                                </p:cTn>
                              </p:par>
                            </p:childTnLst>
                          </p:cTn>
                        </p:par>
                        <p:par>
                          <p:cTn id="52" fill="hold">
                            <p:stCondLst>
                              <p:cond delay="12000"/>
                            </p:stCondLst>
                            <p:childTnLst>
                              <p:par>
                                <p:cTn id="53" nodeType="afterEffect" presetClass="entr" presetSubtype="0" presetID="9" grpId="13" fill="hold">
                                  <p:stCondLst>
                                    <p:cond delay="0"/>
                                  </p:stCondLst>
                                  <p:iterate type="el" backwards="0">
                                    <p:tmAbs val="0"/>
                                  </p:iterate>
                                  <p:childTnLst>
                                    <p:set>
                                      <p:cBhvr>
                                        <p:cTn id="54" fill="hold"/>
                                        <p:tgtEl>
                                          <p:spTgt spid="236"/>
                                        </p:tgtEl>
                                        <p:attrNameLst>
                                          <p:attrName>style.visibility</p:attrName>
                                        </p:attrNameLst>
                                      </p:cBhvr>
                                      <p:to>
                                        <p:strVal val="visible"/>
                                      </p:to>
                                    </p:set>
                                    <p:animEffect filter="dissolve" transition="in">
                                      <p:cBhvr>
                                        <p:cTn id="55" dur="1000"/>
                                        <p:tgtEl>
                                          <p:spTgt spid="236"/>
                                        </p:tgtEl>
                                      </p:cBhvr>
                                    </p:animEffect>
                                  </p:childTnLst>
                                </p:cTn>
                              </p:par>
                            </p:childTnLst>
                          </p:cTn>
                        </p:par>
                      </p:childTnLst>
                    </p:cTn>
                  </p:par>
                  <p:par>
                    <p:cTn id="56" fill="hold">
                      <p:stCondLst>
                        <p:cond delay="indefinite"/>
                      </p:stCondLst>
                      <p:childTnLst>
                        <p:par>
                          <p:cTn id="57" fill="hold">
                            <p:stCondLst>
                              <p:cond delay="0"/>
                            </p:stCondLst>
                            <p:childTnLst>
                              <p:par>
                                <p:cTn id="58" nodeType="clickEffect" presetClass="entr" presetSubtype="0" presetID="9" grpId="14" fill="hold">
                                  <p:stCondLst>
                                    <p:cond delay="0"/>
                                  </p:stCondLst>
                                  <p:iterate type="el" backwards="0">
                                    <p:tmAbs val="0"/>
                                  </p:iterate>
                                  <p:childTnLst>
                                    <p:set>
                                      <p:cBhvr>
                                        <p:cTn id="59" fill="hold"/>
                                        <p:tgtEl>
                                          <p:spTgt spid="226"/>
                                        </p:tgtEl>
                                        <p:attrNameLst>
                                          <p:attrName>style.visibility</p:attrName>
                                        </p:attrNameLst>
                                      </p:cBhvr>
                                      <p:to>
                                        <p:strVal val="visible"/>
                                      </p:to>
                                    </p:set>
                                    <p:animEffect filter="dissolve" transition="in">
                                      <p:cBhvr>
                                        <p:cTn id="60" dur="1000"/>
                                        <p:tgtEl>
                                          <p:spTgt spid="2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2" grpId="9"/>
      <p:bldP build="whole" bldLvl="1" animBg="1" rev="0" advAuto="0" spid="229" grpId="6"/>
      <p:bldP build="whole" bldLvl="1" animBg="1" rev="0" advAuto="0" spid="228" grpId="5"/>
      <p:bldP build="whole" bldLvl="1" animBg="1" rev="0" advAuto="0" spid="224" grpId="2"/>
      <p:bldP build="whole" bldLvl="1" animBg="1" rev="0" advAuto="0" spid="225" grpId="3"/>
      <p:bldP build="whole" bldLvl="1" animBg="1" rev="0" advAuto="0" spid="223" grpId="1"/>
      <p:bldP build="whole" bldLvl="1" animBg="1" rev="0" advAuto="0" spid="231" grpId="8"/>
      <p:bldP build="whole" bldLvl="1" animBg="1" rev="0" advAuto="0" spid="230" grpId="7"/>
      <p:bldP build="whole" bldLvl="1" animBg="1" rev="0" advAuto="0" spid="235" grpId="12"/>
      <p:bldP build="whole" bldLvl="1" animBg="1" rev="0" advAuto="0" spid="236" grpId="13"/>
      <p:bldP build="whole" bldLvl="1" animBg="1" rev="0" advAuto="0" spid="227" grpId="4"/>
      <p:bldP build="whole" bldLvl="1" animBg="1" rev="0" advAuto="0" spid="233" grpId="10"/>
      <p:bldP build="whole" bldLvl="1" animBg="1" rev="0" advAuto="0" spid="234" grpId="11"/>
      <p:bldP build="whole" bldLvl="1" animBg="1" rev="0" advAuto="0" spid="226" grpId="14"/>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238" name="Shape 238"/>
          <p:cNvSpPr/>
          <p:nvPr/>
        </p:nvSpPr>
        <p:spPr>
          <a:xfrm>
            <a:off x="13197650" y="2235200"/>
            <a:ext cx="11010901" cy="863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spcBef>
                <a:spcPts val="1400"/>
              </a:spcBef>
              <a:defRPr sz="1800"/>
            </a:pPr>
            <a:r>
              <a:rPr sz="4800">
                <a:solidFill>
                  <a:srgbClr val="1A5078"/>
                </a:solidFill>
                <a:latin typeface="Trebuchet MS"/>
                <a:ea typeface="Trebuchet MS"/>
                <a:cs typeface="Trebuchet MS"/>
                <a:sym typeface="Trebuchet MS"/>
              </a:rPr>
              <a:t>We are moving out of the Holocene and the “safe operating space for humanity” (Rockstroem et al., 2009):</a:t>
            </a:r>
            <a:endParaRPr sz="4800">
              <a:solidFill>
                <a:srgbClr val="1A5078"/>
              </a:solidFill>
              <a:latin typeface="Trebuchet MS"/>
              <a:ea typeface="Trebuchet MS"/>
              <a:cs typeface="Trebuchet MS"/>
              <a:sym typeface="Trebuchet MS"/>
            </a:endParaRPr>
          </a:p>
          <a:p>
            <a:pPr lvl="0" defTabSz="825500">
              <a:spcBef>
                <a:spcPts val="1400"/>
              </a:spcBef>
              <a:defRPr sz="1800"/>
            </a:pPr>
            <a:r>
              <a:rPr sz="3600">
                <a:solidFill>
                  <a:srgbClr val="1A5078"/>
                </a:solidFill>
                <a:latin typeface="Trebuchet MS"/>
                <a:ea typeface="Trebuchet MS"/>
                <a:cs typeface="Trebuchet MS"/>
                <a:sym typeface="Trebuchet MS"/>
              </a:rPr>
              <a:t>Climate Change </a:t>
            </a:r>
            <a:r>
              <a:rPr sz="3600">
                <a:solidFill>
                  <a:srgbClr val="791F11"/>
                </a:solidFill>
                <a:latin typeface="Trebuchet MS"/>
                <a:ea typeface="Trebuchet MS"/>
                <a:cs typeface="Trebuchet MS"/>
                <a:sym typeface="Trebuchet MS"/>
              </a:rPr>
              <a:t>(***)</a:t>
            </a:r>
            <a:endParaRPr sz="3600">
              <a:solidFill>
                <a:srgbClr val="1A5078"/>
              </a:solidFill>
              <a:latin typeface="Trebuchet MS"/>
              <a:ea typeface="Trebuchet MS"/>
              <a:cs typeface="Trebuchet MS"/>
              <a:sym typeface="Trebuchet MS"/>
            </a:endParaRPr>
          </a:p>
          <a:p>
            <a:pPr lvl="0" defTabSz="825500">
              <a:spcBef>
                <a:spcPts val="1400"/>
              </a:spcBef>
              <a:defRPr sz="1800"/>
            </a:pPr>
            <a:r>
              <a:rPr sz="3600">
                <a:solidFill>
                  <a:srgbClr val="1A5078"/>
                </a:solidFill>
                <a:latin typeface="Trebuchet MS"/>
                <a:ea typeface="Trebuchet MS"/>
                <a:cs typeface="Trebuchet MS"/>
                <a:sym typeface="Trebuchet MS"/>
              </a:rPr>
              <a:t>Ocean acidification </a:t>
            </a:r>
            <a:r>
              <a:rPr sz="3600">
                <a:solidFill>
                  <a:srgbClr val="792A17"/>
                </a:solidFill>
                <a:latin typeface="Trebuchet MS"/>
                <a:ea typeface="Trebuchet MS"/>
                <a:cs typeface="Trebuchet MS"/>
                <a:sym typeface="Trebuchet MS"/>
              </a:rPr>
              <a:t>(**)</a:t>
            </a:r>
            <a:endParaRPr sz="3600">
              <a:solidFill>
                <a:srgbClr val="1A5078"/>
              </a:solidFill>
              <a:latin typeface="Trebuchet MS"/>
              <a:ea typeface="Trebuchet MS"/>
              <a:cs typeface="Trebuchet MS"/>
              <a:sym typeface="Trebuchet MS"/>
            </a:endParaRPr>
          </a:p>
          <a:p>
            <a:pPr lvl="0" defTabSz="825500">
              <a:spcBef>
                <a:spcPts val="1400"/>
              </a:spcBef>
              <a:defRPr sz="1800"/>
            </a:pPr>
            <a:r>
              <a:rPr sz="3600">
                <a:solidFill>
                  <a:srgbClr val="1A5078"/>
                </a:solidFill>
                <a:latin typeface="Trebuchet MS"/>
                <a:ea typeface="Trebuchet MS"/>
                <a:cs typeface="Trebuchet MS"/>
                <a:sym typeface="Trebuchet MS"/>
              </a:rPr>
              <a:t>Stratospheric ozone depletion </a:t>
            </a:r>
            <a:r>
              <a:rPr sz="3600">
                <a:solidFill>
                  <a:srgbClr val="79361E"/>
                </a:solidFill>
                <a:latin typeface="Trebuchet MS"/>
                <a:ea typeface="Trebuchet MS"/>
                <a:cs typeface="Trebuchet MS"/>
                <a:sym typeface="Trebuchet MS"/>
              </a:rPr>
              <a:t>(*)</a:t>
            </a:r>
            <a:endParaRPr sz="3600">
              <a:solidFill>
                <a:srgbClr val="1A5078"/>
              </a:solidFill>
              <a:latin typeface="Trebuchet MS"/>
              <a:ea typeface="Trebuchet MS"/>
              <a:cs typeface="Trebuchet MS"/>
              <a:sym typeface="Trebuchet MS"/>
            </a:endParaRPr>
          </a:p>
          <a:p>
            <a:pPr lvl="0" defTabSz="825500">
              <a:spcBef>
                <a:spcPts val="1400"/>
              </a:spcBef>
              <a:defRPr sz="1800"/>
            </a:pPr>
            <a:r>
              <a:rPr sz="3600">
                <a:solidFill>
                  <a:srgbClr val="1A5078"/>
                </a:solidFill>
                <a:latin typeface="Trebuchet MS"/>
                <a:ea typeface="Trebuchet MS"/>
                <a:cs typeface="Trebuchet MS"/>
                <a:sym typeface="Trebuchet MS"/>
              </a:rPr>
              <a:t>Nitrogen </a:t>
            </a:r>
            <a:r>
              <a:rPr sz="3600">
                <a:solidFill>
                  <a:srgbClr val="793724"/>
                </a:solidFill>
                <a:latin typeface="Trebuchet MS"/>
                <a:ea typeface="Trebuchet MS"/>
                <a:cs typeface="Trebuchet MS"/>
                <a:sym typeface="Trebuchet MS"/>
              </a:rPr>
              <a:t>(******)</a:t>
            </a:r>
            <a:r>
              <a:rPr sz="3600">
                <a:solidFill>
                  <a:srgbClr val="1A5078"/>
                </a:solidFill>
                <a:latin typeface="Trebuchet MS"/>
                <a:ea typeface="Trebuchet MS"/>
                <a:cs typeface="Trebuchet MS"/>
                <a:sym typeface="Trebuchet MS"/>
              </a:rPr>
              <a:t> and Phosphorous cycles </a:t>
            </a:r>
            <a:r>
              <a:rPr sz="3600">
                <a:solidFill>
                  <a:srgbClr val="79331F"/>
                </a:solidFill>
                <a:latin typeface="Trebuchet MS"/>
                <a:ea typeface="Trebuchet MS"/>
                <a:cs typeface="Trebuchet MS"/>
                <a:sym typeface="Trebuchet MS"/>
              </a:rPr>
              <a:t>(**)</a:t>
            </a:r>
            <a:endParaRPr sz="3600">
              <a:solidFill>
                <a:srgbClr val="1A5078"/>
              </a:solidFill>
              <a:latin typeface="Trebuchet MS"/>
              <a:ea typeface="Trebuchet MS"/>
              <a:cs typeface="Trebuchet MS"/>
              <a:sym typeface="Trebuchet MS"/>
            </a:endParaRPr>
          </a:p>
          <a:p>
            <a:pPr lvl="0" defTabSz="825500">
              <a:spcBef>
                <a:spcPts val="1400"/>
              </a:spcBef>
              <a:defRPr sz="1800"/>
            </a:pPr>
            <a:r>
              <a:rPr sz="3600">
                <a:solidFill>
                  <a:srgbClr val="1A5078"/>
                </a:solidFill>
                <a:latin typeface="Trebuchet MS"/>
                <a:ea typeface="Trebuchet MS"/>
                <a:cs typeface="Trebuchet MS"/>
                <a:sym typeface="Trebuchet MS"/>
              </a:rPr>
              <a:t>Global freshwater </a:t>
            </a:r>
            <a:r>
              <a:rPr sz="3600">
                <a:solidFill>
                  <a:srgbClr val="792F1C"/>
                </a:solidFill>
                <a:latin typeface="Trebuchet MS"/>
                <a:ea typeface="Trebuchet MS"/>
                <a:cs typeface="Trebuchet MS"/>
                <a:sym typeface="Trebuchet MS"/>
              </a:rPr>
              <a:t>(*)</a:t>
            </a:r>
            <a:endParaRPr sz="3600">
              <a:solidFill>
                <a:srgbClr val="1A5078"/>
              </a:solidFill>
              <a:latin typeface="Trebuchet MS"/>
              <a:ea typeface="Trebuchet MS"/>
              <a:cs typeface="Trebuchet MS"/>
              <a:sym typeface="Trebuchet MS"/>
            </a:endParaRPr>
          </a:p>
          <a:p>
            <a:pPr lvl="0" defTabSz="825500">
              <a:spcBef>
                <a:spcPts val="1400"/>
              </a:spcBef>
              <a:defRPr sz="1800"/>
            </a:pPr>
            <a:r>
              <a:rPr sz="3600">
                <a:solidFill>
                  <a:srgbClr val="1A5078"/>
                </a:solidFill>
                <a:latin typeface="Trebuchet MS"/>
                <a:ea typeface="Trebuchet MS"/>
                <a:cs typeface="Trebuchet MS"/>
                <a:sym typeface="Trebuchet MS"/>
              </a:rPr>
              <a:t>Change in land use </a:t>
            </a:r>
            <a:r>
              <a:rPr sz="3600">
                <a:solidFill>
                  <a:srgbClr val="793121"/>
                </a:solidFill>
                <a:latin typeface="Trebuchet MS"/>
                <a:ea typeface="Trebuchet MS"/>
                <a:cs typeface="Trebuchet MS"/>
                <a:sym typeface="Trebuchet MS"/>
              </a:rPr>
              <a:t>(*)</a:t>
            </a:r>
            <a:endParaRPr sz="3600">
              <a:solidFill>
                <a:srgbClr val="1A5078"/>
              </a:solidFill>
              <a:latin typeface="Trebuchet MS"/>
              <a:ea typeface="Trebuchet MS"/>
              <a:cs typeface="Trebuchet MS"/>
              <a:sym typeface="Trebuchet MS"/>
            </a:endParaRPr>
          </a:p>
          <a:p>
            <a:pPr lvl="0" defTabSz="825500">
              <a:spcBef>
                <a:spcPts val="1400"/>
              </a:spcBef>
              <a:defRPr sz="1800"/>
            </a:pPr>
            <a:r>
              <a:rPr sz="3600">
                <a:solidFill>
                  <a:srgbClr val="1A5078"/>
                </a:solidFill>
                <a:latin typeface="Trebuchet MS"/>
                <a:ea typeface="Trebuchet MS"/>
                <a:cs typeface="Trebuchet MS"/>
                <a:sym typeface="Trebuchet MS"/>
              </a:rPr>
              <a:t>Biodiversity loss </a:t>
            </a:r>
            <a:r>
              <a:rPr sz="3600">
                <a:solidFill>
                  <a:srgbClr val="793221"/>
                </a:solidFill>
                <a:latin typeface="Trebuchet MS"/>
                <a:ea typeface="Trebuchet MS"/>
                <a:cs typeface="Trebuchet MS"/>
                <a:sym typeface="Trebuchet MS"/>
              </a:rPr>
              <a:t>(*******)</a:t>
            </a:r>
            <a:endParaRPr sz="3600">
              <a:solidFill>
                <a:srgbClr val="1A5078"/>
              </a:solidFill>
              <a:latin typeface="Trebuchet MS"/>
              <a:ea typeface="Trebuchet MS"/>
              <a:cs typeface="Trebuchet MS"/>
              <a:sym typeface="Trebuchet MS"/>
            </a:endParaRPr>
          </a:p>
          <a:p>
            <a:pPr lvl="0" defTabSz="825500">
              <a:spcBef>
                <a:spcPts val="1400"/>
              </a:spcBef>
              <a:defRPr sz="1800"/>
            </a:pPr>
            <a:r>
              <a:rPr sz="3600">
                <a:solidFill>
                  <a:srgbClr val="1A5078"/>
                </a:solidFill>
                <a:latin typeface="Trebuchet MS"/>
                <a:ea typeface="Trebuchet MS"/>
                <a:cs typeface="Trebuchet MS"/>
                <a:sym typeface="Trebuchet MS"/>
              </a:rPr>
              <a:t>Atmospheric aerosols </a:t>
            </a:r>
            <a:r>
              <a:rPr sz="3600">
                <a:solidFill>
                  <a:srgbClr val="793120"/>
                </a:solidFill>
                <a:latin typeface="Trebuchet MS"/>
                <a:ea typeface="Trebuchet MS"/>
                <a:cs typeface="Trebuchet MS"/>
                <a:sym typeface="Trebuchet MS"/>
              </a:rPr>
              <a:t>(?)</a:t>
            </a:r>
            <a:endParaRPr sz="3600">
              <a:solidFill>
                <a:srgbClr val="1A5078"/>
              </a:solidFill>
              <a:latin typeface="Trebuchet MS"/>
              <a:ea typeface="Trebuchet MS"/>
              <a:cs typeface="Trebuchet MS"/>
              <a:sym typeface="Trebuchet MS"/>
            </a:endParaRPr>
          </a:p>
          <a:p>
            <a:pPr lvl="0" defTabSz="825500">
              <a:spcBef>
                <a:spcPts val="1400"/>
              </a:spcBef>
              <a:defRPr sz="1800"/>
            </a:pPr>
            <a:r>
              <a:rPr sz="3600">
                <a:solidFill>
                  <a:srgbClr val="1A5078"/>
                </a:solidFill>
                <a:latin typeface="Trebuchet MS"/>
                <a:ea typeface="Trebuchet MS"/>
                <a:cs typeface="Trebuchet MS"/>
                <a:sym typeface="Trebuchet MS"/>
              </a:rPr>
              <a:t>Chemical pollution </a:t>
            </a:r>
            <a:r>
              <a:rPr sz="3600">
                <a:solidFill>
                  <a:srgbClr val="793823"/>
                </a:solidFill>
                <a:latin typeface="Trebuchet MS"/>
                <a:ea typeface="Trebuchet MS"/>
                <a:cs typeface="Trebuchet MS"/>
                <a:sym typeface="Trebuchet MS"/>
              </a:rPr>
              <a:t>(?)</a:t>
            </a:r>
          </a:p>
        </p:txBody>
      </p:sp>
      <p:pic>
        <p:nvPicPr>
          <p:cNvPr id="239" name="droppedImage.pdf"/>
          <p:cNvPicPr/>
          <p:nvPr/>
        </p:nvPicPr>
        <p:blipFill>
          <a:blip r:embed="rId2">
            <a:extLst/>
          </a:blip>
          <a:stretch>
            <a:fillRect/>
          </a:stretch>
        </p:blipFill>
        <p:spPr>
          <a:xfrm>
            <a:off x="177666" y="2111516"/>
            <a:ext cx="12852401" cy="11634281"/>
          </a:xfrm>
          <a:prstGeom prst="rect">
            <a:avLst/>
          </a:prstGeom>
          <a:ln w="12700">
            <a:miter lim="400000"/>
          </a:ln>
        </p:spPr>
      </p:pic>
      <p:sp>
        <p:nvSpPr>
          <p:cNvPr id="240" name="Shape 240"/>
          <p:cNvSpPr/>
          <p:nvPr/>
        </p:nvSpPr>
        <p:spPr>
          <a:xfrm>
            <a:off x="13246100" y="11214100"/>
            <a:ext cx="10909300" cy="21336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p>
            <a:pPr lvl="0" defTabSz="825500">
              <a:defRPr sz="1800"/>
            </a:pPr>
            <a:r>
              <a:rPr sz="4800">
                <a:solidFill>
                  <a:srgbClr val="F7F7FF"/>
                </a:solidFill>
                <a:latin typeface="Trebuchet MS"/>
                <a:ea typeface="Trebuchet MS"/>
                <a:cs typeface="Trebuchet MS"/>
                <a:sym typeface="Trebuchet MS"/>
              </a:rPr>
              <a:t>Climate change and sea level rise are symptoms, not the cause, </a:t>
            </a:r>
            <a:endParaRPr sz="4800">
              <a:solidFill>
                <a:srgbClr val="F7F7FF"/>
              </a:solidFill>
              <a:latin typeface="Trebuchet MS"/>
              <a:ea typeface="Trebuchet MS"/>
              <a:cs typeface="Trebuchet MS"/>
              <a:sym typeface="Trebuchet MS"/>
            </a:endParaRPr>
          </a:p>
          <a:p>
            <a:pPr lvl="0" defTabSz="825500">
              <a:defRPr sz="1800"/>
            </a:pPr>
            <a:r>
              <a:rPr sz="4800">
                <a:solidFill>
                  <a:srgbClr val="F7F7FF"/>
                </a:solidFill>
                <a:latin typeface="Trebuchet MS"/>
                <a:ea typeface="Trebuchet MS"/>
                <a:cs typeface="Trebuchet MS"/>
                <a:sym typeface="Trebuchet MS"/>
              </a:rPr>
              <a:t>the “sickness.”</a:t>
            </a:r>
          </a:p>
        </p:txBody>
      </p:sp>
      <p:grpSp>
        <p:nvGrpSpPr>
          <p:cNvPr id="243" name="Group 243"/>
          <p:cNvGrpSpPr/>
          <p:nvPr/>
        </p:nvGrpSpPr>
        <p:grpSpPr>
          <a:xfrm>
            <a:off x="88900" y="63500"/>
            <a:ext cx="24193500" cy="1778000"/>
            <a:chOff x="-50800" y="-50800"/>
            <a:chExt cx="24193500" cy="1778000"/>
          </a:xfrm>
        </p:grpSpPr>
        <p:pic>
          <p:nvPicPr>
            <p:cNvPr id="241" name=""/>
            <p:cNvPicPr/>
            <p:nvPr/>
          </p:nvPicPr>
          <p:blipFill>
            <a:blip r:embed="rId3">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242" name="droppedImage.pdf"/>
            <p:cNvPicPr/>
            <p:nvPr/>
          </p:nvPicPr>
          <p:blipFill>
            <a:blip r:embed="rId4">
              <a:extLst/>
            </a:blip>
            <a:stretch>
              <a:fillRect/>
            </a:stretch>
          </p:blipFill>
          <p:spPr>
            <a:xfrm>
              <a:off x="22128503" y="63500"/>
              <a:ext cx="1887198" cy="1549400"/>
            </a:xfrm>
            <a:prstGeom prst="rect">
              <a:avLst/>
            </a:prstGeom>
            <a:ln w="12700" cap="flat">
              <a:noFill/>
              <a:miter lim="400000"/>
            </a:ln>
            <a:effectLst/>
          </p:spPr>
        </p:pic>
      </p:gr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239"/>
                                        </p:tgtEl>
                                        <p:attrNameLst>
                                          <p:attrName>style.visibility</p:attrName>
                                        </p:attrNameLst>
                                      </p:cBhvr>
                                      <p:to>
                                        <p:strVal val="visible"/>
                                      </p:to>
                                    </p:set>
                                    <p:animEffect filter="fade" transition="in">
                                      <p:cBhvr>
                                        <p:cTn id="7" dur="1000"/>
                                        <p:tgtEl>
                                          <p:spTgt spid="239"/>
                                        </p:tgtEl>
                                      </p:cBhvr>
                                    </p:animEffect>
                                  </p:childTnLst>
                                </p:cTn>
                              </p:par>
                            </p:childTnLst>
                          </p:cTn>
                        </p:par>
                        <p:par>
                          <p:cTn id="8" fill="hold">
                            <p:stCondLst>
                              <p:cond delay="1000"/>
                            </p:stCondLst>
                            <p:childTnLst>
                              <p:par>
                                <p:cTn id="9" nodeType="afterEffect" presetClass="entr" presetSubtype="0" presetID="9" grpId="2" fill="hold">
                                  <p:stCondLst>
                                    <p:cond delay="0"/>
                                  </p:stCondLst>
                                  <p:iterate type="el" backwards="0">
                                    <p:tmAbs val="0"/>
                                  </p:iterate>
                                  <p:childTnLst>
                                    <p:set>
                                      <p:cBhvr>
                                        <p:cTn id="10" fill="hold"/>
                                        <p:tgtEl>
                                          <p:spTgt spid="238"/>
                                        </p:tgtEl>
                                        <p:attrNameLst>
                                          <p:attrName>style.visibility</p:attrName>
                                        </p:attrNameLst>
                                      </p:cBhvr>
                                      <p:to>
                                        <p:strVal val="visible"/>
                                      </p:to>
                                    </p:set>
                                    <p:animEffect filter="dissolve" transition="in">
                                      <p:cBhvr>
                                        <p:cTn id="11" dur="1000"/>
                                        <p:tgtEl>
                                          <p:spTgt spid="238"/>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9" grpId="3" fill="hold">
                                  <p:stCondLst>
                                    <p:cond delay="0"/>
                                  </p:stCondLst>
                                  <p:iterate type="el" backwards="0">
                                    <p:tmAbs val="0"/>
                                  </p:iterate>
                                  <p:childTnLst>
                                    <p:set>
                                      <p:cBhvr>
                                        <p:cTn id="15" fill="hold"/>
                                        <p:tgtEl>
                                          <p:spTgt spid="240"/>
                                        </p:tgtEl>
                                        <p:attrNameLst>
                                          <p:attrName>style.visibility</p:attrName>
                                        </p:attrNameLst>
                                      </p:cBhvr>
                                      <p:to>
                                        <p:strVal val="visible"/>
                                      </p:to>
                                    </p:set>
                                    <p:animEffect filter="dissolve" transition="in">
                                      <p:cBhvr>
                                        <p:cTn id="16" dur="1000"/>
                                        <p:tgtEl>
                                          <p:spTgt spid="2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8" grpId="2"/>
      <p:bldP build="whole" bldLvl="1" animBg="1" rev="0" advAuto="0" spid="239" grpId="1"/>
      <p:bldP build="whole" bldLvl="1" animBg="1" rev="0" advAuto="0" spid="240" grpId="3"/>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245" name="HumanitysJourney_Mono.jpg"/>
          <p:cNvPicPr/>
          <p:nvPr/>
        </p:nvPicPr>
        <p:blipFill>
          <a:blip r:embed="rId2">
            <a:extLst/>
          </a:blip>
          <a:stretch>
            <a:fillRect/>
          </a:stretch>
        </p:blipFill>
        <p:spPr>
          <a:xfrm>
            <a:off x="3374" y="0"/>
            <a:ext cx="17757735" cy="13716000"/>
          </a:xfrm>
          <a:prstGeom prst="rect">
            <a:avLst/>
          </a:prstGeom>
          <a:ln w="12700">
            <a:miter lim="400000"/>
          </a:ln>
        </p:spPr>
      </p:pic>
      <p:pic>
        <p:nvPicPr>
          <p:cNvPr id="246" name="HumanitysJourney_Mono2.jpg"/>
          <p:cNvPicPr/>
          <p:nvPr/>
        </p:nvPicPr>
        <p:blipFill>
          <a:blip r:embed="rId3">
            <a:extLst/>
          </a:blip>
          <a:stretch>
            <a:fillRect/>
          </a:stretch>
        </p:blipFill>
        <p:spPr>
          <a:xfrm>
            <a:off x="0" y="5833"/>
            <a:ext cx="17754600" cy="13704334"/>
          </a:xfrm>
          <a:prstGeom prst="rect">
            <a:avLst/>
          </a:prstGeom>
          <a:ln>
            <a:round/>
          </a:ln>
        </p:spPr>
      </p:pic>
      <p:sp>
        <p:nvSpPr>
          <p:cNvPr id="247" name="Shape 247"/>
          <p:cNvSpPr/>
          <p:nvPr/>
        </p:nvSpPr>
        <p:spPr>
          <a:xfrm>
            <a:off x="19685000" y="5486400"/>
            <a:ext cx="4292600" cy="1397000"/>
          </a:xfrm>
          <a:prstGeom prst="wedgeEllipseCallout">
            <a:avLst>
              <a:gd name="adj1" fmla="val -325740"/>
              <a:gd name="adj2" fmla="val 488182"/>
            </a:avLst>
          </a:prstGeom>
          <a:solidFill>
            <a:srgbClr val="92868B"/>
          </a:solidFill>
          <a:ln>
            <a:solidFill/>
            <a:round/>
          </a:ln>
          <a:extLst>
            <a:ext uri="{C572A759-6A51-4108-AA02-DFA0A04FC94B}">
              <ma14:wrappingTextBoxFlag xmlns:ma14="http://schemas.microsoft.com/office/mac/drawingml/2011/main" val="1"/>
            </a:ext>
          </a:extLst>
        </p:spPr>
        <p:txBody>
          <a:bodyPr lIns="0" tIns="0" rIns="0" bIns="0" anchor="ctr"/>
          <a:lstStyle>
            <a:lvl1pPr marL="59266" marR="59266" algn="ctr" defTabSz="655174">
              <a:defRPr sz="4800">
                <a:solidFill>
                  <a:srgbClr val="FFFFFF"/>
                </a:solidFill>
                <a:uFill>
                  <a:solidFill>
                    <a:srgbClr val="FFFFFF"/>
                  </a:solidFill>
                </a:uFill>
                <a:latin typeface="+mn-lt"/>
                <a:ea typeface="+mn-ea"/>
                <a:cs typeface="+mn-cs"/>
                <a:sym typeface="American Typewriter"/>
              </a:defRPr>
            </a:lvl1pPr>
          </a:lstStyle>
          <a:p>
            <a:pPr lvl="0">
              <a:defRPr sz="1800">
                <a:solidFill>
                  <a:srgbClr val="000000"/>
                </a:solidFill>
                <a:uFillTx/>
              </a:defRPr>
            </a:pPr>
            <a:r>
              <a:rPr sz="4800">
                <a:solidFill>
                  <a:srgbClr val="FFFFFF"/>
                </a:solidFill>
                <a:uFill>
                  <a:solidFill>
                    <a:srgbClr val="FFFFFF"/>
                  </a:solidFill>
                </a:uFill>
              </a:rPr>
              <a:t>Holocene</a:t>
            </a:r>
          </a:p>
        </p:txBody>
      </p:sp>
      <p:sp>
        <p:nvSpPr>
          <p:cNvPr id="248" name="Shape 248"/>
          <p:cNvSpPr/>
          <p:nvPr/>
        </p:nvSpPr>
        <p:spPr>
          <a:xfrm>
            <a:off x="17957800" y="8077200"/>
            <a:ext cx="6426200" cy="2032000"/>
          </a:xfrm>
          <a:prstGeom prst="wedgeEllipseCallout">
            <a:avLst>
              <a:gd name="adj1" fmla="val -108103"/>
              <a:gd name="adj2" fmla="val 188750"/>
            </a:avLst>
          </a:prstGeom>
          <a:solidFill>
            <a:srgbClr val="EFDCE7"/>
          </a:solidFill>
          <a:ln>
            <a:solidFill/>
            <a:round/>
          </a:ln>
          <a:extLst>
            <a:ext uri="{C572A759-6A51-4108-AA02-DFA0A04FC94B}">
              <ma14:wrappingTextBoxFlag xmlns:ma14="http://schemas.microsoft.com/office/mac/drawingml/2011/main" val="1"/>
            </a:ext>
          </a:extLst>
        </p:spPr>
        <p:txBody>
          <a:bodyPr lIns="0" tIns="0" rIns="0" bIns="0" anchor="ctr"/>
          <a:lstStyle>
            <a:lvl1pPr marL="59266" marR="59266" algn="ctr" defTabSz="655174">
              <a:defRPr sz="4800">
                <a:solidFill>
                  <a:srgbClr val="A47F56"/>
                </a:solidFill>
                <a:uFill>
                  <a:solidFill>
                    <a:srgbClr val="A47F56"/>
                  </a:solidFill>
                </a:uFill>
                <a:latin typeface="+mn-lt"/>
                <a:ea typeface="+mn-ea"/>
                <a:cs typeface="+mn-cs"/>
                <a:sym typeface="American Typewriter"/>
              </a:defRPr>
            </a:lvl1pPr>
          </a:lstStyle>
          <a:p>
            <a:pPr lvl="0">
              <a:defRPr sz="1800">
                <a:solidFill>
                  <a:srgbClr val="000000"/>
                </a:solidFill>
                <a:uFillTx/>
              </a:defRPr>
            </a:pPr>
            <a:r>
              <a:rPr sz="4800">
                <a:solidFill>
                  <a:srgbClr val="A47F56"/>
                </a:solidFill>
                <a:uFill>
                  <a:solidFill>
                    <a:srgbClr val="A47F56"/>
                  </a:solidFill>
                </a:uFill>
              </a:rPr>
              <a:t>20th and 21st Century</a:t>
            </a:r>
          </a:p>
        </p:txBody>
      </p:sp>
      <p:sp>
        <p:nvSpPr>
          <p:cNvPr id="249" name="Shape 249"/>
          <p:cNvSpPr/>
          <p:nvPr/>
        </p:nvSpPr>
        <p:spPr>
          <a:xfrm>
            <a:off x="19456400" y="11379200"/>
            <a:ext cx="4927600" cy="1397000"/>
          </a:xfrm>
          <a:prstGeom prst="wedgeEllipseCallout">
            <a:avLst>
              <a:gd name="adj1" fmla="val -93814"/>
              <a:gd name="adj2" fmla="val 79091"/>
            </a:avLst>
          </a:prstGeom>
          <a:solidFill>
            <a:srgbClr val="5D7992"/>
          </a:solidFill>
          <a:ln>
            <a:solidFill/>
            <a:round/>
          </a:ln>
          <a:extLst>
            <a:ext uri="{C572A759-6A51-4108-AA02-DFA0A04FC94B}">
              <ma14:wrappingTextBoxFlag xmlns:ma14="http://schemas.microsoft.com/office/mac/drawingml/2011/main" val="1"/>
            </a:ext>
          </a:extLst>
        </p:spPr>
        <p:txBody>
          <a:bodyPr lIns="0" tIns="0" rIns="0" bIns="0" anchor="ctr"/>
          <a:lstStyle>
            <a:lvl1pPr marL="59266" marR="59266" algn="ctr" defTabSz="655174">
              <a:defRPr sz="4800">
                <a:solidFill>
                  <a:srgbClr val="FFFFFF"/>
                </a:solidFill>
                <a:uFill>
                  <a:solidFill>
                    <a:srgbClr val="FFFFFF"/>
                  </a:solidFill>
                </a:uFill>
                <a:latin typeface="+mn-lt"/>
                <a:ea typeface="+mn-ea"/>
                <a:cs typeface="+mn-cs"/>
                <a:sym typeface="American Typewriter"/>
              </a:defRPr>
            </a:lvl1pPr>
          </a:lstStyle>
          <a:p>
            <a:pPr lvl="0">
              <a:defRPr sz="1800">
                <a:solidFill>
                  <a:srgbClr val="000000"/>
                </a:solidFill>
                <a:uFillTx/>
              </a:defRPr>
            </a:pPr>
            <a:r>
              <a:rPr sz="4800">
                <a:solidFill>
                  <a:srgbClr val="FFFFFF"/>
                </a:solidFill>
                <a:uFill>
                  <a:solidFill>
                    <a:srgbClr val="FFFFFF"/>
                  </a:solidFill>
                </a:uFill>
              </a:rPr>
              <a:t>Future</a:t>
            </a:r>
          </a:p>
        </p:txBody>
      </p:sp>
      <p:sp>
        <p:nvSpPr>
          <p:cNvPr id="250" name="Shape 250"/>
          <p:cNvSpPr/>
          <p:nvPr/>
        </p:nvSpPr>
        <p:spPr>
          <a:xfrm>
            <a:off x="17983200" y="215900"/>
            <a:ext cx="6159500" cy="15240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59266" marR="59266" defTabSz="655174">
              <a:defRPr sz="4800">
                <a:uFill>
                  <a:solidFill/>
                </a:uFill>
                <a:latin typeface="Trebuchet MS"/>
                <a:ea typeface="Trebuchet MS"/>
                <a:cs typeface="Trebuchet MS"/>
                <a:sym typeface="Trebuchet MS"/>
              </a:defRPr>
            </a:lvl1pPr>
          </a:lstStyle>
          <a:p>
            <a:pPr lvl="0">
              <a:defRPr sz="1800">
                <a:uFillTx/>
              </a:defRPr>
            </a:pPr>
            <a:r>
              <a:rPr sz="4800">
                <a:uFill>
                  <a:solidFill/>
                </a:uFill>
              </a:rPr>
              <a:t>Best news from the Emergency Room?</a:t>
            </a:r>
          </a:p>
        </p:txBody>
      </p:sp>
      <p:sp>
        <p:nvSpPr>
          <p:cNvPr id="251" name="Shape 251"/>
          <p:cNvSpPr/>
          <p:nvPr/>
        </p:nvSpPr>
        <p:spPr>
          <a:xfrm>
            <a:off x="17970500" y="215900"/>
            <a:ext cx="6159500" cy="15240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59266" marR="59266" defTabSz="655174">
              <a:defRPr sz="4800">
                <a:uFill>
                  <a:solidFill/>
                </a:uFill>
                <a:latin typeface="Trebuchet MS"/>
                <a:ea typeface="Trebuchet MS"/>
                <a:cs typeface="Trebuchet MS"/>
                <a:sym typeface="Trebuchet MS"/>
              </a:defRPr>
            </a:lvl1pPr>
          </a:lstStyle>
          <a:p>
            <a:pPr lvl="0">
              <a:defRPr sz="1800">
                <a:uFillTx/>
              </a:defRPr>
            </a:pPr>
            <a:r>
              <a:rPr sz="4800">
                <a:uFill>
                  <a:solidFill/>
                </a:uFill>
              </a:rPr>
              <a:t>Humanity is in the “Emergency Room”</a:t>
            </a:r>
          </a:p>
        </p:txBody>
      </p:sp>
      <p:sp>
        <p:nvSpPr>
          <p:cNvPr id="252" name="Shape 252"/>
          <p:cNvSpPr/>
          <p:nvPr/>
        </p:nvSpPr>
        <p:spPr>
          <a:xfrm>
            <a:off x="17754600" y="1841500"/>
            <a:ext cx="6629400" cy="812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59266" marR="59266" defTabSz="655174">
              <a:defRPr sz="4800">
                <a:uFill>
                  <a:solidFill/>
                </a:uFill>
                <a:latin typeface="Trebuchet MS"/>
                <a:ea typeface="Trebuchet MS"/>
                <a:cs typeface="Trebuchet MS"/>
                <a:sym typeface="Trebuchet MS"/>
              </a:defRPr>
            </a:lvl1pPr>
          </a:lstStyle>
          <a:p>
            <a:pPr lvl="0">
              <a:defRPr sz="1800">
                <a:uFillTx/>
              </a:defRPr>
            </a:pPr>
            <a:r>
              <a:rPr sz="4800">
                <a:uFill>
                  <a:solidFill/>
                </a:uFill>
              </a:rPr>
              <a:t>“The patient is stable”</a:t>
            </a:r>
          </a:p>
        </p:txBody>
      </p:sp>
      <p:grpSp>
        <p:nvGrpSpPr>
          <p:cNvPr id="256" name="Group 256"/>
          <p:cNvGrpSpPr/>
          <p:nvPr/>
        </p:nvGrpSpPr>
        <p:grpSpPr>
          <a:xfrm>
            <a:off x="12293600" y="0"/>
            <a:ext cx="2958947" cy="13734291"/>
            <a:chOff x="0" y="0"/>
            <a:chExt cx="2958946" cy="13734290"/>
          </a:xfrm>
        </p:grpSpPr>
        <p:sp>
          <p:nvSpPr>
            <p:cNvPr id="253" name="Shape 253"/>
            <p:cNvSpPr/>
            <p:nvPr/>
          </p:nvSpPr>
          <p:spPr>
            <a:xfrm>
              <a:off x="0" y="0"/>
              <a:ext cx="2286000" cy="12110443"/>
            </a:xfrm>
            <a:prstGeom prst="rect">
              <a:avLst/>
            </a:prstGeom>
            <a:solidFill>
              <a:srgbClr val="FFFFFF"/>
            </a:solidFill>
            <a:ln w="12700" cap="flat">
              <a:noFill/>
              <a:miter lim="400000"/>
            </a:ln>
            <a:effectLst/>
          </p:spPr>
          <p:txBody>
            <a:bodyPr wrap="square" lIns="0" tIns="0" rIns="0" bIns="0" numCol="1" anchor="ctr">
              <a:noAutofit/>
            </a:bodyPr>
            <a:lstStyle/>
            <a:p>
              <a:pPr lvl="0" algn="ctr" defTabSz="825500">
                <a:defRPr sz="56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254" name="Shape 254"/>
            <p:cNvSpPr/>
            <p:nvPr/>
          </p:nvSpPr>
          <p:spPr>
            <a:xfrm>
              <a:off x="695081" y="12018532"/>
              <a:ext cx="2263866" cy="524754"/>
            </a:xfrm>
            <a:prstGeom prst="rect">
              <a:avLst/>
            </a:prstGeom>
            <a:solidFill>
              <a:srgbClr val="FFFFFF"/>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255" name="Shape 255"/>
            <p:cNvSpPr/>
            <p:nvPr/>
          </p:nvSpPr>
          <p:spPr>
            <a:xfrm>
              <a:off x="11067" y="12513832"/>
              <a:ext cx="2263866" cy="1220459"/>
            </a:xfrm>
            <a:prstGeom prst="rect">
              <a:avLst/>
            </a:prstGeom>
            <a:solidFill>
              <a:srgbClr val="FFFFFF"/>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grpSp>
        <p:nvGrpSpPr>
          <p:cNvPr id="260" name="Group 260"/>
          <p:cNvGrpSpPr/>
          <p:nvPr/>
        </p:nvGrpSpPr>
        <p:grpSpPr>
          <a:xfrm>
            <a:off x="14554200" y="0"/>
            <a:ext cx="3246815" cy="13734291"/>
            <a:chOff x="0" y="0"/>
            <a:chExt cx="3246814" cy="13734290"/>
          </a:xfrm>
        </p:grpSpPr>
        <p:sp>
          <p:nvSpPr>
            <p:cNvPr id="257" name="Shape 257"/>
            <p:cNvSpPr/>
            <p:nvPr/>
          </p:nvSpPr>
          <p:spPr>
            <a:xfrm>
              <a:off x="0" y="0"/>
              <a:ext cx="3225800" cy="12110443"/>
            </a:xfrm>
            <a:prstGeom prst="rect">
              <a:avLst/>
            </a:prstGeom>
            <a:solidFill>
              <a:srgbClr val="FFFFFF"/>
            </a:solidFill>
            <a:ln w="12700" cap="flat">
              <a:noFill/>
              <a:miter lim="400000"/>
            </a:ln>
            <a:effectLst/>
          </p:spPr>
          <p:txBody>
            <a:bodyPr wrap="square" lIns="0" tIns="0" rIns="0" bIns="0" numCol="1" anchor="ctr">
              <a:noAutofit/>
            </a:bodyPr>
            <a:lstStyle/>
            <a:p>
              <a:pPr lvl="0" algn="ctr" defTabSz="825500">
                <a:defRPr sz="56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258" name="Shape 258"/>
            <p:cNvSpPr/>
            <p:nvPr/>
          </p:nvSpPr>
          <p:spPr>
            <a:xfrm>
              <a:off x="695081" y="12018532"/>
              <a:ext cx="2551734" cy="524754"/>
            </a:xfrm>
            <a:prstGeom prst="rect">
              <a:avLst/>
            </a:prstGeom>
            <a:solidFill>
              <a:srgbClr val="FFFFFF"/>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259" name="Shape 259"/>
            <p:cNvSpPr/>
            <p:nvPr/>
          </p:nvSpPr>
          <p:spPr>
            <a:xfrm>
              <a:off x="11067" y="12513832"/>
              <a:ext cx="3203666" cy="1220459"/>
            </a:xfrm>
            <a:prstGeom prst="rect">
              <a:avLst/>
            </a:prstGeom>
            <a:solidFill>
              <a:srgbClr val="FFFFFF"/>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sp>
        <p:nvSpPr>
          <p:cNvPr id="261" name="Shape 261"/>
          <p:cNvSpPr/>
          <p:nvPr/>
        </p:nvSpPr>
        <p:spPr>
          <a:xfrm>
            <a:off x="1981200" y="6832600"/>
            <a:ext cx="20421600" cy="1041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6400">
                <a:solidFill>
                  <a:srgbClr val="1A5078"/>
                </a:solidFill>
                <a:latin typeface="Trebuchet MS"/>
                <a:ea typeface="Trebuchet MS"/>
                <a:cs typeface="Trebuchet MS"/>
                <a:sym typeface="Trebuchet MS"/>
              </a:defRPr>
            </a:lvl1pPr>
          </a:lstStyle>
          <a:p>
            <a:pPr lvl="0">
              <a:defRPr sz="1800">
                <a:solidFill>
                  <a:srgbClr val="000000"/>
                </a:solidFill>
              </a:defRPr>
            </a:pPr>
            <a:r>
              <a:rPr sz="6400">
                <a:solidFill>
                  <a:srgbClr val="1A5078"/>
                </a:solidFill>
              </a:rPr>
              <a:t>The Syndrome: Recent Climate (and Global) Changes</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261"/>
                                        </p:tgtEl>
                                        <p:attrNameLst>
                                          <p:attrName>style.visibility</p:attrName>
                                        </p:attrNameLst>
                                      </p:cBhvr>
                                      <p:to>
                                        <p:strVal val="visible"/>
                                      </p:to>
                                    </p:set>
                                    <p:animEffect filter="dissolve" transition="in">
                                      <p:cBhvr>
                                        <p:cTn id="7" dur="1000"/>
                                        <p:tgtEl>
                                          <p:spTgt spid="261"/>
                                        </p:tgtEl>
                                      </p:cBhvr>
                                    </p:animEffect>
                                  </p:childTnLst>
                                </p:cTn>
                              </p:par>
                            </p:childTnLst>
                          </p:cTn>
                        </p:par>
                        <p:par>
                          <p:cTn id="8" fill="hold">
                            <p:stCondLst>
                              <p:cond delay="1000"/>
                            </p:stCondLst>
                            <p:childTnLst>
                              <p:par>
                                <p:cTn id="9" nodeType="afterEffect" presetClass="exit" presetSubtype="0" presetID="10" grpId="2" fill="hold">
                                  <p:stCondLst>
                                    <p:cond delay="500"/>
                                  </p:stCondLst>
                                  <p:iterate type="el" backwards="0">
                                    <p:tmAbs val="0"/>
                                  </p:iterate>
                                  <p:childTnLst>
                                    <p:animEffect filter="fade" transition="out">
                                      <p:cBhvr>
                                        <p:cTn id="10" dur="1000" fill="hold"/>
                                        <p:tgtEl>
                                          <p:spTgt spid="261"/>
                                        </p:tgtEl>
                                      </p:cBhvr>
                                    </p:animEffect>
                                    <p:set>
                                      <p:cBhvr>
                                        <p:cTn id="11" fill="hold">
                                          <p:stCondLst>
                                            <p:cond delay="999"/>
                                          </p:stCondLst>
                                        </p:cTn>
                                        <p:tgtEl>
                                          <p:spTgt spid="261"/>
                                        </p:tgtEl>
                                        <p:attrNameLst>
                                          <p:attrName>style.visibility</p:attrName>
                                        </p:attrNameLst>
                                      </p:cBhvr>
                                      <p:to>
                                        <p:strVal val="hidden"/>
                                      </p:to>
                                    </p:set>
                                  </p:childTnLst>
                                </p:cTn>
                              </p:par>
                            </p:childTnLst>
                          </p:cTn>
                        </p:par>
                        <p:par>
                          <p:cTn id="12" fill="hold">
                            <p:stCondLst>
                              <p:cond delay="2500"/>
                            </p:stCondLst>
                            <p:childTnLst>
                              <p:par>
                                <p:cTn id="13" nodeType="afterEffect" presetClass="entr" presetSubtype="0" presetID="10" grpId="3" fill="hold">
                                  <p:stCondLst>
                                    <p:cond delay="0"/>
                                  </p:stCondLst>
                                  <p:iterate type="el" backwards="0">
                                    <p:tmAbs val="0"/>
                                  </p:iterate>
                                  <p:childTnLst>
                                    <p:set>
                                      <p:cBhvr>
                                        <p:cTn id="14" fill="hold"/>
                                        <p:tgtEl>
                                          <p:spTgt spid="245"/>
                                        </p:tgtEl>
                                        <p:attrNameLst>
                                          <p:attrName>style.visibility</p:attrName>
                                        </p:attrNameLst>
                                      </p:cBhvr>
                                      <p:to>
                                        <p:strVal val="visible"/>
                                      </p:to>
                                    </p:set>
                                    <p:animEffect filter="fade" transition="in">
                                      <p:cBhvr>
                                        <p:cTn id="15" dur="1000"/>
                                        <p:tgtEl>
                                          <p:spTgt spid="245"/>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xit" presetSubtype="2" presetID="17" grpId="4" fill="hold">
                                  <p:stCondLst>
                                    <p:cond delay="0"/>
                                  </p:stCondLst>
                                  <p:iterate type="el" backwards="0">
                                    <p:tmAbs val="0"/>
                                  </p:iterate>
                                  <p:childTnLst>
                                    <p:anim calcmode="lin" valueType="num">
                                      <p:cBhvr>
                                        <p:cTn id="19" dur="1000" fill="hold"/>
                                        <p:tgtEl>
                                          <p:spTgt spid="256"/>
                                        </p:tgtEl>
                                        <p:attrNameLst>
                                          <p:attrName>ppt_x</p:attrName>
                                        </p:attrNameLst>
                                      </p:cBhvr>
                                      <p:tavLst>
                                        <p:tav tm="0">
                                          <p:val>
                                            <p:strVal val="ppt_x"/>
                                          </p:val>
                                        </p:tav>
                                        <p:tav tm="100000">
                                          <p:val>
                                            <p:strVal val="ppt_x+ppt_w/2"/>
                                          </p:val>
                                        </p:tav>
                                      </p:tavLst>
                                    </p:anim>
                                    <p:anim calcmode="lin" valueType="num">
                                      <p:cBhvr>
                                        <p:cTn id="20" dur="1000" fill="hold"/>
                                        <p:tgtEl>
                                          <p:spTgt spid="256"/>
                                        </p:tgtEl>
                                        <p:attrNameLst>
                                          <p:attrName>ppt_y</p:attrName>
                                        </p:attrNameLst>
                                      </p:cBhvr>
                                      <p:tavLst>
                                        <p:tav tm="0">
                                          <p:val>
                                            <p:strVal val="ppt_y"/>
                                          </p:val>
                                        </p:tav>
                                        <p:tav tm="100000">
                                          <p:val>
                                            <p:strVal val="ppt_y"/>
                                          </p:val>
                                        </p:tav>
                                      </p:tavLst>
                                    </p:anim>
                                    <p:anim calcmode="lin" valueType="num">
                                      <p:cBhvr>
                                        <p:cTn id="21" dur="1000" fill="hold"/>
                                        <p:tgtEl>
                                          <p:spTgt spid="256"/>
                                        </p:tgtEl>
                                        <p:attrNameLst>
                                          <p:attrName>ppt_w</p:attrName>
                                        </p:attrNameLst>
                                      </p:cBhvr>
                                      <p:tavLst>
                                        <p:tav tm="0">
                                          <p:val>
                                            <p:strVal val="ppt_w"/>
                                          </p:val>
                                        </p:tav>
                                        <p:tav tm="100000">
                                          <p:val>
                                            <p:fltVal val="0"/>
                                          </p:val>
                                        </p:tav>
                                      </p:tavLst>
                                    </p:anim>
                                    <p:anim calcmode="lin" valueType="num">
                                      <p:cBhvr>
                                        <p:cTn id="22" dur="1000" fill="hold"/>
                                        <p:tgtEl>
                                          <p:spTgt spid="256"/>
                                        </p:tgtEl>
                                        <p:attrNameLst>
                                          <p:attrName>ppt_h</p:attrName>
                                        </p:attrNameLst>
                                      </p:cBhvr>
                                      <p:tavLst>
                                        <p:tav tm="0">
                                          <p:val>
                                            <p:strVal val="ppt_h"/>
                                          </p:val>
                                        </p:tav>
                                        <p:tav tm="100000">
                                          <p:val>
                                            <p:strVal val="ppt_h"/>
                                          </p:val>
                                        </p:tav>
                                      </p:tavLst>
                                    </p:anim>
                                    <p:set>
                                      <p:cBhvr>
                                        <p:cTn id="23" fill="hold">
                                          <p:stCondLst>
                                            <p:cond delay="999"/>
                                          </p:stCondLst>
                                        </p:cTn>
                                        <p:tgtEl>
                                          <p:spTgt spid="25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nodeType="clickEffect" presetClass="exit" presetSubtype="2" presetID="17" grpId="5" fill="hold">
                                  <p:stCondLst>
                                    <p:cond delay="0"/>
                                  </p:stCondLst>
                                  <p:iterate type="el" backwards="0">
                                    <p:tmAbs val="0"/>
                                  </p:iterate>
                                  <p:childTnLst>
                                    <p:anim calcmode="lin" valueType="num">
                                      <p:cBhvr>
                                        <p:cTn id="27" dur="1000" fill="hold"/>
                                        <p:tgtEl>
                                          <p:spTgt spid="260"/>
                                        </p:tgtEl>
                                        <p:attrNameLst>
                                          <p:attrName>ppt_x</p:attrName>
                                        </p:attrNameLst>
                                      </p:cBhvr>
                                      <p:tavLst>
                                        <p:tav tm="0">
                                          <p:val>
                                            <p:strVal val="ppt_x"/>
                                          </p:val>
                                        </p:tav>
                                        <p:tav tm="100000">
                                          <p:val>
                                            <p:strVal val="ppt_x+ppt_w/2"/>
                                          </p:val>
                                        </p:tav>
                                      </p:tavLst>
                                    </p:anim>
                                    <p:anim calcmode="lin" valueType="num">
                                      <p:cBhvr>
                                        <p:cTn id="28" dur="1000" fill="hold"/>
                                        <p:tgtEl>
                                          <p:spTgt spid="260"/>
                                        </p:tgtEl>
                                        <p:attrNameLst>
                                          <p:attrName>ppt_y</p:attrName>
                                        </p:attrNameLst>
                                      </p:cBhvr>
                                      <p:tavLst>
                                        <p:tav tm="0">
                                          <p:val>
                                            <p:strVal val="ppt_y"/>
                                          </p:val>
                                        </p:tav>
                                        <p:tav tm="100000">
                                          <p:val>
                                            <p:strVal val="ppt_y"/>
                                          </p:val>
                                        </p:tav>
                                      </p:tavLst>
                                    </p:anim>
                                    <p:anim calcmode="lin" valueType="num">
                                      <p:cBhvr>
                                        <p:cTn id="29" dur="1000" fill="hold"/>
                                        <p:tgtEl>
                                          <p:spTgt spid="260"/>
                                        </p:tgtEl>
                                        <p:attrNameLst>
                                          <p:attrName>ppt_w</p:attrName>
                                        </p:attrNameLst>
                                      </p:cBhvr>
                                      <p:tavLst>
                                        <p:tav tm="0">
                                          <p:val>
                                            <p:strVal val="ppt_w"/>
                                          </p:val>
                                        </p:tav>
                                        <p:tav tm="100000">
                                          <p:val>
                                            <p:fltVal val="0"/>
                                          </p:val>
                                        </p:tav>
                                      </p:tavLst>
                                    </p:anim>
                                    <p:anim calcmode="lin" valueType="num">
                                      <p:cBhvr>
                                        <p:cTn id="30" dur="1000" fill="hold"/>
                                        <p:tgtEl>
                                          <p:spTgt spid="260"/>
                                        </p:tgtEl>
                                        <p:attrNameLst>
                                          <p:attrName>ppt_h</p:attrName>
                                        </p:attrNameLst>
                                      </p:cBhvr>
                                      <p:tavLst>
                                        <p:tav tm="0">
                                          <p:val>
                                            <p:strVal val="ppt_h"/>
                                          </p:val>
                                        </p:tav>
                                        <p:tav tm="100000">
                                          <p:val>
                                            <p:strVal val="ppt_h"/>
                                          </p:val>
                                        </p:tav>
                                      </p:tavLst>
                                    </p:anim>
                                    <p:set>
                                      <p:cBhvr>
                                        <p:cTn id="31" fill="hold">
                                          <p:stCondLst>
                                            <p:cond delay="999"/>
                                          </p:stCondLst>
                                        </p:cTn>
                                        <p:tgtEl>
                                          <p:spTgt spid="26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nodeType="clickEffect" presetClass="entr" presetSubtype="0" presetID="10" grpId="6" fill="hold">
                                  <p:stCondLst>
                                    <p:cond delay="0"/>
                                  </p:stCondLst>
                                  <p:iterate type="el" backwards="0">
                                    <p:tmAbs val="0"/>
                                  </p:iterate>
                                  <p:childTnLst>
                                    <p:set>
                                      <p:cBhvr>
                                        <p:cTn id="35" fill="hold"/>
                                        <p:tgtEl>
                                          <p:spTgt spid="246"/>
                                        </p:tgtEl>
                                        <p:attrNameLst>
                                          <p:attrName>style.visibility</p:attrName>
                                        </p:attrNameLst>
                                      </p:cBhvr>
                                      <p:to>
                                        <p:strVal val="visible"/>
                                      </p:to>
                                    </p:set>
                                    <p:animEffect filter="fade" transition="in">
                                      <p:cBhvr>
                                        <p:cTn id="36" dur="1000"/>
                                        <p:tgtEl>
                                          <p:spTgt spid="246"/>
                                        </p:tgtEl>
                                      </p:cBhvr>
                                    </p:animEffect>
                                  </p:childTnLst>
                                </p:cTn>
                              </p:par>
                            </p:childTnLst>
                          </p:cTn>
                        </p:par>
                      </p:childTnLst>
                    </p:cTn>
                  </p:par>
                  <p:par>
                    <p:cTn id="37" fill="hold">
                      <p:stCondLst>
                        <p:cond delay="indefinite"/>
                      </p:stCondLst>
                      <p:childTnLst>
                        <p:par>
                          <p:cTn id="38" fill="hold">
                            <p:stCondLst>
                              <p:cond delay="0"/>
                            </p:stCondLst>
                            <p:childTnLst>
                              <p:par>
                                <p:cTn id="39" nodeType="clickEffect" presetClass="entr" presetSubtype="16" presetID="23" grpId="7" fill="hold">
                                  <p:stCondLst>
                                    <p:cond delay="0"/>
                                  </p:stCondLst>
                                  <p:iterate type="el" backwards="0">
                                    <p:tmAbs val="0"/>
                                  </p:iterate>
                                  <p:childTnLst>
                                    <p:set>
                                      <p:cBhvr>
                                        <p:cTn id="40" fill="hold"/>
                                        <p:tgtEl>
                                          <p:spTgt spid="247"/>
                                        </p:tgtEl>
                                        <p:attrNameLst>
                                          <p:attrName>style.visibility</p:attrName>
                                        </p:attrNameLst>
                                      </p:cBhvr>
                                      <p:to>
                                        <p:strVal val="visible"/>
                                      </p:to>
                                    </p:set>
                                    <p:anim calcmode="lin" valueType="num">
                                      <p:cBhvr>
                                        <p:cTn id="41" dur="1000" fill="hold"/>
                                        <p:tgtEl>
                                          <p:spTgt spid="247"/>
                                        </p:tgtEl>
                                        <p:attrNameLst>
                                          <p:attrName>ppt_w</p:attrName>
                                        </p:attrNameLst>
                                      </p:cBhvr>
                                      <p:tavLst>
                                        <p:tav tm="0">
                                          <p:val>
                                            <p:fltVal val="0"/>
                                          </p:val>
                                        </p:tav>
                                        <p:tav tm="100000">
                                          <p:val>
                                            <p:strVal val="#ppt_w"/>
                                          </p:val>
                                        </p:tav>
                                      </p:tavLst>
                                    </p:anim>
                                    <p:anim calcmode="lin" valueType="num">
                                      <p:cBhvr>
                                        <p:cTn id="42" dur="1000" fill="hold"/>
                                        <p:tgtEl>
                                          <p:spTgt spid="247"/>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nodeType="clickEffect" presetClass="entr" presetSubtype="16" presetID="23" grpId="8" fill="hold">
                                  <p:stCondLst>
                                    <p:cond delay="0"/>
                                  </p:stCondLst>
                                  <p:iterate type="el" backwards="0">
                                    <p:tmAbs val="0"/>
                                  </p:iterate>
                                  <p:childTnLst>
                                    <p:set>
                                      <p:cBhvr>
                                        <p:cTn id="46" fill="hold"/>
                                        <p:tgtEl>
                                          <p:spTgt spid="248"/>
                                        </p:tgtEl>
                                        <p:attrNameLst>
                                          <p:attrName>style.visibility</p:attrName>
                                        </p:attrNameLst>
                                      </p:cBhvr>
                                      <p:to>
                                        <p:strVal val="visible"/>
                                      </p:to>
                                    </p:set>
                                    <p:anim calcmode="lin" valueType="num">
                                      <p:cBhvr>
                                        <p:cTn id="47" dur="1000" fill="hold"/>
                                        <p:tgtEl>
                                          <p:spTgt spid="248"/>
                                        </p:tgtEl>
                                        <p:attrNameLst>
                                          <p:attrName>ppt_w</p:attrName>
                                        </p:attrNameLst>
                                      </p:cBhvr>
                                      <p:tavLst>
                                        <p:tav tm="0">
                                          <p:val>
                                            <p:fltVal val="0"/>
                                          </p:val>
                                        </p:tav>
                                        <p:tav tm="100000">
                                          <p:val>
                                            <p:strVal val="#ppt_w"/>
                                          </p:val>
                                        </p:tav>
                                      </p:tavLst>
                                    </p:anim>
                                    <p:anim calcmode="lin" valueType="num">
                                      <p:cBhvr>
                                        <p:cTn id="48" dur="1000" fill="hold"/>
                                        <p:tgtEl>
                                          <p:spTgt spid="248"/>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nodeType="clickEffect" presetClass="entr" presetSubtype="0" presetID="9" grpId="9" fill="hold">
                                  <p:stCondLst>
                                    <p:cond delay="0"/>
                                  </p:stCondLst>
                                  <p:iterate type="el" backwards="0">
                                    <p:tmAbs val="0"/>
                                  </p:iterate>
                                  <p:childTnLst>
                                    <p:set>
                                      <p:cBhvr>
                                        <p:cTn id="52" fill="hold"/>
                                        <p:tgtEl>
                                          <p:spTgt spid="251"/>
                                        </p:tgtEl>
                                        <p:attrNameLst>
                                          <p:attrName>style.visibility</p:attrName>
                                        </p:attrNameLst>
                                      </p:cBhvr>
                                      <p:to>
                                        <p:strVal val="visible"/>
                                      </p:to>
                                    </p:set>
                                    <p:animEffect filter="dissolve" transition="in">
                                      <p:cBhvr>
                                        <p:cTn id="53" dur="1000"/>
                                        <p:tgtEl>
                                          <p:spTgt spid="251"/>
                                        </p:tgtEl>
                                      </p:cBhvr>
                                    </p:animEffect>
                                  </p:childTnLst>
                                </p:cTn>
                              </p:par>
                            </p:childTnLst>
                          </p:cTn>
                        </p:par>
                      </p:childTnLst>
                    </p:cTn>
                  </p:par>
                  <p:par>
                    <p:cTn id="54" fill="hold">
                      <p:stCondLst>
                        <p:cond delay="indefinite"/>
                      </p:stCondLst>
                      <p:childTnLst>
                        <p:par>
                          <p:cTn id="55" fill="hold">
                            <p:stCondLst>
                              <p:cond delay="0"/>
                            </p:stCondLst>
                            <p:childTnLst>
                              <p:par>
                                <p:cTn id="56" nodeType="clickEffect" presetClass="entr" presetSubtype="16" presetID="23" grpId="10" fill="hold">
                                  <p:stCondLst>
                                    <p:cond delay="0"/>
                                  </p:stCondLst>
                                  <p:iterate type="el" backwards="0">
                                    <p:tmAbs val="0"/>
                                  </p:iterate>
                                  <p:childTnLst>
                                    <p:set>
                                      <p:cBhvr>
                                        <p:cTn id="57" fill="hold"/>
                                        <p:tgtEl>
                                          <p:spTgt spid="249"/>
                                        </p:tgtEl>
                                        <p:attrNameLst>
                                          <p:attrName>style.visibility</p:attrName>
                                        </p:attrNameLst>
                                      </p:cBhvr>
                                      <p:to>
                                        <p:strVal val="visible"/>
                                      </p:to>
                                    </p:set>
                                    <p:anim calcmode="lin" valueType="num">
                                      <p:cBhvr>
                                        <p:cTn id="58" dur="1000" fill="hold"/>
                                        <p:tgtEl>
                                          <p:spTgt spid="249"/>
                                        </p:tgtEl>
                                        <p:attrNameLst>
                                          <p:attrName>ppt_w</p:attrName>
                                        </p:attrNameLst>
                                      </p:cBhvr>
                                      <p:tavLst>
                                        <p:tav tm="0">
                                          <p:val>
                                            <p:fltVal val="0"/>
                                          </p:val>
                                        </p:tav>
                                        <p:tav tm="100000">
                                          <p:val>
                                            <p:strVal val="#ppt_w"/>
                                          </p:val>
                                        </p:tav>
                                      </p:tavLst>
                                    </p:anim>
                                    <p:anim calcmode="lin" valueType="num">
                                      <p:cBhvr>
                                        <p:cTn id="59" dur="1000" fill="hold"/>
                                        <p:tgtEl>
                                          <p:spTgt spid="249"/>
                                        </p:tgtEl>
                                        <p:attrNameLst>
                                          <p:attrName>ppt_h</p:attrName>
                                        </p:attrNameLst>
                                      </p:cBhvr>
                                      <p:tavLst>
                                        <p:tav tm="0">
                                          <p:val>
                                            <p:fltVal val="0"/>
                                          </p:val>
                                        </p:tav>
                                        <p:tav tm="100000">
                                          <p:val>
                                            <p:strVal val="#ppt_h"/>
                                          </p:val>
                                        </p:tav>
                                      </p:tavLst>
                                    </p:anim>
                                  </p:childTnLst>
                                </p:cTn>
                              </p:par>
                            </p:childTnLst>
                          </p:cTn>
                        </p:par>
                        <p:par>
                          <p:cTn id="60" fill="hold">
                            <p:stCondLst>
                              <p:cond delay="1000"/>
                            </p:stCondLst>
                            <p:childTnLst>
                              <p:par>
                                <p:cTn id="61" nodeType="afterEffect" presetClass="exit" presetSubtype="0" presetID="9" grpId="11" fill="hold">
                                  <p:stCondLst>
                                    <p:cond delay="0"/>
                                  </p:stCondLst>
                                  <p:iterate type="el" backwards="0">
                                    <p:tmAbs val="0"/>
                                  </p:iterate>
                                  <p:childTnLst>
                                    <p:animEffect filter="dissolve" transition="out">
                                      <p:cBhvr>
                                        <p:cTn id="62" dur="1000" fill="hold"/>
                                        <p:tgtEl>
                                          <p:spTgt spid="251"/>
                                        </p:tgtEl>
                                      </p:cBhvr>
                                    </p:animEffect>
                                    <p:set>
                                      <p:cBhvr>
                                        <p:cTn id="63" fill="hold">
                                          <p:stCondLst>
                                            <p:cond delay="999"/>
                                          </p:stCondLst>
                                        </p:cTn>
                                        <p:tgtEl>
                                          <p:spTgt spid="251"/>
                                        </p:tgtEl>
                                        <p:attrNameLst>
                                          <p:attrName>style.visibility</p:attrName>
                                        </p:attrNameLst>
                                      </p:cBhvr>
                                      <p:to>
                                        <p:strVal val="hidden"/>
                                      </p:to>
                                    </p:set>
                                  </p:childTnLst>
                                </p:cTn>
                              </p:par>
                            </p:childTnLst>
                          </p:cTn>
                        </p:par>
                        <p:par>
                          <p:cTn id="64" fill="hold">
                            <p:stCondLst>
                              <p:cond delay="2000"/>
                            </p:stCondLst>
                            <p:childTnLst>
                              <p:par>
                                <p:cTn id="65" nodeType="afterEffect" presetClass="entr" presetSubtype="0" presetID="9" grpId="12" fill="hold">
                                  <p:stCondLst>
                                    <p:cond delay="0"/>
                                  </p:stCondLst>
                                  <p:iterate type="el" backwards="0">
                                    <p:tmAbs val="0"/>
                                  </p:iterate>
                                  <p:childTnLst>
                                    <p:set>
                                      <p:cBhvr>
                                        <p:cTn id="66" fill="hold"/>
                                        <p:tgtEl>
                                          <p:spTgt spid="250"/>
                                        </p:tgtEl>
                                        <p:attrNameLst>
                                          <p:attrName>style.visibility</p:attrName>
                                        </p:attrNameLst>
                                      </p:cBhvr>
                                      <p:to>
                                        <p:strVal val="visible"/>
                                      </p:to>
                                    </p:set>
                                    <p:animEffect filter="dissolve" transition="in">
                                      <p:cBhvr>
                                        <p:cTn id="67" dur="1000"/>
                                        <p:tgtEl>
                                          <p:spTgt spid="250"/>
                                        </p:tgtEl>
                                      </p:cBhvr>
                                    </p:animEffect>
                                  </p:childTnLst>
                                </p:cTn>
                              </p:par>
                            </p:childTnLst>
                          </p:cTn>
                        </p:par>
                      </p:childTnLst>
                    </p:cTn>
                  </p:par>
                  <p:par>
                    <p:cTn id="68" fill="hold">
                      <p:stCondLst>
                        <p:cond delay="indefinite"/>
                      </p:stCondLst>
                      <p:childTnLst>
                        <p:par>
                          <p:cTn id="69" fill="hold">
                            <p:stCondLst>
                              <p:cond delay="0"/>
                            </p:stCondLst>
                            <p:childTnLst>
                              <p:par>
                                <p:cTn id="70" nodeType="clickEffect" presetClass="entr" presetSubtype="0" presetID="9" grpId="13" fill="hold">
                                  <p:stCondLst>
                                    <p:cond delay="0"/>
                                  </p:stCondLst>
                                  <p:iterate type="el" backwards="0">
                                    <p:tmAbs val="0"/>
                                  </p:iterate>
                                  <p:childTnLst>
                                    <p:set>
                                      <p:cBhvr>
                                        <p:cTn id="71" fill="hold"/>
                                        <p:tgtEl>
                                          <p:spTgt spid="252"/>
                                        </p:tgtEl>
                                        <p:attrNameLst>
                                          <p:attrName>style.visibility</p:attrName>
                                        </p:attrNameLst>
                                      </p:cBhvr>
                                      <p:to>
                                        <p:strVal val="visible"/>
                                      </p:to>
                                    </p:set>
                                    <p:animEffect filter="dissolve" transition="in">
                                      <p:cBhvr>
                                        <p:cTn id="72" dur="1000"/>
                                        <p:tgtEl>
                                          <p:spTgt spid="2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2" grpId="13"/>
      <p:bldP build="whole" bldLvl="1" animBg="1" rev="0" advAuto="0" spid="249" grpId="10"/>
      <p:bldP build="whole" bldLvl="1" animBg="1" rev="0" advAuto="0" spid="245" grpId="3"/>
      <p:bldP build="whole" bldLvl="1" animBg="1" rev="0" advAuto="0" spid="260" grpId="5"/>
      <p:bldP build="whole" bldLvl="1" animBg="1" rev="0" advAuto="0" spid="250" grpId="12"/>
      <p:bldP build="whole" bldLvl="1" animBg="1" rev="0" advAuto="0" spid="247" grpId="7"/>
      <p:bldP build="whole" bldLvl="1" animBg="1" rev="0" advAuto="0" spid="251" grpId="9"/>
      <p:bldP build="whole" bldLvl="1" animBg="1" rev="0" advAuto="0" spid="251" grpId="11"/>
      <p:bldP build="whole" bldLvl="1" animBg="1" rev="0" advAuto="0" spid="261" grpId="1"/>
      <p:bldP build="whole" bldLvl="1" animBg="1" rev="0" advAuto="0" spid="246" grpId="6"/>
      <p:bldP build="whole" bldLvl="1" animBg="1" rev="0" advAuto="0" spid="261" grpId="2"/>
      <p:bldP build="whole" bldLvl="1" animBg="1" rev="0" advAuto="0" spid="256" grpId="4"/>
      <p:bldP build="whole" bldLvl="1" animBg="1" rev="0" advAuto="0" spid="248" grpId="8"/>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263" name="Shape 263"/>
          <p:cNvSpPr/>
          <p:nvPr/>
        </p:nvSpPr>
        <p:spPr>
          <a:xfrm>
            <a:off x="714295" y="457200"/>
            <a:ext cx="16703735" cy="44576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EE0">
              <a:alpha val="83255"/>
            </a:srgbClr>
          </a:solidFill>
          <a:ln w="25400">
            <a:solidFill>
              <a:srgbClr val="FFFFFF">
                <a:alpha val="83255"/>
              </a:srgbClr>
            </a:solidFill>
            <a:miter lim="400000"/>
          </a:ln>
          <a:extLst>
            <a:ext uri="{C572A759-6A51-4108-AA02-DFA0A04FC94B}">
              <ma14:wrappingTextBoxFlag xmlns:ma14="http://schemas.microsoft.com/office/mac/drawingml/2011/main" val="1"/>
            </a:ext>
          </a:extLst>
        </p:spPr>
        <p:txBody>
          <a:bodyPr lIns="0" tIns="0" rIns="0" bIns="0" anchor="ctr"/>
          <a:lstStyle>
            <a:lvl1pPr algn="ctr" defTabSz="1130300">
              <a:defRPr sz="5800">
                <a:solidFill>
                  <a:srgbClr val="00397A"/>
                </a:solidFill>
                <a:effectLst>
                  <a:outerShdw sx="100000" sy="100000" kx="0" ky="0" algn="b" rotWithShape="0" blurRad="25400" dist="23998" dir="2700000">
                    <a:srgbClr val="000000">
                      <a:alpha val="31034"/>
                    </a:srgbClr>
                  </a:outerShdw>
                </a:effectLst>
                <a:latin typeface="+mj-lt"/>
                <a:ea typeface="+mj-ea"/>
                <a:cs typeface="+mj-cs"/>
                <a:sym typeface="Gill Sans"/>
              </a:defRPr>
            </a:lvl1pPr>
          </a:lstStyle>
          <a:p>
            <a:pPr lvl="0">
              <a:defRPr sz="1800">
                <a:solidFill>
                  <a:srgbClr val="000000"/>
                </a:solidFill>
                <a:effectLst/>
              </a:defRPr>
            </a:pPr>
            <a:r>
              <a:rPr sz="5800">
                <a:solidFill>
                  <a:srgbClr val="00397A"/>
                </a:solidFill>
                <a:effectLst>
                  <a:outerShdw sx="100000" sy="100000" kx="0" ky="0" algn="b" rotWithShape="0" blurRad="25400" dist="23998" dir="2700000">
                    <a:srgbClr val="000000">
                      <a:alpha val="31034"/>
                    </a:srgbClr>
                  </a:outerShdw>
                </a:effectLst>
              </a:rPr>
              <a:t>“What would you like to tell your 20 year old self?”</a:t>
            </a:r>
          </a:p>
        </p:txBody>
      </p:sp>
      <p:sp>
        <p:nvSpPr>
          <p:cNvPr id="264" name="Shape 264"/>
          <p:cNvSpPr/>
          <p:nvPr/>
        </p:nvSpPr>
        <p:spPr>
          <a:xfrm>
            <a:off x="3937000" y="8534400"/>
            <a:ext cx="19926558" cy="44576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53585F">
              <a:alpha val="83255"/>
            </a:srgbClr>
          </a:solidFill>
          <a:ln w="25400">
            <a:solidFill>
              <a:srgbClr val="FFFFFF">
                <a:alpha val="83255"/>
              </a:srgbClr>
            </a:solidFill>
            <a:miter lim="400000"/>
          </a:ln>
          <a:extLst>
            <a:ext uri="{C572A759-6A51-4108-AA02-DFA0A04FC94B}">
              <ma14:wrappingTextBoxFlag xmlns:ma14="http://schemas.microsoft.com/office/mac/drawingml/2011/main" val="1"/>
            </a:ext>
          </a:extLst>
        </p:spPr>
        <p:txBody>
          <a:bodyPr lIns="0" tIns="0" rIns="0" bIns="0" anchor="ctr"/>
          <a:lstStyle>
            <a:lvl1pPr algn="ctr" defTabSz="1130300">
              <a:defRPr sz="58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lvl1pPr>
          </a:lstStyle>
          <a:p>
            <a:pPr lvl="0">
              <a:defRPr sz="1800">
                <a:solidFill>
                  <a:srgbClr val="000000"/>
                </a:solidFill>
                <a:effectLst/>
              </a:defRPr>
            </a:pPr>
            <a:r>
              <a:rPr sz="5800">
                <a:solidFill>
                  <a:srgbClr val="FFFFFF"/>
                </a:solidFill>
                <a:effectLst>
                  <a:outerShdw sx="100000" sy="100000" kx="0" ky="0" algn="b" rotWithShape="0" blurRad="25400" dist="23998" dir="2700000">
                    <a:srgbClr val="000000">
                      <a:alpha val="31034"/>
                    </a:srgbClr>
                  </a:outerShdw>
                </a:effectLst>
              </a:rPr>
              <a:t>If you are 20 years old today, and if you die prematurely, the most like cause of this is one or another impact of climate/global change.</a:t>
            </a:r>
          </a:p>
        </p:txBody>
      </p:sp>
    </p:spTree>
  </p:cSld>
  <p:clrMapOvr>
    <a:masterClrMapping/>
  </p:clrMapOvr>
  <p:transition spd="slow" advClick="1">
    <p:wipe dir="l"/>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263"/>
                                        </p:tgtEl>
                                        <p:attrNameLst>
                                          <p:attrName>style.visibility</p:attrName>
                                        </p:attrNameLst>
                                      </p:cBhvr>
                                      <p:to>
                                        <p:strVal val="visible"/>
                                      </p:to>
                                    </p:set>
                                    <p:animEffect filter="dissolve" transition="in">
                                      <p:cBhvr>
                                        <p:cTn id="7" dur="1000"/>
                                        <p:tgtEl>
                                          <p:spTgt spid="263"/>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9" grpId="2" fill="hold">
                                  <p:stCondLst>
                                    <p:cond delay="0"/>
                                  </p:stCondLst>
                                  <p:iterate type="el" backwards="0">
                                    <p:tmAbs val="0"/>
                                  </p:iterate>
                                  <p:childTnLst>
                                    <p:set>
                                      <p:cBhvr>
                                        <p:cTn id="11" fill="hold"/>
                                        <p:tgtEl>
                                          <p:spTgt spid="264"/>
                                        </p:tgtEl>
                                        <p:attrNameLst>
                                          <p:attrName>style.visibility</p:attrName>
                                        </p:attrNameLst>
                                      </p:cBhvr>
                                      <p:to>
                                        <p:strVal val="visible"/>
                                      </p:to>
                                    </p:set>
                                    <p:animEffect filter="dissolve" transition="in">
                                      <p:cBhvr>
                                        <p:cTn id="12" dur="1000"/>
                                        <p:tgtEl>
                                          <p:spTgt spid="2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3" grpId="1"/>
      <p:bldP build="whole" bldLvl="1" animBg="1" rev="0" advAuto="0" spid="264" grpId="2"/>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grpSp>
        <p:nvGrpSpPr>
          <p:cNvPr id="268" name="Group 268"/>
          <p:cNvGrpSpPr/>
          <p:nvPr/>
        </p:nvGrpSpPr>
        <p:grpSpPr>
          <a:xfrm>
            <a:off x="88900" y="63500"/>
            <a:ext cx="24193500" cy="1778000"/>
            <a:chOff x="-50800" y="-50800"/>
            <a:chExt cx="24193500" cy="1778000"/>
          </a:xfrm>
        </p:grpSpPr>
        <p:pic>
          <p:nvPicPr>
            <p:cNvPr id="266" name=""/>
            <p:cNvPicPr/>
            <p:nvPr/>
          </p:nvPicPr>
          <p:blipFill>
            <a:blip r:embed="rId2">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267" name="droppedImage.pdf"/>
            <p:cNvPicPr/>
            <p:nvPr/>
          </p:nvPicPr>
          <p:blipFill>
            <a:blip r:embed="rId3">
              <a:extLst/>
            </a:blip>
            <a:stretch>
              <a:fillRect/>
            </a:stretch>
          </p:blipFill>
          <p:spPr>
            <a:xfrm>
              <a:off x="22128503" y="63500"/>
              <a:ext cx="1887198" cy="1549400"/>
            </a:xfrm>
            <a:prstGeom prst="rect">
              <a:avLst/>
            </a:prstGeom>
            <a:ln w="12700" cap="flat">
              <a:noFill/>
              <a:miter lim="400000"/>
            </a:ln>
            <a:effectLst/>
          </p:spPr>
        </p:pic>
      </p:grpSp>
      <p:sp>
        <p:nvSpPr>
          <p:cNvPr id="269" name="Shape 269"/>
          <p:cNvSpPr/>
          <p:nvPr/>
        </p:nvSpPr>
        <p:spPr>
          <a:xfrm>
            <a:off x="18920618" y="8699500"/>
            <a:ext cx="4970464"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spcBef>
                <a:spcPts val="1400"/>
              </a:spcBef>
              <a:defRPr sz="1800"/>
            </a:pPr>
            <a:r>
              <a:rPr sz="4800">
                <a:latin typeface="Trebuchet MS"/>
                <a:ea typeface="Trebuchet MS"/>
                <a:cs typeface="Trebuchet MS"/>
                <a:sym typeface="Trebuchet MS"/>
              </a:rPr>
              <a:t>“Normal Range”</a:t>
            </a:r>
            <a:endParaRPr sz="4800">
              <a:latin typeface="Trebuchet MS"/>
              <a:ea typeface="Trebuchet MS"/>
              <a:cs typeface="Trebuchet MS"/>
              <a:sym typeface="Trebuchet MS"/>
            </a:endParaRPr>
          </a:p>
          <a:p>
            <a:pPr lvl="0" defTabSz="825500">
              <a:spcBef>
                <a:spcPts val="1400"/>
              </a:spcBef>
              <a:defRPr sz="1800"/>
            </a:pPr>
            <a:r>
              <a:rPr sz="4800">
                <a:latin typeface="Trebuchet MS"/>
                <a:ea typeface="Trebuchet MS"/>
                <a:cs typeface="Trebuchet MS"/>
                <a:sym typeface="Trebuchet MS"/>
              </a:rPr>
              <a:t>(800,000 years)</a:t>
            </a:r>
          </a:p>
        </p:txBody>
      </p:sp>
      <p:sp>
        <p:nvSpPr>
          <p:cNvPr id="270" name="Shape 270"/>
          <p:cNvSpPr/>
          <p:nvPr/>
        </p:nvSpPr>
        <p:spPr>
          <a:xfrm>
            <a:off x="18920618" y="5524499"/>
            <a:ext cx="4970464"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4800">
                <a:latin typeface="Trebuchet MS"/>
                <a:ea typeface="Trebuchet MS"/>
                <a:cs typeface="Trebuchet MS"/>
                <a:sym typeface="Trebuchet MS"/>
              </a:defRPr>
            </a:lvl1pPr>
          </a:lstStyle>
          <a:p>
            <a:pPr lvl="0">
              <a:defRPr sz="1800"/>
            </a:pPr>
            <a:r>
              <a:rPr sz="4800"/>
              <a:t>“Current State”</a:t>
            </a:r>
          </a:p>
        </p:txBody>
      </p:sp>
      <p:grpSp>
        <p:nvGrpSpPr>
          <p:cNvPr id="273" name="Group 273"/>
          <p:cNvGrpSpPr/>
          <p:nvPr/>
        </p:nvGrpSpPr>
        <p:grpSpPr>
          <a:xfrm>
            <a:off x="254000" y="2540000"/>
            <a:ext cx="18034778" cy="10280332"/>
            <a:chOff x="0" y="0"/>
            <a:chExt cx="18034777" cy="10280331"/>
          </a:xfrm>
        </p:grpSpPr>
        <p:pic>
          <p:nvPicPr>
            <p:cNvPr id="271" name="LeavingtheHoloceneA.jpg"/>
            <p:cNvPicPr/>
            <p:nvPr/>
          </p:nvPicPr>
          <p:blipFill>
            <a:blip r:embed="rId4">
              <a:extLst/>
            </a:blip>
            <a:stretch>
              <a:fillRect/>
            </a:stretch>
          </p:blipFill>
          <p:spPr>
            <a:xfrm>
              <a:off x="254777" y="0"/>
              <a:ext cx="17780001" cy="10280332"/>
            </a:xfrm>
            <a:prstGeom prst="rect">
              <a:avLst/>
            </a:prstGeom>
            <a:ln w="12700" cap="flat">
              <a:noFill/>
              <a:miter lim="400000"/>
            </a:ln>
            <a:effectLst/>
          </p:spPr>
        </p:pic>
        <p:sp>
          <p:nvSpPr>
            <p:cNvPr id="272" name="Shape 272"/>
            <p:cNvSpPr/>
            <p:nvPr/>
          </p:nvSpPr>
          <p:spPr>
            <a:xfrm>
              <a:off x="0" y="1727200"/>
              <a:ext cx="1747640" cy="1086942"/>
            </a:xfrm>
            <a:prstGeom prst="rect">
              <a:avLst/>
            </a:prstGeom>
            <a:solidFill>
              <a:srgbClr val="FFFFFF"/>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grpSp>
        <p:nvGrpSpPr>
          <p:cNvPr id="276" name="Group 276"/>
          <p:cNvGrpSpPr/>
          <p:nvPr/>
        </p:nvGrpSpPr>
        <p:grpSpPr>
          <a:xfrm>
            <a:off x="113898" y="2643387"/>
            <a:ext cx="18340381" cy="10206134"/>
            <a:chOff x="0" y="0"/>
            <a:chExt cx="18340379" cy="10206132"/>
          </a:xfrm>
        </p:grpSpPr>
        <p:pic>
          <p:nvPicPr>
            <p:cNvPr id="274" name="LeavingtheHoloceneB.jpg"/>
            <p:cNvPicPr/>
            <p:nvPr/>
          </p:nvPicPr>
          <p:blipFill>
            <a:blip r:embed="rId5">
              <a:extLst/>
            </a:blip>
            <a:stretch>
              <a:fillRect/>
            </a:stretch>
          </p:blipFill>
          <p:spPr>
            <a:xfrm>
              <a:off x="334396" y="0"/>
              <a:ext cx="18005984" cy="10206133"/>
            </a:xfrm>
            <a:prstGeom prst="rect">
              <a:avLst/>
            </a:prstGeom>
            <a:ln w="12700" cap="flat">
              <a:noFill/>
              <a:miter lim="400000"/>
            </a:ln>
            <a:effectLst/>
          </p:spPr>
        </p:pic>
        <p:sp>
          <p:nvSpPr>
            <p:cNvPr id="275" name="Shape 275"/>
            <p:cNvSpPr/>
            <p:nvPr/>
          </p:nvSpPr>
          <p:spPr>
            <a:xfrm>
              <a:off x="0" y="1498815"/>
              <a:ext cx="1853552" cy="1099652"/>
            </a:xfrm>
            <a:prstGeom prst="rect">
              <a:avLst/>
            </a:prstGeom>
            <a:solidFill>
              <a:srgbClr val="FFFFFF"/>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spTree>
  </p:cSld>
  <p:clrMapOvr>
    <a:masterClrMapping/>
  </p:clrMapOvr>
  <p:transition spd="slow" advClick="1">
    <p:wipe dir="l"/>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273"/>
                                        </p:tgtEl>
                                        <p:attrNameLst>
                                          <p:attrName>style.visibility</p:attrName>
                                        </p:attrNameLst>
                                      </p:cBhvr>
                                      <p:to>
                                        <p:strVal val="visible"/>
                                      </p:to>
                                    </p:set>
                                    <p:animEffect filter="fade" transition="in">
                                      <p:cBhvr>
                                        <p:cTn id="7" dur="1000"/>
                                        <p:tgtEl>
                                          <p:spTgt spid="273"/>
                                        </p:tgtEl>
                                      </p:cBhvr>
                                    </p:animEffect>
                                  </p:childTnLst>
                                </p:cTn>
                              </p:par>
                            </p:childTnLst>
                          </p:cTn>
                        </p:par>
                        <p:par>
                          <p:cTn id="8" fill="hold">
                            <p:stCondLst>
                              <p:cond delay="1000"/>
                            </p:stCondLst>
                            <p:childTnLst>
                              <p:par>
                                <p:cTn id="9" nodeType="afterEffect" presetClass="entr" presetSubtype="0" presetID="9" grpId="2" fill="hold">
                                  <p:stCondLst>
                                    <p:cond delay="0"/>
                                  </p:stCondLst>
                                  <p:iterate type="el" backwards="0">
                                    <p:tmAbs val="0"/>
                                  </p:iterate>
                                  <p:childTnLst>
                                    <p:set>
                                      <p:cBhvr>
                                        <p:cTn id="10" fill="hold"/>
                                        <p:tgtEl>
                                          <p:spTgt spid="269"/>
                                        </p:tgtEl>
                                        <p:attrNameLst>
                                          <p:attrName>style.visibility</p:attrName>
                                        </p:attrNameLst>
                                      </p:cBhvr>
                                      <p:to>
                                        <p:strVal val="visible"/>
                                      </p:to>
                                    </p:set>
                                    <p:animEffect filter="dissolve" transition="in">
                                      <p:cBhvr>
                                        <p:cTn id="11" dur="1000"/>
                                        <p:tgtEl>
                                          <p:spTgt spid="269"/>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10" grpId="3" fill="hold">
                                  <p:stCondLst>
                                    <p:cond delay="0"/>
                                  </p:stCondLst>
                                  <p:iterate type="el" backwards="0">
                                    <p:tmAbs val="0"/>
                                  </p:iterate>
                                  <p:childTnLst>
                                    <p:set>
                                      <p:cBhvr>
                                        <p:cTn id="15" fill="hold"/>
                                        <p:tgtEl>
                                          <p:spTgt spid="276"/>
                                        </p:tgtEl>
                                        <p:attrNameLst>
                                          <p:attrName>style.visibility</p:attrName>
                                        </p:attrNameLst>
                                      </p:cBhvr>
                                      <p:to>
                                        <p:strVal val="visible"/>
                                      </p:to>
                                    </p:set>
                                    <p:animEffect filter="fade" transition="in">
                                      <p:cBhvr>
                                        <p:cTn id="16" dur="1000"/>
                                        <p:tgtEl>
                                          <p:spTgt spid="276"/>
                                        </p:tgtEl>
                                      </p:cBhvr>
                                    </p:animEffect>
                                  </p:childTnLst>
                                </p:cTn>
                              </p:par>
                            </p:childTnLst>
                          </p:cTn>
                        </p:par>
                        <p:par>
                          <p:cTn id="17" fill="hold">
                            <p:stCondLst>
                              <p:cond delay="1000"/>
                            </p:stCondLst>
                            <p:childTnLst>
                              <p:par>
                                <p:cTn id="18" nodeType="afterEffect" presetClass="entr" presetSubtype="0" presetID="9" grpId="4" fill="hold">
                                  <p:stCondLst>
                                    <p:cond delay="0"/>
                                  </p:stCondLst>
                                  <p:iterate type="el" backwards="0">
                                    <p:tmAbs val="0"/>
                                  </p:iterate>
                                  <p:childTnLst>
                                    <p:set>
                                      <p:cBhvr>
                                        <p:cTn id="19" fill="hold"/>
                                        <p:tgtEl>
                                          <p:spTgt spid="270"/>
                                        </p:tgtEl>
                                        <p:attrNameLst>
                                          <p:attrName>style.visibility</p:attrName>
                                        </p:attrNameLst>
                                      </p:cBhvr>
                                      <p:to>
                                        <p:strVal val="visible"/>
                                      </p:to>
                                    </p:set>
                                    <p:animEffect filter="dissolve" transition="in">
                                      <p:cBhvr>
                                        <p:cTn id="20" dur="1000"/>
                                        <p:tgtEl>
                                          <p:spTgt spid="2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9" grpId="2"/>
      <p:bldP build="whole" bldLvl="1" animBg="1" rev="0" advAuto="0" spid="276" grpId="3"/>
      <p:bldP build="whole" bldLvl="1" animBg="1" rev="0" advAuto="0" spid="273" grpId="1"/>
      <p:bldP build="whole" bldLvl="1" animBg="1" rev="0" advAuto="0" spid="270" grpId="4"/>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grpSp>
        <p:nvGrpSpPr>
          <p:cNvPr id="280" name="Group 280"/>
          <p:cNvGrpSpPr/>
          <p:nvPr/>
        </p:nvGrpSpPr>
        <p:grpSpPr>
          <a:xfrm>
            <a:off x="88900" y="63500"/>
            <a:ext cx="24193500" cy="1778000"/>
            <a:chOff x="-50800" y="-50800"/>
            <a:chExt cx="24193500" cy="1778000"/>
          </a:xfrm>
        </p:grpSpPr>
        <p:pic>
          <p:nvPicPr>
            <p:cNvPr id="278" name=""/>
            <p:cNvPicPr/>
            <p:nvPr/>
          </p:nvPicPr>
          <p:blipFill>
            <a:blip r:embed="rId2">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279" name="droppedImage.pdf"/>
            <p:cNvPicPr/>
            <p:nvPr/>
          </p:nvPicPr>
          <p:blipFill>
            <a:blip r:embed="rId3">
              <a:extLst/>
            </a:blip>
            <a:stretch>
              <a:fillRect/>
            </a:stretch>
          </p:blipFill>
          <p:spPr>
            <a:xfrm>
              <a:off x="22128503" y="63500"/>
              <a:ext cx="1887198" cy="1549400"/>
            </a:xfrm>
            <a:prstGeom prst="rect">
              <a:avLst/>
            </a:prstGeom>
            <a:ln w="12700" cap="flat">
              <a:noFill/>
              <a:miter lim="400000"/>
            </a:ln>
            <a:effectLst/>
          </p:spPr>
        </p:pic>
      </p:grpSp>
      <p:sp>
        <p:nvSpPr>
          <p:cNvPr id="281" name="Shape 281"/>
          <p:cNvSpPr/>
          <p:nvPr/>
        </p:nvSpPr>
        <p:spPr>
          <a:xfrm>
            <a:off x="127000" y="2057400"/>
            <a:ext cx="23678158" cy="8001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During the Holocene, climate and sea level were exceptionally stable</a:t>
            </a:r>
          </a:p>
        </p:txBody>
      </p:sp>
      <p:sp>
        <p:nvSpPr>
          <p:cNvPr id="282" name="Shape 282"/>
          <p:cNvSpPr/>
          <p:nvPr/>
        </p:nvSpPr>
        <p:spPr>
          <a:xfrm>
            <a:off x="127000" y="2946400"/>
            <a:ext cx="23678158" cy="8001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The Holocene was a “safe operating space for humanity”</a:t>
            </a:r>
          </a:p>
        </p:txBody>
      </p:sp>
      <p:sp>
        <p:nvSpPr>
          <p:cNvPr id="283" name="Shape 283"/>
          <p:cNvSpPr/>
          <p:nvPr/>
        </p:nvSpPr>
        <p:spPr>
          <a:xfrm>
            <a:off x="127000" y="4318000"/>
            <a:ext cx="23678158" cy="8001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During the last hundred years, we have introduced rapid and large changes</a:t>
            </a:r>
          </a:p>
        </p:txBody>
      </p:sp>
      <p:sp>
        <p:nvSpPr>
          <p:cNvPr id="284" name="Shape 284"/>
          <p:cNvSpPr/>
          <p:nvPr/>
        </p:nvSpPr>
        <p:spPr>
          <a:xfrm>
            <a:off x="127000" y="5232400"/>
            <a:ext cx="23678158" cy="16002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The system is already now outside the “normal range” and in the transition to the Post-Holocene</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283"/>
                                        </p:tgtEl>
                                        <p:attrNameLst>
                                          <p:attrName>style.visibility</p:attrName>
                                        </p:attrNameLst>
                                      </p:cBhvr>
                                      <p:to>
                                        <p:strVal val="visible"/>
                                      </p:to>
                                    </p:set>
                                    <p:animEffect filter="dissolve" transition="in">
                                      <p:cBhvr>
                                        <p:cTn id="7" dur="1000"/>
                                        <p:tgtEl>
                                          <p:spTgt spid="283"/>
                                        </p:tgtEl>
                                      </p:cBhvr>
                                    </p:animEffect>
                                  </p:childTnLst>
                                </p:cTn>
                              </p:par>
                            </p:childTnLst>
                          </p:cTn>
                        </p:par>
                        <p:par>
                          <p:cTn id="8" fill="hold">
                            <p:stCondLst>
                              <p:cond delay="1000"/>
                            </p:stCondLst>
                            <p:childTnLst>
                              <p:par>
                                <p:cTn id="9" nodeType="afterEffect" presetClass="entr" presetSubtype="0" presetID="9" grpId="2" fill="hold">
                                  <p:stCondLst>
                                    <p:cond delay="0"/>
                                  </p:stCondLst>
                                  <p:iterate type="el" backwards="0">
                                    <p:tmAbs val="0"/>
                                  </p:iterate>
                                  <p:childTnLst>
                                    <p:set>
                                      <p:cBhvr>
                                        <p:cTn id="10" fill="hold"/>
                                        <p:tgtEl>
                                          <p:spTgt spid="284"/>
                                        </p:tgtEl>
                                        <p:attrNameLst>
                                          <p:attrName>style.visibility</p:attrName>
                                        </p:attrNameLst>
                                      </p:cBhvr>
                                      <p:to>
                                        <p:strVal val="visible"/>
                                      </p:to>
                                    </p:set>
                                    <p:animEffect filter="dissolve" transition="in">
                                      <p:cBhvr>
                                        <p:cTn id="11" dur="1000"/>
                                        <p:tgtEl>
                                          <p:spTgt spid="2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3" grpId="1"/>
      <p:bldP build="whole" bldLvl="1" animBg="1" rev="0" advAuto="0" spid="284" grpId="2"/>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57" name="20141227_170610.jpg"/>
          <p:cNvPicPr/>
          <p:nvPr/>
        </p:nvPicPr>
        <p:blipFill>
          <a:blip r:embed="rId2">
            <a:extLst/>
          </a:blip>
          <a:stretch>
            <a:fillRect/>
          </a:stretch>
        </p:blipFill>
        <p:spPr>
          <a:xfrm>
            <a:off x="0" y="0"/>
            <a:ext cx="24384000" cy="13716000"/>
          </a:xfrm>
          <a:prstGeom prst="rect">
            <a:avLst/>
          </a:prstGeom>
          <a:ln w="12700">
            <a:miter lim="400000"/>
          </a:ln>
        </p:spPr>
      </p:pic>
      <p:pic>
        <p:nvPicPr>
          <p:cNvPr id="58" name="20141230_092638_006.jpg"/>
          <p:cNvPicPr/>
          <p:nvPr/>
        </p:nvPicPr>
        <p:blipFill>
          <a:blip r:embed="rId3">
            <a:extLst/>
          </a:blip>
          <a:stretch>
            <a:fillRect/>
          </a:stretch>
        </p:blipFill>
        <p:spPr>
          <a:xfrm>
            <a:off x="0" y="0"/>
            <a:ext cx="24384000" cy="13716000"/>
          </a:xfrm>
          <a:prstGeom prst="rect">
            <a:avLst/>
          </a:prstGeom>
          <a:ln w="12700">
            <a:miter lim="400000"/>
          </a:ln>
        </p:spPr>
      </p:pic>
      <p:pic>
        <p:nvPicPr>
          <p:cNvPr id="59" name=""/>
          <p:cNvPicPr/>
          <p:nvPr/>
        </p:nvPicPr>
        <p:blipFill>
          <a:blip r:embed="rId4">
            <a:extLst/>
          </a:blip>
          <a:stretch>
            <a:fillRect/>
          </a:stretch>
        </p:blipFill>
        <p:spPr>
          <a:xfrm>
            <a:off x="63500" y="88900"/>
            <a:ext cx="24244300" cy="3098800"/>
          </a:xfrm>
          <a:prstGeom prst="rect">
            <a:avLst/>
          </a:prstGeom>
          <a:effectLst>
            <a:outerShdw sx="100000" sy="100000" kx="0" ky="0" algn="b" rotWithShape="0" blurRad="76200" dist="0" dir="18900000">
              <a:srgbClr val="000000">
                <a:alpha val="80000"/>
              </a:srgbClr>
            </a:outerShdw>
          </a:effectLst>
        </p:spPr>
      </p:pic>
      <p:sp>
        <p:nvSpPr>
          <p:cNvPr id="60" name="Shape 60"/>
          <p:cNvSpPr/>
          <p:nvPr/>
        </p:nvSpPr>
        <p:spPr>
          <a:xfrm>
            <a:off x="332550" y="11722100"/>
            <a:ext cx="5511801" cy="167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defRPr sz="1800"/>
            </a:pPr>
            <a:r>
              <a:rPr sz="5400">
                <a:solidFill>
                  <a:srgbClr val="1B527B"/>
                </a:solidFill>
                <a:latin typeface="+mj-lt"/>
                <a:ea typeface="+mj-ea"/>
                <a:cs typeface="+mj-cs"/>
                <a:sym typeface="Gill Sans"/>
              </a:rPr>
              <a:t>Hans-Peter Plag</a:t>
            </a:r>
            <a:endParaRPr sz="5400">
              <a:solidFill>
                <a:srgbClr val="1B527B"/>
              </a:solidFill>
              <a:latin typeface="+mj-lt"/>
              <a:ea typeface="+mj-ea"/>
              <a:cs typeface="+mj-cs"/>
              <a:sym typeface="Gill Sans"/>
            </a:endParaRPr>
          </a:p>
          <a:p>
            <a:pPr lvl="0" defTabSz="825500">
              <a:defRPr sz="1800"/>
            </a:pPr>
            <a:r>
              <a:rPr sz="5400">
                <a:solidFill>
                  <a:srgbClr val="1B527B"/>
                </a:solidFill>
                <a:latin typeface="+mj-lt"/>
                <a:ea typeface="+mj-ea"/>
                <a:cs typeface="+mj-cs"/>
                <a:sym typeface="Gill Sans"/>
              </a:rPr>
              <a:t>April 7, 2015</a:t>
            </a:r>
          </a:p>
        </p:txBody>
      </p:sp>
      <p:pic>
        <p:nvPicPr>
          <p:cNvPr id="61" name="ODU_tag_fullcolor.jpg"/>
          <p:cNvPicPr/>
          <p:nvPr/>
        </p:nvPicPr>
        <p:blipFill>
          <a:blip r:embed="rId5">
            <a:extLst/>
          </a:blip>
          <a:stretch>
            <a:fillRect/>
          </a:stretch>
        </p:blipFill>
        <p:spPr>
          <a:xfrm>
            <a:off x="17797746" y="203200"/>
            <a:ext cx="2872809" cy="2832100"/>
          </a:xfrm>
          <a:prstGeom prst="rect">
            <a:avLst/>
          </a:prstGeom>
          <a:ln w="12700">
            <a:miter lim="400000"/>
          </a:ln>
        </p:spPr>
      </p:pic>
      <p:sp>
        <p:nvSpPr>
          <p:cNvPr id="62" name="Shape 62"/>
          <p:cNvSpPr/>
          <p:nvPr/>
        </p:nvSpPr>
        <p:spPr>
          <a:xfrm>
            <a:off x="177800" y="8451850"/>
            <a:ext cx="19024600" cy="9017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defRPr sz="5400">
                <a:solidFill>
                  <a:srgbClr val="204D7A"/>
                </a:solidFill>
                <a:latin typeface="Trebuchet MS"/>
                <a:ea typeface="Trebuchet MS"/>
                <a:cs typeface="Trebuchet MS"/>
                <a:sym typeface="Trebuchet MS"/>
              </a:defRPr>
            </a:lvl1pPr>
          </a:lstStyle>
          <a:p>
            <a:pPr lvl="0">
              <a:defRPr sz="1800">
                <a:solidFill>
                  <a:srgbClr val="000000"/>
                </a:solidFill>
              </a:defRPr>
            </a:pPr>
            <a:r>
              <a:rPr sz="5400">
                <a:solidFill>
                  <a:srgbClr val="204D7A"/>
                </a:solidFill>
              </a:rPr>
              <a:t>The Prognosis: Anticipating Surprises</a:t>
            </a:r>
          </a:p>
        </p:txBody>
      </p:sp>
      <p:pic>
        <p:nvPicPr>
          <p:cNvPr id="63" name="droppedImage.pdf"/>
          <p:cNvPicPr/>
          <p:nvPr/>
        </p:nvPicPr>
        <p:blipFill>
          <a:blip r:embed="rId6">
            <a:extLst/>
          </a:blip>
          <a:stretch>
            <a:fillRect/>
          </a:stretch>
        </p:blipFill>
        <p:spPr>
          <a:xfrm>
            <a:off x="20700313" y="190500"/>
            <a:ext cx="3480487" cy="2857500"/>
          </a:xfrm>
          <a:prstGeom prst="rect">
            <a:avLst/>
          </a:prstGeom>
          <a:ln w="12700">
            <a:miter lim="400000"/>
          </a:ln>
        </p:spPr>
      </p:pic>
      <p:sp>
        <p:nvSpPr>
          <p:cNvPr id="64" name="Shape 64"/>
          <p:cNvSpPr/>
          <p:nvPr/>
        </p:nvSpPr>
        <p:spPr>
          <a:xfrm>
            <a:off x="177800" y="7543800"/>
            <a:ext cx="19024600" cy="9017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defRPr sz="5400">
                <a:solidFill>
                  <a:srgbClr val="204D7A"/>
                </a:solidFill>
                <a:latin typeface="Trebuchet MS"/>
                <a:ea typeface="Trebuchet MS"/>
                <a:cs typeface="Trebuchet MS"/>
                <a:sym typeface="Trebuchet MS"/>
              </a:defRPr>
            </a:lvl1pPr>
          </a:lstStyle>
          <a:p>
            <a:pPr lvl="0">
              <a:defRPr sz="1800">
                <a:solidFill>
                  <a:srgbClr val="000000"/>
                </a:solidFill>
              </a:defRPr>
            </a:pPr>
            <a:r>
              <a:rPr sz="5400">
                <a:solidFill>
                  <a:srgbClr val="204D7A"/>
                </a:solidFill>
              </a:rPr>
              <a:t>The Diagnosis: Leaving the “safe operating space”</a:t>
            </a:r>
          </a:p>
        </p:txBody>
      </p:sp>
      <p:sp>
        <p:nvSpPr>
          <p:cNvPr id="65" name="Shape 65"/>
          <p:cNvSpPr/>
          <p:nvPr/>
        </p:nvSpPr>
        <p:spPr>
          <a:xfrm>
            <a:off x="177800" y="5740400"/>
            <a:ext cx="19024600" cy="9017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defRPr sz="5400">
                <a:solidFill>
                  <a:srgbClr val="1A5078"/>
                </a:solidFill>
                <a:latin typeface="Trebuchet MS"/>
                <a:ea typeface="Trebuchet MS"/>
                <a:cs typeface="Trebuchet MS"/>
                <a:sym typeface="Trebuchet MS"/>
              </a:defRPr>
            </a:lvl1pPr>
          </a:lstStyle>
          <a:p>
            <a:pPr lvl="0">
              <a:defRPr sz="1800">
                <a:solidFill>
                  <a:srgbClr val="000000"/>
                </a:solidFill>
              </a:defRPr>
            </a:pPr>
            <a:r>
              <a:rPr sz="5400">
                <a:solidFill>
                  <a:srgbClr val="1A5078"/>
                </a:solidFill>
              </a:rPr>
              <a:t>The Baseline: Past Climate and Sea Level Changes </a:t>
            </a:r>
          </a:p>
        </p:txBody>
      </p:sp>
      <p:sp>
        <p:nvSpPr>
          <p:cNvPr id="66" name="Shape 66"/>
          <p:cNvSpPr/>
          <p:nvPr/>
        </p:nvSpPr>
        <p:spPr>
          <a:xfrm>
            <a:off x="152400" y="3378200"/>
            <a:ext cx="22487236" cy="901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5400">
                <a:latin typeface="Trebuchet MS"/>
                <a:ea typeface="Trebuchet MS"/>
                <a:cs typeface="Trebuchet MS"/>
                <a:sym typeface="Trebuchet MS"/>
              </a:defRPr>
            </a:lvl1pPr>
          </a:lstStyle>
          <a:p>
            <a:pPr lvl="0">
              <a:defRPr sz="1800"/>
            </a:pPr>
            <a:r>
              <a:rPr sz="5400"/>
              <a:t>1 or 2 meters of sea level rise …</a:t>
            </a:r>
          </a:p>
        </p:txBody>
      </p:sp>
      <p:sp>
        <p:nvSpPr>
          <p:cNvPr id="67" name="Shape 67"/>
          <p:cNvSpPr/>
          <p:nvPr/>
        </p:nvSpPr>
        <p:spPr>
          <a:xfrm>
            <a:off x="152400" y="4292600"/>
            <a:ext cx="22656800" cy="901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5400">
                <a:latin typeface="Trebuchet MS"/>
                <a:ea typeface="Trebuchet MS"/>
                <a:cs typeface="Trebuchet MS"/>
                <a:sym typeface="Trebuchet MS"/>
              </a:defRPr>
            </a:lvl1pPr>
          </a:lstStyle>
          <a:p>
            <a:pPr lvl="0">
              <a:defRPr sz="1800"/>
            </a:pPr>
            <a:r>
              <a:rPr sz="5400"/>
              <a:t>5, 10, 20, ... meters …</a:t>
            </a:r>
          </a:p>
        </p:txBody>
      </p:sp>
      <p:sp>
        <p:nvSpPr>
          <p:cNvPr id="68" name="Shape 68"/>
          <p:cNvSpPr/>
          <p:nvPr/>
        </p:nvSpPr>
        <p:spPr>
          <a:xfrm>
            <a:off x="177800" y="9271000"/>
            <a:ext cx="19024600" cy="9017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defRPr sz="5400">
                <a:solidFill>
                  <a:srgbClr val="204D7A"/>
                </a:solidFill>
                <a:latin typeface="Trebuchet MS"/>
                <a:ea typeface="Trebuchet MS"/>
                <a:cs typeface="Trebuchet MS"/>
                <a:sym typeface="Trebuchet MS"/>
              </a:defRPr>
            </a:lvl1pPr>
          </a:lstStyle>
          <a:p>
            <a:pPr lvl="0">
              <a:defRPr sz="1800">
                <a:solidFill>
                  <a:srgbClr val="000000"/>
                </a:solidFill>
              </a:defRPr>
            </a:pPr>
            <a:r>
              <a:rPr sz="5400">
                <a:solidFill>
                  <a:srgbClr val="204D7A"/>
                </a:solidFill>
              </a:rPr>
              <a:t>The Therapy: “Lifestyle” changes</a:t>
            </a:r>
          </a:p>
        </p:txBody>
      </p:sp>
      <p:sp>
        <p:nvSpPr>
          <p:cNvPr id="69" name="Shape 69"/>
          <p:cNvSpPr/>
          <p:nvPr/>
        </p:nvSpPr>
        <p:spPr>
          <a:xfrm>
            <a:off x="177800" y="6642100"/>
            <a:ext cx="19024600" cy="9017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defRPr sz="5400">
                <a:solidFill>
                  <a:srgbClr val="1A5078"/>
                </a:solidFill>
                <a:latin typeface="Trebuchet MS"/>
                <a:ea typeface="Trebuchet MS"/>
                <a:cs typeface="Trebuchet MS"/>
                <a:sym typeface="Trebuchet MS"/>
              </a:defRPr>
            </a:lvl1pPr>
          </a:lstStyle>
          <a:p>
            <a:pPr lvl="0">
              <a:defRPr sz="1800">
                <a:solidFill>
                  <a:srgbClr val="000000"/>
                </a:solidFill>
              </a:defRPr>
            </a:pPr>
            <a:r>
              <a:rPr sz="5400">
                <a:solidFill>
                  <a:srgbClr val="1A5078"/>
                </a:solidFill>
              </a:rPr>
              <a:t>The Syndrome: Recent Climate and Global Changes</a:t>
            </a:r>
          </a:p>
        </p:txBody>
      </p:sp>
      <p:pic>
        <p:nvPicPr>
          <p:cNvPr id="70" name="Oosterscheldedam_storm_Rens_Jacobs.jpg"/>
          <p:cNvPicPr/>
          <p:nvPr/>
        </p:nvPicPr>
        <p:blipFill>
          <a:blip r:embed="rId7">
            <a:extLst/>
          </a:blip>
          <a:stretch>
            <a:fillRect/>
          </a:stretch>
        </p:blipFill>
        <p:spPr>
          <a:xfrm>
            <a:off x="5858375" y="6102308"/>
            <a:ext cx="7670801" cy="7683585"/>
          </a:xfrm>
          <a:prstGeom prst="rect">
            <a:avLst/>
          </a:prstGeom>
          <a:ln w="12700">
            <a:miter lim="400000"/>
          </a:ln>
        </p:spPr>
      </p:pic>
      <p:pic>
        <p:nvPicPr>
          <p:cNvPr id="71" name="De_dijk_tussen_Kesteren_en_Opheusden_tijdens_extreem_hoogwater_van_de_Neder_Rijn_344320s.jpg"/>
          <p:cNvPicPr/>
          <p:nvPr/>
        </p:nvPicPr>
        <p:blipFill>
          <a:blip r:embed="rId8">
            <a:extLst/>
          </a:blip>
          <a:stretch>
            <a:fillRect/>
          </a:stretch>
        </p:blipFill>
        <p:spPr>
          <a:xfrm>
            <a:off x="13543201" y="6096000"/>
            <a:ext cx="10947400" cy="7663180"/>
          </a:xfrm>
          <a:prstGeom prst="rect">
            <a:avLst/>
          </a:prstGeom>
          <a:ln w="12700">
            <a:miter lim="400000"/>
          </a:ln>
        </p:spPr>
      </p:pic>
      <p:pic>
        <p:nvPicPr>
          <p:cNvPr id="72" name="Erschrecklichewasserfluth.jpg"/>
          <p:cNvPicPr/>
          <p:nvPr/>
        </p:nvPicPr>
        <p:blipFill>
          <a:blip r:embed="rId9">
            <a:extLst/>
          </a:blip>
          <a:stretch>
            <a:fillRect/>
          </a:stretch>
        </p:blipFill>
        <p:spPr>
          <a:xfrm>
            <a:off x="87346" y="8627073"/>
            <a:ext cx="6635125" cy="5117517"/>
          </a:xfrm>
          <a:prstGeom prst="rect">
            <a:avLst/>
          </a:prstGeom>
          <a:ln w="12700">
            <a:miter lim="400000"/>
          </a:ln>
        </p:spPr>
      </p:pic>
      <p:pic>
        <p:nvPicPr>
          <p:cNvPr id="73" name="image-filtered.jpg"/>
          <p:cNvPicPr/>
          <p:nvPr/>
        </p:nvPicPr>
        <p:blipFill>
          <a:blip r:embed="rId10">
            <a:extLst/>
          </a:blip>
          <a:stretch>
            <a:fillRect/>
          </a:stretch>
        </p:blipFill>
        <p:spPr>
          <a:xfrm>
            <a:off x="5440889" y="8624392"/>
            <a:ext cx="7083373" cy="5027100"/>
          </a:xfrm>
          <a:prstGeom prst="rect">
            <a:avLst/>
          </a:prstGeom>
          <a:ln>
            <a:round/>
          </a:ln>
        </p:spPr>
      </p:pic>
      <p:pic>
        <p:nvPicPr>
          <p:cNvPr id="74" name="image-filtered.png"/>
          <p:cNvPicPr/>
          <p:nvPr/>
        </p:nvPicPr>
        <p:blipFill>
          <a:blip r:embed="rId11">
            <a:extLst/>
          </a:blip>
          <a:stretch>
            <a:fillRect/>
          </a:stretch>
        </p:blipFill>
        <p:spPr>
          <a:xfrm>
            <a:off x="10960100" y="8675192"/>
            <a:ext cx="6854077" cy="5027100"/>
          </a:xfrm>
          <a:prstGeom prst="rect">
            <a:avLst/>
          </a:prstGeom>
          <a:ln>
            <a:round/>
          </a:ln>
        </p:spPr>
      </p:pic>
      <p:pic>
        <p:nvPicPr>
          <p:cNvPr id="75" name="image.jpg"/>
          <p:cNvPicPr/>
          <p:nvPr/>
        </p:nvPicPr>
        <p:blipFill>
          <a:blip r:embed="rId12">
            <a:extLst/>
          </a:blip>
          <a:stretch>
            <a:fillRect/>
          </a:stretch>
        </p:blipFill>
        <p:spPr>
          <a:xfrm>
            <a:off x="17535929" y="8624393"/>
            <a:ext cx="6854078" cy="5027100"/>
          </a:xfrm>
          <a:prstGeom prst="rect">
            <a:avLst/>
          </a:prstGeom>
          <a:ln w="12700">
            <a:round/>
          </a:ln>
          <a:effectLst>
            <a:outerShdw sx="100000" sy="100000" kx="0" ky="0" algn="b" rotWithShape="0" blurRad="127000" dist="38100" dir="2700000">
              <a:srgbClr val="000000">
                <a:alpha val="71000"/>
              </a:srgbClr>
            </a:outerShdw>
          </a:effectLst>
        </p:spPr>
      </p:pic>
    </p:spTree>
  </p:cSld>
  <p:clrMapOvr>
    <a:masterClrMapping/>
  </p:clrMapOvr>
  <p:transition spd="slow" advClick="1">
    <p:wipe dir="l"/>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xit" presetSubtype="0" presetID="9" grpId="1" fill="hold">
                                  <p:stCondLst>
                                    <p:cond delay="0"/>
                                  </p:stCondLst>
                                  <p:iterate type="el" backwards="0">
                                    <p:tmAbs val="0"/>
                                  </p:iterate>
                                  <p:childTnLst>
                                    <p:animEffect filter="dissolve" transition="out">
                                      <p:cBhvr>
                                        <p:cTn id="6" dur="1000" fill="hold"/>
                                        <p:tgtEl>
                                          <p:spTgt spid="60"/>
                                        </p:tgtEl>
                                      </p:cBhvr>
                                    </p:animEffect>
                                    <p:set>
                                      <p:cBhvr>
                                        <p:cTn id="7" fill="hold">
                                          <p:stCondLst>
                                            <p:cond delay="999"/>
                                          </p:stCondLst>
                                        </p:cTn>
                                        <p:tgtEl>
                                          <p:spTgt spid="60"/>
                                        </p:tgtEl>
                                        <p:attrNameLst>
                                          <p:attrName>style.visibility</p:attrName>
                                        </p:attrNameLst>
                                      </p:cBhvr>
                                      <p:to>
                                        <p:strVal val="hidden"/>
                                      </p:to>
                                    </p:set>
                                  </p:childTnLst>
                                </p:cTn>
                              </p:par>
                            </p:childTnLst>
                          </p:cTn>
                        </p:par>
                        <p:par>
                          <p:cTn id="8" fill="hold">
                            <p:stCondLst>
                              <p:cond delay="1000"/>
                            </p:stCondLst>
                            <p:childTnLst>
                              <p:par>
                                <p:cTn id="9" nodeType="afterEffect" presetClass="entr" presetSubtype="0" presetID="10" grpId="2" fill="hold">
                                  <p:stCondLst>
                                    <p:cond delay="0"/>
                                  </p:stCondLst>
                                  <p:iterate type="el" backwards="0">
                                    <p:tmAbs val="0"/>
                                  </p:iterate>
                                  <p:childTnLst>
                                    <p:set>
                                      <p:cBhvr>
                                        <p:cTn id="10" fill="hold"/>
                                        <p:tgtEl>
                                          <p:spTgt spid="57"/>
                                        </p:tgtEl>
                                        <p:attrNameLst>
                                          <p:attrName>style.visibility</p:attrName>
                                        </p:attrNameLst>
                                      </p:cBhvr>
                                      <p:to>
                                        <p:strVal val="visible"/>
                                      </p:to>
                                    </p:set>
                                    <p:animEffect filter="fade" transition="in">
                                      <p:cBhvr>
                                        <p:cTn id="11" dur="1000"/>
                                        <p:tgtEl>
                                          <p:spTgt spid="57"/>
                                        </p:tgtEl>
                                      </p:cBhvr>
                                    </p:animEffect>
                                  </p:childTnLst>
                                </p:cTn>
                              </p:par>
                            </p:childTnLst>
                          </p:cTn>
                        </p:par>
                        <p:par>
                          <p:cTn id="12" fill="hold">
                            <p:stCondLst>
                              <p:cond delay="2000"/>
                            </p:stCondLst>
                            <p:childTnLst>
                              <p:par>
                                <p:cTn id="13" nodeType="afterEffect" presetClass="entr" presetSubtype="0" presetID="9" grpId="3" fill="hold">
                                  <p:stCondLst>
                                    <p:cond delay="0"/>
                                  </p:stCondLst>
                                  <p:iterate type="el" backwards="0">
                                    <p:tmAbs val="0"/>
                                  </p:iterate>
                                  <p:childTnLst>
                                    <p:set>
                                      <p:cBhvr>
                                        <p:cTn id="14" fill="hold"/>
                                        <p:tgtEl>
                                          <p:spTgt spid="66"/>
                                        </p:tgtEl>
                                        <p:attrNameLst>
                                          <p:attrName>style.visibility</p:attrName>
                                        </p:attrNameLst>
                                      </p:cBhvr>
                                      <p:to>
                                        <p:strVal val="visible"/>
                                      </p:to>
                                    </p:set>
                                    <p:animEffect filter="dissolve" transition="in">
                                      <p:cBhvr>
                                        <p:cTn id="15" dur="1000"/>
                                        <p:tgtEl>
                                          <p:spTgt spid="66"/>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0" presetID="10" grpId="4" fill="hold">
                                  <p:stCondLst>
                                    <p:cond delay="0"/>
                                  </p:stCondLst>
                                  <p:iterate type="el" backwards="0">
                                    <p:tmAbs val="0"/>
                                  </p:iterate>
                                  <p:childTnLst>
                                    <p:set>
                                      <p:cBhvr>
                                        <p:cTn id="19" fill="hold"/>
                                        <p:tgtEl>
                                          <p:spTgt spid="70"/>
                                        </p:tgtEl>
                                        <p:attrNameLst>
                                          <p:attrName>style.visibility</p:attrName>
                                        </p:attrNameLst>
                                      </p:cBhvr>
                                      <p:to>
                                        <p:strVal val="visible"/>
                                      </p:to>
                                    </p:set>
                                    <p:animEffect filter="fade" transition="in">
                                      <p:cBhvr>
                                        <p:cTn id="20" dur="1000"/>
                                        <p:tgtEl>
                                          <p:spTgt spid="70"/>
                                        </p:tgtEl>
                                      </p:cBhvr>
                                    </p:animEffect>
                                  </p:childTnLst>
                                </p:cTn>
                              </p:par>
                            </p:childTnLst>
                          </p:cTn>
                        </p:par>
                        <p:par>
                          <p:cTn id="21" fill="hold">
                            <p:stCondLst>
                              <p:cond delay="1000"/>
                            </p:stCondLst>
                            <p:childTnLst>
                              <p:par>
                                <p:cTn id="22" nodeType="afterEffect" presetClass="entr" presetSubtype="0" presetID="10" grpId="5" fill="hold">
                                  <p:stCondLst>
                                    <p:cond delay="0"/>
                                  </p:stCondLst>
                                  <p:iterate type="el" backwards="0">
                                    <p:tmAbs val="0"/>
                                  </p:iterate>
                                  <p:childTnLst>
                                    <p:set>
                                      <p:cBhvr>
                                        <p:cTn id="23" fill="hold"/>
                                        <p:tgtEl>
                                          <p:spTgt spid="71"/>
                                        </p:tgtEl>
                                        <p:attrNameLst>
                                          <p:attrName>style.visibility</p:attrName>
                                        </p:attrNameLst>
                                      </p:cBhvr>
                                      <p:to>
                                        <p:strVal val="visible"/>
                                      </p:to>
                                    </p:set>
                                    <p:animEffect filter="fade" transition="in">
                                      <p:cBhvr>
                                        <p:cTn id="24" dur="1000"/>
                                        <p:tgtEl>
                                          <p:spTgt spid="71"/>
                                        </p:tgtEl>
                                      </p:cBhvr>
                                    </p:animEffect>
                                  </p:childTnLst>
                                </p:cTn>
                              </p:par>
                            </p:childTnLst>
                          </p:cTn>
                        </p:par>
                      </p:childTnLst>
                    </p:cTn>
                  </p:par>
                  <p:par>
                    <p:cTn id="25" fill="hold">
                      <p:stCondLst>
                        <p:cond delay="indefinite"/>
                      </p:stCondLst>
                      <p:childTnLst>
                        <p:par>
                          <p:cTn id="26" fill="hold">
                            <p:stCondLst>
                              <p:cond delay="0"/>
                            </p:stCondLst>
                            <p:childTnLst>
                              <p:par>
                                <p:cTn id="27" nodeType="clickEffect" presetClass="entr" presetSubtype="0" presetID="9" grpId="6" fill="hold">
                                  <p:stCondLst>
                                    <p:cond delay="0"/>
                                  </p:stCondLst>
                                  <p:iterate type="el" backwards="0">
                                    <p:tmAbs val="0"/>
                                  </p:iterate>
                                  <p:childTnLst>
                                    <p:set>
                                      <p:cBhvr>
                                        <p:cTn id="28" fill="hold"/>
                                        <p:tgtEl>
                                          <p:spTgt spid="67"/>
                                        </p:tgtEl>
                                        <p:attrNameLst>
                                          <p:attrName>style.visibility</p:attrName>
                                        </p:attrNameLst>
                                      </p:cBhvr>
                                      <p:to>
                                        <p:strVal val="visible"/>
                                      </p:to>
                                    </p:set>
                                    <p:animEffect filter="dissolve" transition="in">
                                      <p:cBhvr>
                                        <p:cTn id="29" dur="1000"/>
                                        <p:tgtEl>
                                          <p:spTgt spid="67"/>
                                        </p:tgtEl>
                                      </p:cBhvr>
                                    </p:animEffect>
                                  </p:childTnLst>
                                </p:cTn>
                              </p:par>
                            </p:childTnLst>
                          </p:cTn>
                        </p:par>
                        <p:par>
                          <p:cTn id="30" fill="hold">
                            <p:stCondLst>
                              <p:cond delay="1000"/>
                            </p:stCondLst>
                            <p:childTnLst>
                              <p:par>
                                <p:cTn id="31" nodeType="afterEffect" presetClass="entr" presetSubtype="0" presetID="10" grpId="7" fill="hold">
                                  <p:stCondLst>
                                    <p:cond delay="0"/>
                                  </p:stCondLst>
                                  <p:iterate type="el" backwards="0">
                                    <p:tmAbs val="0"/>
                                  </p:iterate>
                                  <p:childTnLst>
                                    <p:set>
                                      <p:cBhvr>
                                        <p:cTn id="32" fill="hold"/>
                                        <p:tgtEl>
                                          <p:spTgt spid="58"/>
                                        </p:tgtEl>
                                        <p:attrNameLst>
                                          <p:attrName>style.visibility</p:attrName>
                                        </p:attrNameLst>
                                      </p:cBhvr>
                                      <p:to>
                                        <p:strVal val="visible"/>
                                      </p:to>
                                    </p:set>
                                    <p:animEffect filter="fade" transition="in">
                                      <p:cBhvr>
                                        <p:cTn id="33" dur="1000"/>
                                        <p:tgtEl>
                                          <p:spTgt spid="58"/>
                                        </p:tgtEl>
                                      </p:cBhvr>
                                    </p:animEffect>
                                  </p:childTnLst>
                                </p:cTn>
                              </p:par>
                            </p:childTnLst>
                          </p:cTn>
                        </p:par>
                        <p:par>
                          <p:cTn id="34" fill="hold">
                            <p:stCondLst>
                              <p:cond delay="2000"/>
                            </p:stCondLst>
                            <p:childTnLst>
                              <p:par>
                                <p:cTn id="35" nodeType="afterEffect" presetClass="exit" presetSubtype="0" presetID="10" grpId="8" fill="hold">
                                  <p:stCondLst>
                                    <p:cond delay="0"/>
                                  </p:stCondLst>
                                  <p:iterate type="el" backwards="0">
                                    <p:tmAbs val="0"/>
                                  </p:iterate>
                                  <p:childTnLst>
                                    <p:animEffect filter="fade" transition="out">
                                      <p:cBhvr>
                                        <p:cTn id="36" dur="1000" fill="hold"/>
                                        <p:tgtEl>
                                          <p:spTgt spid="71"/>
                                        </p:tgtEl>
                                      </p:cBhvr>
                                    </p:animEffect>
                                    <p:set>
                                      <p:cBhvr>
                                        <p:cTn id="37" fill="hold">
                                          <p:stCondLst>
                                            <p:cond delay="999"/>
                                          </p:stCondLst>
                                        </p:cTn>
                                        <p:tgtEl>
                                          <p:spTgt spid="71"/>
                                        </p:tgtEl>
                                        <p:attrNameLst>
                                          <p:attrName>style.visibility</p:attrName>
                                        </p:attrNameLst>
                                      </p:cBhvr>
                                      <p:to>
                                        <p:strVal val="hidden"/>
                                      </p:to>
                                    </p:set>
                                  </p:childTnLst>
                                </p:cTn>
                              </p:par>
                            </p:childTnLst>
                          </p:cTn>
                        </p:par>
                        <p:par>
                          <p:cTn id="38" fill="hold">
                            <p:stCondLst>
                              <p:cond delay="3000"/>
                            </p:stCondLst>
                            <p:childTnLst>
                              <p:par>
                                <p:cTn id="39" nodeType="afterEffect" presetClass="exit" presetSubtype="0" presetID="10" grpId="9" fill="hold">
                                  <p:stCondLst>
                                    <p:cond delay="0"/>
                                  </p:stCondLst>
                                  <p:iterate type="el" backwards="0">
                                    <p:tmAbs val="0"/>
                                  </p:iterate>
                                  <p:childTnLst>
                                    <p:animEffect filter="fade" transition="out">
                                      <p:cBhvr>
                                        <p:cTn id="40" dur="1000" fill="hold"/>
                                        <p:tgtEl>
                                          <p:spTgt spid="70"/>
                                        </p:tgtEl>
                                      </p:cBhvr>
                                    </p:animEffect>
                                    <p:set>
                                      <p:cBhvr>
                                        <p:cTn id="41" fill="hold">
                                          <p:stCondLst>
                                            <p:cond delay="999"/>
                                          </p:stCondLst>
                                        </p:cTn>
                                        <p:tgtEl>
                                          <p:spTgt spid="7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nodeType="clickEffect" presetClass="entr" presetSubtype="0" presetID="10" grpId="10" fill="hold">
                                  <p:stCondLst>
                                    <p:cond delay="0"/>
                                  </p:stCondLst>
                                  <p:iterate type="el" backwards="0">
                                    <p:tmAbs val="0"/>
                                  </p:iterate>
                                  <p:childTnLst>
                                    <p:set>
                                      <p:cBhvr>
                                        <p:cTn id="45" fill="hold"/>
                                        <p:tgtEl>
                                          <p:spTgt spid="72"/>
                                        </p:tgtEl>
                                        <p:attrNameLst>
                                          <p:attrName>style.visibility</p:attrName>
                                        </p:attrNameLst>
                                      </p:cBhvr>
                                      <p:to>
                                        <p:strVal val="visible"/>
                                      </p:to>
                                    </p:set>
                                    <p:animEffect filter="fade" transition="in">
                                      <p:cBhvr>
                                        <p:cTn id="46" dur="1000"/>
                                        <p:tgtEl>
                                          <p:spTgt spid="72"/>
                                        </p:tgtEl>
                                      </p:cBhvr>
                                    </p:animEffect>
                                  </p:childTnLst>
                                </p:cTn>
                              </p:par>
                            </p:childTnLst>
                          </p:cTn>
                        </p:par>
                        <p:par>
                          <p:cTn id="47" fill="hold">
                            <p:stCondLst>
                              <p:cond delay="1000"/>
                            </p:stCondLst>
                            <p:childTnLst>
                              <p:par>
                                <p:cTn id="48" nodeType="afterEffect" presetClass="entr" presetSubtype="0" presetID="10" grpId="11" fill="hold">
                                  <p:stCondLst>
                                    <p:cond delay="0"/>
                                  </p:stCondLst>
                                  <p:iterate type="el" backwards="0">
                                    <p:tmAbs val="0"/>
                                  </p:iterate>
                                  <p:childTnLst>
                                    <p:set>
                                      <p:cBhvr>
                                        <p:cTn id="49" fill="hold"/>
                                        <p:tgtEl>
                                          <p:spTgt spid="73"/>
                                        </p:tgtEl>
                                        <p:attrNameLst>
                                          <p:attrName>style.visibility</p:attrName>
                                        </p:attrNameLst>
                                      </p:cBhvr>
                                      <p:to>
                                        <p:strVal val="visible"/>
                                      </p:to>
                                    </p:set>
                                    <p:animEffect filter="fade" transition="in">
                                      <p:cBhvr>
                                        <p:cTn id="50" dur="1000"/>
                                        <p:tgtEl>
                                          <p:spTgt spid="73"/>
                                        </p:tgtEl>
                                      </p:cBhvr>
                                    </p:animEffect>
                                  </p:childTnLst>
                                </p:cTn>
                              </p:par>
                            </p:childTnLst>
                          </p:cTn>
                        </p:par>
                        <p:par>
                          <p:cTn id="51" fill="hold">
                            <p:stCondLst>
                              <p:cond delay="2000"/>
                            </p:stCondLst>
                            <p:childTnLst>
                              <p:par>
                                <p:cTn id="52" nodeType="afterEffect" presetClass="entr" presetSubtype="0" presetID="10" grpId="12" fill="hold">
                                  <p:stCondLst>
                                    <p:cond delay="0"/>
                                  </p:stCondLst>
                                  <p:iterate type="el" backwards="0">
                                    <p:tmAbs val="0"/>
                                  </p:iterate>
                                  <p:childTnLst>
                                    <p:set>
                                      <p:cBhvr>
                                        <p:cTn id="53" fill="hold"/>
                                        <p:tgtEl>
                                          <p:spTgt spid="74"/>
                                        </p:tgtEl>
                                        <p:attrNameLst>
                                          <p:attrName>style.visibility</p:attrName>
                                        </p:attrNameLst>
                                      </p:cBhvr>
                                      <p:to>
                                        <p:strVal val="visible"/>
                                      </p:to>
                                    </p:set>
                                    <p:animEffect filter="fade" transition="in">
                                      <p:cBhvr>
                                        <p:cTn id="54" dur="1000"/>
                                        <p:tgtEl>
                                          <p:spTgt spid="74"/>
                                        </p:tgtEl>
                                      </p:cBhvr>
                                    </p:animEffect>
                                  </p:childTnLst>
                                </p:cTn>
                              </p:par>
                            </p:childTnLst>
                          </p:cTn>
                        </p:par>
                        <p:par>
                          <p:cTn id="55" fill="hold">
                            <p:stCondLst>
                              <p:cond delay="3000"/>
                            </p:stCondLst>
                            <p:childTnLst>
                              <p:par>
                                <p:cTn id="56" nodeType="afterEffect" presetClass="entr" presetSubtype="0" presetID="10" grpId="13" fill="hold">
                                  <p:stCondLst>
                                    <p:cond delay="0"/>
                                  </p:stCondLst>
                                  <p:iterate type="el" backwards="0">
                                    <p:tmAbs val="0"/>
                                  </p:iterate>
                                  <p:childTnLst>
                                    <p:set>
                                      <p:cBhvr>
                                        <p:cTn id="57" fill="hold"/>
                                        <p:tgtEl>
                                          <p:spTgt spid="75"/>
                                        </p:tgtEl>
                                        <p:attrNameLst>
                                          <p:attrName>style.visibility</p:attrName>
                                        </p:attrNameLst>
                                      </p:cBhvr>
                                      <p:to>
                                        <p:strVal val="visible"/>
                                      </p:to>
                                    </p:set>
                                    <p:animEffect filter="fade" transition="in">
                                      <p:cBhvr>
                                        <p:cTn id="58" dur="1000"/>
                                        <p:tgtEl>
                                          <p:spTgt spid="75"/>
                                        </p:tgtEl>
                                      </p:cBhvr>
                                    </p:animEffect>
                                  </p:childTnLst>
                                </p:cTn>
                              </p:par>
                            </p:childTnLst>
                          </p:cTn>
                        </p:par>
                      </p:childTnLst>
                    </p:cTn>
                  </p:par>
                  <p:par>
                    <p:cTn id="59" fill="hold">
                      <p:stCondLst>
                        <p:cond delay="indefinite"/>
                      </p:stCondLst>
                      <p:childTnLst>
                        <p:par>
                          <p:cTn id="60" fill="hold">
                            <p:stCondLst>
                              <p:cond delay="0"/>
                            </p:stCondLst>
                            <p:childTnLst>
                              <p:par>
                                <p:cTn id="61" nodeType="clickEffect" presetClass="exit" presetSubtype="0" presetID="10" grpId="14" fill="hold">
                                  <p:stCondLst>
                                    <p:cond delay="0"/>
                                  </p:stCondLst>
                                  <p:iterate type="el" backwards="0">
                                    <p:tmAbs val="0"/>
                                  </p:iterate>
                                  <p:childTnLst>
                                    <p:animEffect filter="fade" transition="out">
                                      <p:cBhvr>
                                        <p:cTn id="62" dur="1000" fill="hold"/>
                                        <p:tgtEl>
                                          <p:spTgt spid="72"/>
                                        </p:tgtEl>
                                      </p:cBhvr>
                                    </p:animEffect>
                                    <p:set>
                                      <p:cBhvr>
                                        <p:cTn id="63" fill="hold">
                                          <p:stCondLst>
                                            <p:cond delay="999"/>
                                          </p:stCondLst>
                                        </p:cTn>
                                        <p:tgtEl>
                                          <p:spTgt spid="72"/>
                                        </p:tgtEl>
                                        <p:attrNameLst>
                                          <p:attrName>style.visibility</p:attrName>
                                        </p:attrNameLst>
                                      </p:cBhvr>
                                      <p:to>
                                        <p:strVal val="hidden"/>
                                      </p:to>
                                    </p:set>
                                  </p:childTnLst>
                                </p:cTn>
                              </p:par>
                            </p:childTnLst>
                          </p:cTn>
                        </p:par>
                        <p:par>
                          <p:cTn id="64" fill="hold">
                            <p:stCondLst>
                              <p:cond delay="1000"/>
                            </p:stCondLst>
                            <p:childTnLst>
                              <p:par>
                                <p:cTn id="65" nodeType="afterEffect" presetClass="exit" presetSubtype="0" presetID="10" grpId="15" fill="hold">
                                  <p:stCondLst>
                                    <p:cond delay="0"/>
                                  </p:stCondLst>
                                  <p:iterate type="el" backwards="0">
                                    <p:tmAbs val="0"/>
                                  </p:iterate>
                                  <p:childTnLst>
                                    <p:animEffect filter="fade" transition="out">
                                      <p:cBhvr>
                                        <p:cTn id="66" dur="1000" fill="hold"/>
                                        <p:tgtEl>
                                          <p:spTgt spid="73"/>
                                        </p:tgtEl>
                                      </p:cBhvr>
                                    </p:animEffect>
                                    <p:set>
                                      <p:cBhvr>
                                        <p:cTn id="67" fill="hold">
                                          <p:stCondLst>
                                            <p:cond delay="999"/>
                                          </p:stCondLst>
                                        </p:cTn>
                                        <p:tgtEl>
                                          <p:spTgt spid="73"/>
                                        </p:tgtEl>
                                        <p:attrNameLst>
                                          <p:attrName>style.visibility</p:attrName>
                                        </p:attrNameLst>
                                      </p:cBhvr>
                                      <p:to>
                                        <p:strVal val="hidden"/>
                                      </p:to>
                                    </p:set>
                                  </p:childTnLst>
                                </p:cTn>
                              </p:par>
                            </p:childTnLst>
                          </p:cTn>
                        </p:par>
                        <p:par>
                          <p:cTn id="68" fill="hold">
                            <p:stCondLst>
                              <p:cond delay="2000"/>
                            </p:stCondLst>
                            <p:childTnLst>
                              <p:par>
                                <p:cTn id="69" nodeType="afterEffect" presetClass="exit" presetSubtype="0" presetID="10" grpId="16" fill="hold">
                                  <p:stCondLst>
                                    <p:cond delay="0"/>
                                  </p:stCondLst>
                                  <p:iterate type="el" backwards="0">
                                    <p:tmAbs val="0"/>
                                  </p:iterate>
                                  <p:childTnLst>
                                    <p:animEffect filter="fade" transition="out">
                                      <p:cBhvr>
                                        <p:cTn id="70" dur="1000" fill="hold"/>
                                        <p:tgtEl>
                                          <p:spTgt spid="74"/>
                                        </p:tgtEl>
                                      </p:cBhvr>
                                    </p:animEffect>
                                    <p:set>
                                      <p:cBhvr>
                                        <p:cTn id="71" fill="hold">
                                          <p:stCondLst>
                                            <p:cond delay="999"/>
                                          </p:stCondLst>
                                        </p:cTn>
                                        <p:tgtEl>
                                          <p:spTgt spid="74"/>
                                        </p:tgtEl>
                                        <p:attrNameLst>
                                          <p:attrName>style.visibility</p:attrName>
                                        </p:attrNameLst>
                                      </p:cBhvr>
                                      <p:to>
                                        <p:strVal val="hidden"/>
                                      </p:to>
                                    </p:set>
                                  </p:childTnLst>
                                </p:cTn>
                              </p:par>
                            </p:childTnLst>
                          </p:cTn>
                        </p:par>
                        <p:par>
                          <p:cTn id="72" fill="hold">
                            <p:stCondLst>
                              <p:cond delay="3000"/>
                            </p:stCondLst>
                            <p:childTnLst>
                              <p:par>
                                <p:cTn id="73" nodeType="afterEffect" presetClass="exit" presetSubtype="0" presetID="10" grpId="17" fill="hold">
                                  <p:stCondLst>
                                    <p:cond delay="0"/>
                                  </p:stCondLst>
                                  <p:iterate type="el" backwards="0">
                                    <p:tmAbs val="0"/>
                                  </p:iterate>
                                  <p:childTnLst>
                                    <p:animEffect filter="fade" transition="out">
                                      <p:cBhvr>
                                        <p:cTn id="74" dur="1000" fill="hold"/>
                                        <p:tgtEl>
                                          <p:spTgt spid="75"/>
                                        </p:tgtEl>
                                      </p:cBhvr>
                                    </p:animEffect>
                                    <p:set>
                                      <p:cBhvr>
                                        <p:cTn id="75" fill="hold">
                                          <p:stCondLst>
                                            <p:cond delay="999"/>
                                          </p:stCondLst>
                                        </p:cTn>
                                        <p:tgtEl>
                                          <p:spTgt spid="75"/>
                                        </p:tgtEl>
                                        <p:attrNameLst>
                                          <p:attrName>style.visibility</p:attrName>
                                        </p:attrNameLst>
                                      </p:cBhvr>
                                      <p:to>
                                        <p:strVal val="hidden"/>
                                      </p:to>
                                    </p:set>
                                  </p:childTnLst>
                                </p:cTn>
                              </p:par>
                            </p:childTnLst>
                          </p:cTn>
                        </p:par>
                        <p:par>
                          <p:cTn id="76" fill="hold">
                            <p:stCondLst>
                              <p:cond delay="4000"/>
                            </p:stCondLst>
                            <p:childTnLst>
                              <p:par>
                                <p:cTn id="77" nodeType="afterEffect" presetClass="exit" presetSubtype="0" presetID="9" grpId="18" fill="hold">
                                  <p:stCondLst>
                                    <p:cond delay="0"/>
                                  </p:stCondLst>
                                  <p:iterate type="el" backwards="0">
                                    <p:tmAbs val="0"/>
                                  </p:iterate>
                                  <p:childTnLst>
                                    <p:animEffect filter="dissolve" transition="out">
                                      <p:cBhvr>
                                        <p:cTn id="78" dur="1000" fill="hold"/>
                                        <p:tgtEl>
                                          <p:spTgt spid="66"/>
                                        </p:tgtEl>
                                      </p:cBhvr>
                                    </p:animEffect>
                                    <p:set>
                                      <p:cBhvr>
                                        <p:cTn id="79" fill="hold">
                                          <p:stCondLst>
                                            <p:cond delay="999"/>
                                          </p:stCondLst>
                                        </p:cTn>
                                        <p:tgtEl>
                                          <p:spTgt spid="66"/>
                                        </p:tgtEl>
                                        <p:attrNameLst>
                                          <p:attrName>style.visibility</p:attrName>
                                        </p:attrNameLst>
                                      </p:cBhvr>
                                      <p:to>
                                        <p:strVal val="hidden"/>
                                      </p:to>
                                    </p:set>
                                  </p:childTnLst>
                                </p:cTn>
                              </p:par>
                            </p:childTnLst>
                          </p:cTn>
                        </p:par>
                        <p:par>
                          <p:cTn id="80" fill="hold">
                            <p:stCondLst>
                              <p:cond delay="5000"/>
                            </p:stCondLst>
                            <p:childTnLst>
                              <p:par>
                                <p:cTn id="81" nodeType="afterEffect" presetClass="exit" presetSubtype="0" presetID="9" grpId="19" fill="hold">
                                  <p:stCondLst>
                                    <p:cond delay="0"/>
                                  </p:stCondLst>
                                  <p:iterate type="el" backwards="0">
                                    <p:tmAbs val="0"/>
                                  </p:iterate>
                                  <p:childTnLst>
                                    <p:animEffect filter="dissolve" transition="out">
                                      <p:cBhvr>
                                        <p:cTn id="82" dur="1000" fill="hold"/>
                                        <p:tgtEl>
                                          <p:spTgt spid="67"/>
                                        </p:tgtEl>
                                      </p:cBhvr>
                                    </p:animEffect>
                                    <p:set>
                                      <p:cBhvr>
                                        <p:cTn id="83" fill="hold">
                                          <p:stCondLst>
                                            <p:cond delay="999"/>
                                          </p:stCondLst>
                                        </p:cTn>
                                        <p:tgtEl>
                                          <p:spTgt spid="67"/>
                                        </p:tgtEl>
                                        <p:attrNameLst>
                                          <p:attrName>style.visibility</p:attrName>
                                        </p:attrNameLst>
                                      </p:cBhvr>
                                      <p:to>
                                        <p:strVal val="hidden"/>
                                      </p:to>
                                    </p:set>
                                  </p:childTnLst>
                                </p:cTn>
                              </p:par>
                            </p:childTnLst>
                          </p:cTn>
                        </p:par>
                        <p:par>
                          <p:cTn id="84" fill="hold">
                            <p:stCondLst>
                              <p:cond delay="6000"/>
                            </p:stCondLst>
                            <p:childTnLst>
                              <p:par>
                                <p:cTn id="85" nodeType="afterEffect" presetClass="entr" presetSubtype="0" presetID="9" grpId="20" fill="hold">
                                  <p:stCondLst>
                                    <p:cond delay="0"/>
                                  </p:stCondLst>
                                  <p:iterate type="el" backwards="0">
                                    <p:tmAbs val="0"/>
                                  </p:iterate>
                                  <p:childTnLst>
                                    <p:set>
                                      <p:cBhvr>
                                        <p:cTn id="86" fill="hold"/>
                                        <p:tgtEl>
                                          <p:spTgt spid="65"/>
                                        </p:tgtEl>
                                        <p:attrNameLst>
                                          <p:attrName>style.visibility</p:attrName>
                                        </p:attrNameLst>
                                      </p:cBhvr>
                                      <p:to>
                                        <p:strVal val="visible"/>
                                      </p:to>
                                    </p:set>
                                    <p:animEffect filter="dissolve" transition="in">
                                      <p:cBhvr>
                                        <p:cTn id="87" dur="1000"/>
                                        <p:tgtEl>
                                          <p:spTgt spid="65"/>
                                        </p:tgtEl>
                                      </p:cBhvr>
                                    </p:animEffect>
                                  </p:childTnLst>
                                </p:cTn>
                              </p:par>
                            </p:childTnLst>
                          </p:cTn>
                        </p:par>
                      </p:childTnLst>
                    </p:cTn>
                  </p:par>
                  <p:par>
                    <p:cTn id="88" fill="hold">
                      <p:stCondLst>
                        <p:cond delay="indefinite"/>
                      </p:stCondLst>
                      <p:childTnLst>
                        <p:par>
                          <p:cTn id="89" fill="hold">
                            <p:stCondLst>
                              <p:cond delay="0"/>
                            </p:stCondLst>
                            <p:childTnLst>
                              <p:par>
                                <p:cTn id="90" nodeType="clickEffect" presetClass="entr" presetSubtype="0" presetID="9" grpId="21" fill="hold">
                                  <p:stCondLst>
                                    <p:cond delay="0"/>
                                  </p:stCondLst>
                                  <p:iterate type="el" backwards="0">
                                    <p:tmAbs val="0"/>
                                  </p:iterate>
                                  <p:childTnLst>
                                    <p:set>
                                      <p:cBhvr>
                                        <p:cTn id="91" fill="hold"/>
                                        <p:tgtEl>
                                          <p:spTgt spid="69"/>
                                        </p:tgtEl>
                                        <p:attrNameLst>
                                          <p:attrName>style.visibility</p:attrName>
                                        </p:attrNameLst>
                                      </p:cBhvr>
                                      <p:to>
                                        <p:strVal val="visible"/>
                                      </p:to>
                                    </p:set>
                                    <p:animEffect filter="dissolve" transition="in">
                                      <p:cBhvr>
                                        <p:cTn id="92" dur="1000"/>
                                        <p:tgtEl>
                                          <p:spTgt spid="69"/>
                                        </p:tgtEl>
                                      </p:cBhvr>
                                    </p:animEffect>
                                  </p:childTnLst>
                                </p:cTn>
                              </p:par>
                            </p:childTnLst>
                          </p:cTn>
                        </p:par>
                      </p:childTnLst>
                    </p:cTn>
                  </p:par>
                  <p:par>
                    <p:cTn id="93" fill="hold">
                      <p:stCondLst>
                        <p:cond delay="indefinite"/>
                      </p:stCondLst>
                      <p:childTnLst>
                        <p:par>
                          <p:cTn id="94" fill="hold">
                            <p:stCondLst>
                              <p:cond delay="0"/>
                            </p:stCondLst>
                            <p:childTnLst>
                              <p:par>
                                <p:cTn id="95" nodeType="clickEffect" presetClass="entr" presetSubtype="0" presetID="9" grpId="22" fill="hold">
                                  <p:stCondLst>
                                    <p:cond delay="0"/>
                                  </p:stCondLst>
                                  <p:iterate type="el" backwards="0">
                                    <p:tmAbs val="0"/>
                                  </p:iterate>
                                  <p:childTnLst>
                                    <p:set>
                                      <p:cBhvr>
                                        <p:cTn id="96" fill="hold"/>
                                        <p:tgtEl>
                                          <p:spTgt spid="64"/>
                                        </p:tgtEl>
                                        <p:attrNameLst>
                                          <p:attrName>style.visibility</p:attrName>
                                        </p:attrNameLst>
                                      </p:cBhvr>
                                      <p:to>
                                        <p:strVal val="visible"/>
                                      </p:to>
                                    </p:set>
                                    <p:animEffect filter="dissolve" transition="in">
                                      <p:cBhvr>
                                        <p:cTn id="97" dur="1000"/>
                                        <p:tgtEl>
                                          <p:spTgt spid="64"/>
                                        </p:tgtEl>
                                      </p:cBhvr>
                                    </p:animEffect>
                                  </p:childTnLst>
                                </p:cTn>
                              </p:par>
                            </p:childTnLst>
                          </p:cTn>
                        </p:par>
                      </p:childTnLst>
                    </p:cTn>
                  </p:par>
                  <p:par>
                    <p:cTn id="98" fill="hold">
                      <p:stCondLst>
                        <p:cond delay="indefinite"/>
                      </p:stCondLst>
                      <p:childTnLst>
                        <p:par>
                          <p:cTn id="99" fill="hold">
                            <p:stCondLst>
                              <p:cond delay="0"/>
                            </p:stCondLst>
                            <p:childTnLst>
                              <p:par>
                                <p:cTn id="100" nodeType="clickEffect" presetClass="entr" presetSubtype="0" presetID="9" grpId="23" fill="hold">
                                  <p:stCondLst>
                                    <p:cond delay="0"/>
                                  </p:stCondLst>
                                  <p:iterate type="el" backwards="0">
                                    <p:tmAbs val="0"/>
                                  </p:iterate>
                                  <p:childTnLst>
                                    <p:set>
                                      <p:cBhvr>
                                        <p:cTn id="101" fill="hold"/>
                                        <p:tgtEl>
                                          <p:spTgt spid="62"/>
                                        </p:tgtEl>
                                        <p:attrNameLst>
                                          <p:attrName>style.visibility</p:attrName>
                                        </p:attrNameLst>
                                      </p:cBhvr>
                                      <p:to>
                                        <p:strVal val="visible"/>
                                      </p:to>
                                    </p:set>
                                    <p:animEffect filter="dissolve" transition="in">
                                      <p:cBhvr>
                                        <p:cTn id="102" dur="1000"/>
                                        <p:tgtEl>
                                          <p:spTgt spid="62"/>
                                        </p:tgtEl>
                                      </p:cBhvr>
                                    </p:animEffect>
                                  </p:childTnLst>
                                </p:cTn>
                              </p:par>
                            </p:childTnLst>
                          </p:cTn>
                        </p:par>
                      </p:childTnLst>
                    </p:cTn>
                  </p:par>
                  <p:par>
                    <p:cTn id="103" fill="hold">
                      <p:stCondLst>
                        <p:cond delay="indefinite"/>
                      </p:stCondLst>
                      <p:childTnLst>
                        <p:par>
                          <p:cTn id="104" fill="hold">
                            <p:stCondLst>
                              <p:cond delay="0"/>
                            </p:stCondLst>
                            <p:childTnLst>
                              <p:par>
                                <p:cTn id="105" nodeType="clickEffect" presetClass="entr" presetSubtype="0" presetID="9" grpId="24" fill="hold">
                                  <p:stCondLst>
                                    <p:cond delay="0"/>
                                  </p:stCondLst>
                                  <p:iterate type="el" backwards="0">
                                    <p:tmAbs val="0"/>
                                  </p:iterate>
                                  <p:childTnLst>
                                    <p:set>
                                      <p:cBhvr>
                                        <p:cTn id="106" fill="hold"/>
                                        <p:tgtEl>
                                          <p:spTgt spid="68"/>
                                        </p:tgtEl>
                                        <p:attrNameLst>
                                          <p:attrName>style.visibility</p:attrName>
                                        </p:attrNameLst>
                                      </p:cBhvr>
                                      <p:to>
                                        <p:strVal val="visible"/>
                                      </p:to>
                                    </p:set>
                                    <p:animEffect filter="dissolve" transition="in">
                                      <p:cBhvr>
                                        <p:cTn id="107" dur="1000"/>
                                        <p:tgtEl>
                                          <p:spTgt spid="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7" grpId="19"/>
      <p:bldP build="whole" bldLvl="1" animBg="1" rev="0" advAuto="0" spid="62" grpId="23"/>
      <p:bldP build="whole" bldLvl="1" animBg="1" rev="0" advAuto="0" spid="75" grpId="13"/>
      <p:bldP build="whole" bldLvl="1" animBg="1" rev="0" advAuto="0" spid="65" grpId="20"/>
      <p:bldP build="whole" bldLvl="1" animBg="1" rev="0" advAuto="0" spid="75" grpId="17"/>
      <p:bldP build="whole" bldLvl="1" animBg="1" rev="0" advAuto="0" spid="66" grpId="18"/>
      <p:bldP build="whole" bldLvl="1" animBg="1" rev="0" advAuto="0" spid="64" grpId="22"/>
      <p:bldP build="whole" bldLvl="1" animBg="1" rev="0" advAuto="0" spid="71" grpId="5"/>
      <p:bldP build="whole" bldLvl="1" animBg="1" rev="0" advAuto="0" spid="73" grpId="11"/>
      <p:bldP build="whole" bldLvl="1" animBg="1" rev="0" advAuto="0" spid="74" grpId="12"/>
      <p:bldP build="whole" bldLvl="1" animBg="1" rev="0" advAuto="0" spid="71" grpId="8"/>
      <p:bldP build="whole" bldLvl="1" animBg="1" rev="0" advAuto="0" spid="73" grpId="15"/>
      <p:bldP build="whole" bldLvl="1" animBg="1" rev="0" advAuto="0" spid="74" grpId="16"/>
      <p:bldP build="whole" bldLvl="1" animBg="1" rev="0" advAuto="0" spid="60" grpId="1"/>
      <p:bldP build="whole" bldLvl="1" animBg="1" rev="0" advAuto="0" spid="57" grpId="2"/>
      <p:bldP build="whole" bldLvl="1" animBg="1" rev="0" advAuto="0" spid="70" grpId="4"/>
      <p:bldP build="whole" bldLvl="1" animBg="1" rev="0" advAuto="0" spid="67" grpId="6"/>
      <p:bldP build="whole" bldLvl="1" animBg="1" rev="0" advAuto="0" spid="70" grpId="9"/>
      <p:bldP build="whole" bldLvl="1" animBg="1" rev="0" advAuto="0" spid="66" grpId="3"/>
      <p:bldP build="whole" bldLvl="1" animBg="1" rev="0" advAuto="0" spid="69" grpId="21"/>
      <p:bldP build="whole" bldLvl="1" animBg="1" rev="0" advAuto="0" spid="72" grpId="10"/>
      <p:bldP build="whole" bldLvl="1" animBg="1" rev="0" advAuto="0" spid="58" grpId="7"/>
      <p:bldP build="whole" bldLvl="1" animBg="1" rev="0" advAuto="0" spid="68" grpId="24"/>
      <p:bldP build="whole" bldLvl="1" animBg="1" rev="0" advAuto="0" spid="72" grpId="14"/>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286" name="temp_21st.png"/>
          <p:cNvPicPr/>
          <p:nvPr/>
        </p:nvPicPr>
        <p:blipFill>
          <a:blip r:embed="rId2">
            <a:extLst/>
          </a:blip>
          <a:stretch>
            <a:fillRect/>
          </a:stretch>
        </p:blipFill>
        <p:spPr>
          <a:xfrm>
            <a:off x="1345257" y="2362200"/>
            <a:ext cx="21693486" cy="10718800"/>
          </a:xfrm>
          <a:prstGeom prst="rect">
            <a:avLst/>
          </a:prstGeom>
          <a:ln>
            <a:round/>
          </a:ln>
        </p:spPr>
      </p:pic>
      <p:sp>
        <p:nvSpPr>
          <p:cNvPr id="287" name="Shape 287"/>
          <p:cNvSpPr/>
          <p:nvPr/>
        </p:nvSpPr>
        <p:spPr>
          <a:xfrm>
            <a:off x="21844009" y="13093700"/>
            <a:ext cx="2514601" cy="63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3600">
                <a:solidFill>
                  <a:srgbClr val="1E5E7B"/>
                </a:solidFill>
                <a:latin typeface="Trebuchet MS"/>
                <a:ea typeface="Trebuchet MS"/>
                <a:cs typeface="Trebuchet MS"/>
                <a:sym typeface="Trebuchet MS"/>
              </a:defRPr>
            </a:lvl1pPr>
          </a:lstStyle>
          <a:p>
            <a:pPr lvl="0">
              <a:defRPr sz="1800">
                <a:solidFill>
                  <a:srgbClr val="000000"/>
                </a:solidFill>
              </a:defRPr>
            </a:pPr>
            <a:r>
              <a:rPr sz="3600">
                <a:solidFill>
                  <a:srgbClr val="1E5E7B"/>
                </a:solidFill>
              </a:rPr>
              <a:t>IPCC, 2013</a:t>
            </a:r>
          </a:p>
        </p:txBody>
      </p:sp>
      <p:sp>
        <p:nvSpPr>
          <p:cNvPr id="288" name="Shape 288"/>
          <p:cNvSpPr/>
          <p:nvPr/>
        </p:nvSpPr>
        <p:spPr>
          <a:xfrm>
            <a:off x="2844800" y="6896100"/>
            <a:ext cx="18694400" cy="1041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defRPr sz="6400">
                <a:solidFill>
                  <a:srgbClr val="1A5078"/>
                </a:solidFill>
                <a:latin typeface="Trebuchet MS"/>
                <a:ea typeface="Trebuchet MS"/>
                <a:cs typeface="Trebuchet MS"/>
                <a:sym typeface="Trebuchet MS"/>
              </a:defRPr>
            </a:lvl1pPr>
          </a:lstStyle>
          <a:p>
            <a:pPr lvl="0">
              <a:defRPr sz="1800">
                <a:solidFill>
                  <a:srgbClr val="000000"/>
                </a:solidFill>
              </a:defRPr>
            </a:pPr>
            <a:r>
              <a:rPr sz="6400">
                <a:solidFill>
                  <a:srgbClr val="1A5078"/>
                </a:solidFill>
              </a:rPr>
              <a:t>The Prognosis: Anticipating Surprises</a:t>
            </a:r>
          </a:p>
        </p:txBody>
      </p:sp>
      <p:grpSp>
        <p:nvGrpSpPr>
          <p:cNvPr id="291" name="Group 291"/>
          <p:cNvGrpSpPr/>
          <p:nvPr/>
        </p:nvGrpSpPr>
        <p:grpSpPr>
          <a:xfrm>
            <a:off x="88900" y="63500"/>
            <a:ext cx="24193500" cy="1778000"/>
            <a:chOff x="-50800" y="-50800"/>
            <a:chExt cx="24193500" cy="1778000"/>
          </a:xfrm>
        </p:grpSpPr>
        <p:pic>
          <p:nvPicPr>
            <p:cNvPr id="289" name=""/>
            <p:cNvPicPr/>
            <p:nvPr/>
          </p:nvPicPr>
          <p:blipFill>
            <a:blip r:embed="rId3">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290" name="droppedImage.pdf"/>
            <p:cNvPicPr/>
            <p:nvPr/>
          </p:nvPicPr>
          <p:blipFill>
            <a:blip r:embed="rId4">
              <a:extLst/>
            </a:blip>
            <a:stretch>
              <a:fillRect/>
            </a:stretch>
          </p:blipFill>
          <p:spPr>
            <a:xfrm>
              <a:off x="22128503" y="63500"/>
              <a:ext cx="1887198" cy="1549400"/>
            </a:xfrm>
            <a:prstGeom prst="rect">
              <a:avLst/>
            </a:prstGeom>
            <a:ln w="12700" cap="flat">
              <a:noFill/>
              <a:miter lim="400000"/>
            </a:ln>
            <a:effectLst/>
          </p:spPr>
        </p:pic>
      </p:grpSp>
    </p:spTree>
  </p:cSld>
  <p:clrMapOvr>
    <a:masterClrMapping/>
  </p:clrMapOvr>
  <p:transition spd="slow" advClick="1">
    <p:wipe dir="l"/>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288"/>
                                        </p:tgtEl>
                                        <p:attrNameLst>
                                          <p:attrName>style.visibility</p:attrName>
                                        </p:attrNameLst>
                                      </p:cBhvr>
                                      <p:to>
                                        <p:strVal val="visible"/>
                                      </p:to>
                                    </p:set>
                                    <p:animEffect filter="dissolve" transition="in">
                                      <p:cBhvr>
                                        <p:cTn id="7" dur="1000"/>
                                        <p:tgtEl>
                                          <p:spTgt spid="288"/>
                                        </p:tgtEl>
                                      </p:cBhvr>
                                    </p:animEffect>
                                  </p:childTnLst>
                                </p:cTn>
                              </p:par>
                            </p:childTnLst>
                          </p:cTn>
                        </p:par>
                        <p:par>
                          <p:cTn id="8" fill="hold">
                            <p:stCondLst>
                              <p:cond delay="1000"/>
                            </p:stCondLst>
                            <p:childTnLst>
                              <p:par>
                                <p:cTn id="9" nodeType="afterEffect" presetClass="exit" presetSubtype="0" presetID="10" grpId="2" fill="hold">
                                  <p:stCondLst>
                                    <p:cond delay="500"/>
                                  </p:stCondLst>
                                  <p:iterate type="el" backwards="0">
                                    <p:tmAbs val="0"/>
                                  </p:iterate>
                                  <p:childTnLst>
                                    <p:animEffect filter="fade" transition="out">
                                      <p:cBhvr>
                                        <p:cTn id="10" dur="1000" fill="hold"/>
                                        <p:tgtEl>
                                          <p:spTgt spid="288"/>
                                        </p:tgtEl>
                                      </p:cBhvr>
                                    </p:animEffect>
                                    <p:set>
                                      <p:cBhvr>
                                        <p:cTn id="11" fill="hold">
                                          <p:stCondLst>
                                            <p:cond delay="999"/>
                                          </p:stCondLst>
                                        </p:cTn>
                                        <p:tgtEl>
                                          <p:spTgt spid="288"/>
                                        </p:tgtEl>
                                        <p:attrNameLst>
                                          <p:attrName>style.visibility</p:attrName>
                                        </p:attrNameLst>
                                      </p:cBhvr>
                                      <p:to>
                                        <p:strVal val="hidden"/>
                                      </p:to>
                                    </p:set>
                                  </p:childTnLst>
                                </p:cTn>
                              </p:par>
                            </p:childTnLst>
                          </p:cTn>
                        </p:par>
                        <p:par>
                          <p:cTn id="12" fill="hold">
                            <p:stCondLst>
                              <p:cond delay="2500"/>
                            </p:stCondLst>
                            <p:childTnLst>
                              <p:par>
                                <p:cTn id="13" nodeType="afterEffect" presetClass="entr" presetSubtype="0" presetID="9" grpId="3" fill="hold">
                                  <p:stCondLst>
                                    <p:cond delay="0"/>
                                  </p:stCondLst>
                                  <p:iterate type="el" backwards="0">
                                    <p:tmAbs val="0"/>
                                  </p:iterate>
                                  <p:childTnLst>
                                    <p:set>
                                      <p:cBhvr>
                                        <p:cTn id="14" fill="hold"/>
                                        <p:tgtEl>
                                          <p:spTgt spid="287"/>
                                        </p:tgtEl>
                                        <p:attrNameLst>
                                          <p:attrName>style.visibility</p:attrName>
                                        </p:attrNameLst>
                                      </p:cBhvr>
                                      <p:to>
                                        <p:strVal val="visible"/>
                                      </p:to>
                                    </p:set>
                                    <p:animEffect filter="dissolve" transition="in">
                                      <p:cBhvr>
                                        <p:cTn id="15" dur="1000"/>
                                        <p:tgtEl>
                                          <p:spTgt spid="287"/>
                                        </p:tgtEl>
                                      </p:cBhvr>
                                    </p:animEffect>
                                  </p:childTnLst>
                                </p:cTn>
                              </p:par>
                            </p:childTnLst>
                          </p:cTn>
                        </p:par>
                        <p:par>
                          <p:cTn id="16" fill="hold">
                            <p:stCondLst>
                              <p:cond delay="3500"/>
                            </p:stCondLst>
                            <p:childTnLst>
                              <p:par>
                                <p:cTn id="17" nodeType="afterEffect" presetClass="entr" presetSubtype="0" presetID="10" grpId="4" fill="hold">
                                  <p:stCondLst>
                                    <p:cond delay="0"/>
                                  </p:stCondLst>
                                  <p:iterate type="el" backwards="0">
                                    <p:tmAbs val="0"/>
                                  </p:iterate>
                                  <p:childTnLst>
                                    <p:set>
                                      <p:cBhvr>
                                        <p:cTn id="18" fill="hold"/>
                                        <p:tgtEl>
                                          <p:spTgt spid="286"/>
                                        </p:tgtEl>
                                        <p:attrNameLst>
                                          <p:attrName>style.visibility</p:attrName>
                                        </p:attrNameLst>
                                      </p:cBhvr>
                                      <p:to>
                                        <p:strVal val="visible"/>
                                      </p:to>
                                    </p:set>
                                    <p:animEffect filter="fade" transition="in">
                                      <p:cBhvr>
                                        <p:cTn id="19" dur="1000"/>
                                        <p:tgtEl>
                                          <p:spTgt spid="2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8" grpId="1"/>
      <p:bldP build="whole" bldLvl="1" animBg="1" rev="0" advAuto="0" spid="288" grpId="2"/>
      <p:bldP build="whole" bldLvl="1" animBg="1" rev="0" advAuto="0" spid="287" grpId="3"/>
      <p:bldP build="whole" bldLvl="1" animBg="1" rev="0" advAuto="0" spid="286" grpId="4"/>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B8B8B8"/>
        </a:solidFill>
      </p:bgPr>
    </p:bg>
    <p:spTree>
      <p:nvGrpSpPr>
        <p:cNvPr id="1" name=""/>
        <p:cNvGrpSpPr/>
        <p:nvPr/>
      </p:nvGrpSpPr>
      <p:grpSpPr>
        <a:xfrm>
          <a:off x="0" y="0"/>
          <a:ext cx="0" cy="0"/>
          <a:chOff x="0" y="0"/>
          <a:chExt cx="0" cy="0"/>
        </a:xfrm>
      </p:grpSpPr>
      <p:grpSp>
        <p:nvGrpSpPr>
          <p:cNvPr id="295" name="Group 295"/>
          <p:cNvGrpSpPr/>
          <p:nvPr/>
        </p:nvGrpSpPr>
        <p:grpSpPr>
          <a:xfrm>
            <a:off x="88900" y="63500"/>
            <a:ext cx="24193500" cy="1778000"/>
            <a:chOff x="-50800" y="-50800"/>
            <a:chExt cx="24193500" cy="1778000"/>
          </a:xfrm>
        </p:grpSpPr>
        <p:pic>
          <p:nvPicPr>
            <p:cNvPr id="293" name=""/>
            <p:cNvPicPr/>
            <p:nvPr/>
          </p:nvPicPr>
          <p:blipFill>
            <a:blip r:embed="rId2">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294" name="droppedImage.pdf"/>
            <p:cNvPicPr/>
            <p:nvPr/>
          </p:nvPicPr>
          <p:blipFill>
            <a:blip r:embed="rId3">
              <a:extLst/>
            </a:blip>
            <a:stretch>
              <a:fillRect/>
            </a:stretch>
          </p:blipFill>
          <p:spPr>
            <a:xfrm>
              <a:off x="22128503" y="63500"/>
              <a:ext cx="1887198" cy="1549400"/>
            </a:xfrm>
            <a:prstGeom prst="rect">
              <a:avLst/>
            </a:prstGeom>
            <a:ln w="12700" cap="flat">
              <a:noFill/>
              <a:miter lim="400000"/>
            </a:ln>
            <a:effectLst/>
          </p:spPr>
        </p:pic>
      </p:grpSp>
      <p:pic>
        <p:nvPicPr>
          <p:cNvPr id="296" name="osu_science_pub.png"/>
          <p:cNvPicPr/>
          <p:nvPr/>
        </p:nvPicPr>
        <p:blipFill>
          <a:blip r:embed="rId4">
            <a:extLst/>
          </a:blip>
          <a:stretch>
            <a:fillRect/>
          </a:stretch>
        </p:blipFill>
        <p:spPr>
          <a:xfrm>
            <a:off x="5509066" y="8050229"/>
            <a:ext cx="7721601" cy="5169547"/>
          </a:xfrm>
          <a:prstGeom prst="rect">
            <a:avLst/>
          </a:prstGeom>
          <a:ln w="12700">
            <a:miter lim="400000"/>
          </a:ln>
        </p:spPr>
      </p:pic>
      <p:sp>
        <p:nvSpPr>
          <p:cNvPr id="297" name="Shape 297"/>
          <p:cNvSpPr/>
          <p:nvPr/>
        </p:nvSpPr>
        <p:spPr>
          <a:xfrm flipH="1">
            <a:off x="12776200" y="1117600"/>
            <a:ext cx="228600" cy="8280400"/>
          </a:xfrm>
          <a:prstGeom prst="line">
            <a:avLst/>
          </a:prstGeom>
          <a:ln w="63500">
            <a:solidFill>
              <a:srgbClr val="FF33AB"/>
            </a:solidFill>
            <a:miter lim="400000"/>
          </a:ln>
        </p:spPr>
        <p:txBody>
          <a:bodyPr lIns="0" tIns="0" rIns="0" bIns="0" anchor="ctr"/>
          <a:lstStyle/>
          <a:p>
            <a:pPr lvl="0"/>
          </a:p>
        </p:txBody>
      </p:sp>
      <p:sp>
        <p:nvSpPr>
          <p:cNvPr id="298" name="Shape 298"/>
          <p:cNvSpPr/>
          <p:nvPr/>
        </p:nvSpPr>
        <p:spPr>
          <a:xfrm flipH="1">
            <a:off x="12827000" y="6959600"/>
            <a:ext cx="508000" cy="1"/>
          </a:xfrm>
          <a:prstGeom prst="line">
            <a:avLst/>
          </a:prstGeom>
          <a:ln w="25400">
            <a:solidFill>
              <a:srgbClr val="FFFFFF"/>
            </a:solidFill>
            <a:miter lim="400000"/>
          </a:ln>
        </p:spPr>
        <p:txBody>
          <a:bodyPr lIns="0" tIns="0" rIns="0" bIns="0" anchor="ctr"/>
          <a:lstStyle/>
          <a:p>
            <a:pPr lvl="0"/>
          </a:p>
        </p:txBody>
      </p:sp>
      <p:sp>
        <p:nvSpPr>
          <p:cNvPr id="299" name="Shape 299"/>
          <p:cNvSpPr/>
          <p:nvPr/>
        </p:nvSpPr>
        <p:spPr>
          <a:xfrm flipH="1">
            <a:off x="12827000" y="5003800"/>
            <a:ext cx="508000" cy="1"/>
          </a:xfrm>
          <a:prstGeom prst="line">
            <a:avLst/>
          </a:prstGeom>
          <a:ln w="25400">
            <a:solidFill>
              <a:srgbClr val="FFFFFF"/>
            </a:solidFill>
            <a:miter lim="400000"/>
          </a:ln>
        </p:spPr>
        <p:txBody>
          <a:bodyPr lIns="0" tIns="0" rIns="0" bIns="0" anchor="ctr"/>
          <a:lstStyle/>
          <a:p>
            <a:pPr lvl="0"/>
          </a:p>
        </p:txBody>
      </p:sp>
      <p:sp>
        <p:nvSpPr>
          <p:cNvPr id="300" name="Shape 300"/>
          <p:cNvSpPr/>
          <p:nvPr/>
        </p:nvSpPr>
        <p:spPr>
          <a:xfrm flipH="1">
            <a:off x="12928600" y="3048000"/>
            <a:ext cx="508000" cy="1"/>
          </a:xfrm>
          <a:prstGeom prst="line">
            <a:avLst/>
          </a:prstGeom>
          <a:ln w="25400">
            <a:solidFill>
              <a:srgbClr val="FFFFFF"/>
            </a:solidFill>
            <a:miter lim="400000"/>
          </a:ln>
        </p:spPr>
        <p:txBody>
          <a:bodyPr lIns="0" tIns="0" rIns="0" bIns="0" anchor="ctr"/>
          <a:lstStyle/>
          <a:p>
            <a:pPr lvl="0"/>
          </a:p>
        </p:txBody>
      </p:sp>
      <p:sp>
        <p:nvSpPr>
          <p:cNvPr id="301" name="Shape 301"/>
          <p:cNvSpPr/>
          <p:nvPr/>
        </p:nvSpPr>
        <p:spPr>
          <a:xfrm flipH="1">
            <a:off x="12827000" y="8915400"/>
            <a:ext cx="508000" cy="1"/>
          </a:xfrm>
          <a:prstGeom prst="line">
            <a:avLst/>
          </a:prstGeom>
          <a:ln w="25400">
            <a:solidFill>
              <a:srgbClr val="FFFFFF"/>
            </a:solidFill>
            <a:miter lim="400000"/>
          </a:ln>
        </p:spPr>
        <p:txBody>
          <a:bodyPr lIns="0" tIns="0" rIns="0" bIns="0" anchor="ctr"/>
          <a:lstStyle/>
          <a:p>
            <a:pPr lvl="0"/>
          </a:p>
        </p:txBody>
      </p:sp>
      <p:sp>
        <p:nvSpPr>
          <p:cNvPr id="302" name="Shape 302"/>
          <p:cNvSpPr/>
          <p:nvPr/>
        </p:nvSpPr>
        <p:spPr>
          <a:xfrm flipH="1">
            <a:off x="13030200" y="10871200"/>
            <a:ext cx="508000" cy="1"/>
          </a:xfrm>
          <a:prstGeom prst="line">
            <a:avLst/>
          </a:prstGeom>
          <a:ln w="25400">
            <a:solidFill>
              <a:srgbClr val="FFFFFF"/>
            </a:solidFill>
            <a:miter lim="400000"/>
          </a:ln>
        </p:spPr>
        <p:txBody>
          <a:bodyPr lIns="0" tIns="0" rIns="0" bIns="0" anchor="ctr"/>
          <a:lstStyle/>
          <a:p>
            <a:pPr lvl="0"/>
          </a:p>
        </p:txBody>
      </p:sp>
      <p:sp>
        <p:nvSpPr>
          <p:cNvPr id="303" name="Shape 303"/>
          <p:cNvSpPr/>
          <p:nvPr/>
        </p:nvSpPr>
        <p:spPr>
          <a:xfrm flipH="1">
            <a:off x="12928600" y="1092200"/>
            <a:ext cx="508000" cy="1"/>
          </a:xfrm>
          <a:prstGeom prst="line">
            <a:avLst/>
          </a:prstGeom>
          <a:ln w="25400">
            <a:solidFill>
              <a:srgbClr val="FFFFFF"/>
            </a:solidFill>
            <a:miter lim="400000"/>
          </a:ln>
        </p:spPr>
        <p:txBody>
          <a:bodyPr lIns="0" tIns="0" rIns="0" bIns="0" anchor="ctr"/>
          <a:lstStyle/>
          <a:p>
            <a:pPr lvl="0"/>
          </a:p>
        </p:txBody>
      </p:sp>
      <p:sp>
        <p:nvSpPr>
          <p:cNvPr id="304" name="Shape 304"/>
          <p:cNvSpPr/>
          <p:nvPr/>
        </p:nvSpPr>
        <p:spPr>
          <a:xfrm>
            <a:off x="13282265" y="6502400"/>
            <a:ext cx="1171030"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600">
                <a:solidFill>
                  <a:srgbClr val="FFFFFF"/>
                </a:solidFill>
                <a:latin typeface="+mj-lt"/>
                <a:ea typeface="+mj-ea"/>
                <a:cs typeface="+mj-cs"/>
                <a:sym typeface="Gill Sans"/>
              </a:defRPr>
            </a:lvl1pPr>
          </a:lstStyle>
          <a:p>
            <a:pPr lvl="0">
              <a:defRPr sz="1800">
                <a:solidFill>
                  <a:srgbClr val="000000"/>
                </a:solidFill>
              </a:defRPr>
            </a:pPr>
            <a:r>
              <a:rPr sz="5600">
                <a:solidFill>
                  <a:srgbClr val="FFFFFF"/>
                </a:solidFill>
              </a:rPr>
              <a:t>1 C</a:t>
            </a:r>
          </a:p>
        </p:txBody>
      </p:sp>
      <p:sp>
        <p:nvSpPr>
          <p:cNvPr id="305" name="Shape 305"/>
          <p:cNvSpPr/>
          <p:nvPr/>
        </p:nvSpPr>
        <p:spPr>
          <a:xfrm>
            <a:off x="13627100" y="4546600"/>
            <a:ext cx="469900"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600">
                <a:solidFill>
                  <a:srgbClr val="FFFFFF"/>
                </a:solidFill>
                <a:latin typeface="+mj-lt"/>
                <a:ea typeface="+mj-ea"/>
                <a:cs typeface="+mj-cs"/>
                <a:sym typeface="Gill Sans"/>
              </a:defRPr>
            </a:lvl1pPr>
          </a:lstStyle>
          <a:p>
            <a:pPr lvl="0">
              <a:defRPr sz="1800">
                <a:solidFill>
                  <a:srgbClr val="000000"/>
                </a:solidFill>
              </a:defRPr>
            </a:pPr>
            <a:r>
              <a:rPr sz="5600">
                <a:solidFill>
                  <a:srgbClr val="FFFFFF"/>
                </a:solidFill>
              </a:rPr>
              <a:t>2</a:t>
            </a:r>
          </a:p>
        </p:txBody>
      </p:sp>
      <p:sp>
        <p:nvSpPr>
          <p:cNvPr id="306" name="Shape 306"/>
          <p:cNvSpPr/>
          <p:nvPr/>
        </p:nvSpPr>
        <p:spPr>
          <a:xfrm>
            <a:off x="13627100" y="2590800"/>
            <a:ext cx="469900"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600">
                <a:solidFill>
                  <a:srgbClr val="FFFFFF"/>
                </a:solidFill>
                <a:latin typeface="+mj-lt"/>
                <a:ea typeface="+mj-ea"/>
                <a:cs typeface="+mj-cs"/>
                <a:sym typeface="Gill Sans"/>
              </a:defRPr>
            </a:lvl1pPr>
          </a:lstStyle>
          <a:p>
            <a:pPr lvl="0">
              <a:defRPr sz="1800">
                <a:solidFill>
                  <a:srgbClr val="000000"/>
                </a:solidFill>
              </a:defRPr>
            </a:pPr>
            <a:r>
              <a:rPr sz="5600">
                <a:solidFill>
                  <a:srgbClr val="FFFFFF"/>
                </a:solidFill>
              </a:rPr>
              <a:t>3</a:t>
            </a:r>
          </a:p>
        </p:txBody>
      </p:sp>
      <p:sp>
        <p:nvSpPr>
          <p:cNvPr id="307" name="Shape 307"/>
          <p:cNvSpPr/>
          <p:nvPr/>
        </p:nvSpPr>
        <p:spPr>
          <a:xfrm>
            <a:off x="13627100" y="635000"/>
            <a:ext cx="469900"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600">
                <a:solidFill>
                  <a:srgbClr val="FFFFFF"/>
                </a:solidFill>
                <a:latin typeface="+mj-lt"/>
                <a:ea typeface="+mj-ea"/>
                <a:cs typeface="+mj-cs"/>
                <a:sym typeface="Gill Sans"/>
              </a:defRPr>
            </a:lvl1pPr>
          </a:lstStyle>
          <a:p>
            <a:pPr lvl="0">
              <a:defRPr sz="1800">
                <a:solidFill>
                  <a:srgbClr val="000000"/>
                </a:solidFill>
              </a:defRPr>
            </a:pPr>
            <a:r>
              <a:rPr sz="5600">
                <a:solidFill>
                  <a:srgbClr val="FFFFFF"/>
                </a:solidFill>
              </a:rPr>
              <a:t>4</a:t>
            </a:r>
          </a:p>
        </p:txBody>
      </p:sp>
      <p:sp>
        <p:nvSpPr>
          <p:cNvPr id="308" name="Shape 308"/>
          <p:cNvSpPr/>
          <p:nvPr/>
        </p:nvSpPr>
        <p:spPr>
          <a:xfrm>
            <a:off x="15013978" y="-336550"/>
            <a:ext cx="2228851" cy="7353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0000">
                <a:solidFill>
                  <a:srgbClr val="FDFFFA"/>
                </a:solidFill>
                <a:latin typeface="Helvetica Neue UltraLight"/>
                <a:ea typeface="Helvetica Neue UltraLight"/>
                <a:cs typeface="Helvetica Neue UltraLight"/>
                <a:sym typeface="Helvetica Neue UltraLight"/>
              </a:defRPr>
            </a:lvl1pPr>
          </a:lstStyle>
          <a:p>
            <a:pPr lvl="0">
              <a:defRPr sz="1800">
                <a:solidFill>
                  <a:srgbClr val="000000"/>
                </a:solidFill>
              </a:defRPr>
            </a:pPr>
            <a:r>
              <a:rPr sz="50000">
                <a:solidFill>
                  <a:srgbClr val="FDFFFA"/>
                </a:solidFill>
              </a:rPr>
              <a:t>}</a:t>
            </a:r>
          </a:p>
        </p:txBody>
      </p:sp>
      <p:sp>
        <p:nvSpPr>
          <p:cNvPr id="309" name="Shape 309"/>
          <p:cNvSpPr/>
          <p:nvPr/>
        </p:nvSpPr>
        <p:spPr>
          <a:xfrm>
            <a:off x="16687874" y="3187700"/>
            <a:ext cx="4926212" cy="1498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ctr" defTabSz="800100">
              <a:defRPr sz="1800"/>
            </a:pPr>
            <a:r>
              <a:rPr sz="4800">
                <a:solidFill>
                  <a:srgbClr val="145672"/>
                </a:solidFill>
                <a:latin typeface="+mj-lt"/>
                <a:ea typeface="+mj-ea"/>
                <a:cs typeface="+mj-cs"/>
                <a:sym typeface="Gill Sans"/>
              </a:rPr>
              <a:t>IPCC Assessment: </a:t>
            </a:r>
            <a:endParaRPr sz="4800">
              <a:solidFill>
                <a:srgbClr val="145672"/>
              </a:solidFill>
              <a:latin typeface="+mj-lt"/>
              <a:ea typeface="+mj-ea"/>
              <a:cs typeface="+mj-cs"/>
              <a:sym typeface="Gill Sans"/>
            </a:endParaRPr>
          </a:p>
          <a:p>
            <a:pPr lvl="0" algn="ctr" defTabSz="800100">
              <a:defRPr sz="1800"/>
            </a:pPr>
            <a:r>
              <a:rPr sz="4800">
                <a:solidFill>
                  <a:srgbClr val="145672"/>
                </a:solidFill>
                <a:latin typeface="+mj-lt"/>
                <a:ea typeface="+mj-ea"/>
                <a:cs typeface="+mj-cs"/>
                <a:sym typeface="Gill Sans"/>
              </a:rPr>
              <a:t>Very Likely by 2100</a:t>
            </a:r>
          </a:p>
        </p:txBody>
      </p:sp>
      <p:pic>
        <p:nvPicPr>
          <p:cNvPr id="310" name="osu_science_pub.png"/>
          <p:cNvPicPr/>
          <p:nvPr/>
        </p:nvPicPr>
        <p:blipFill>
          <a:blip r:embed="rId4">
            <a:extLst/>
          </a:blip>
          <a:stretch>
            <a:fillRect/>
          </a:stretch>
        </p:blipFill>
        <p:spPr>
          <a:xfrm>
            <a:off x="4038600" y="2201707"/>
            <a:ext cx="16305611" cy="10916470"/>
          </a:xfrm>
          <a:prstGeom prst="rect">
            <a:avLst/>
          </a:prstGeom>
          <a:ln w="12700">
            <a:miter lim="400000"/>
          </a:ln>
        </p:spPr>
      </p:pic>
      <p:sp>
        <p:nvSpPr>
          <p:cNvPr id="311" name="Shape 311"/>
          <p:cNvSpPr/>
          <p:nvPr/>
        </p:nvSpPr>
        <p:spPr>
          <a:xfrm>
            <a:off x="13582898" y="6369050"/>
            <a:ext cx="292101" cy="622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00100">
              <a:defRPr sz="3600">
                <a:solidFill>
                  <a:srgbClr val="FFFFFF"/>
                </a:solidFill>
                <a:latin typeface="+mj-lt"/>
                <a:ea typeface="+mj-ea"/>
                <a:cs typeface="+mj-cs"/>
                <a:sym typeface="Gill Sans"/>
              </a:defRPr>
            </a:lvl1pPr>
          </a:lstStyle>
          <a:p>
            <a:pPr lvl="0">
              <a:defRPr sz="1800">
                <a:solidFill>
                  <a:srgbClr val="000000"/>
                </a:solidFill>
              </a:defRPr>
            </a:pPr>
            <a:r>
              <a:rPr sz="3600">
                <a:solidFill>
                  <a:srgbClr val="FFFFFF"/>
                </a:solidFill>
              </a:rPr>
              <a:t>o</a:t>
            </a:r>
          </a:p>
        </p:txBody>
      </p:sp>
      <p:sp>
        <p:nvSpPr>
          <p:cNvPr id="312" name="Shape 312"/>
          <p:cNvSpPr/>
          <p:nvPr/>
        </p:nvSpPr>
        <p:spPr>
          <a:xfrm>
            <a:off x="18770600" y="4254499"/>
            <a:ext cx="1054100" cy="48514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114300">
            <a:solidFill>
              <a:srgbClr val="921400"/>
            </a:solidFill>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313" name="Shape 313"/>
          <p:cNvSpPr/>
          <p:nvPr/>
        </p:nvSpPr>
        <p:spPr>
          <a:xfrm>
            <a:off x="19939000" y="13131800"/>
            <a:ext cx="4406900" cy="63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3600">
                <a:solidFill>
                  <a:srgbClr val="0E5074"/>
                </a:solidFill>
                <a:latin typeface="Trebuchet MS"/>
                <a:ea typeface="Trebuchet MS"/>
                <a:cs typeface="Trebuchet MS"/>
                <a:sym typeface="Trebuchet MS"/>
              </a:defRPr>
            </a:lvl1pPr>
          </a:lstStyle>
          <a:p>
            <a:pPr lvl="0">
              <a:defRPr sz="1800">
                <a:solidFill>
                  <a:srgbClr val="000000"/>
                </a:solidFill>
              </a:defRPr>
            </a:pPr>
            <a:r>
              <a:rPr sz="3600">
                <a:solidFill>
                  <a:srgbClr val="0E5074"/>
                </a:solidFill>
              </a:rPr>
              <a:t>Marcott et al., 2013</a:t>
            </a:r>
          </a:p>
        </p:txBody>
      </p:sp>
      <p:sp>
        <p:nvSpPr>
          <p:cNvPr id="314" name="Shape 314"/>
          <p:cNvSpPr/>
          <p:nvPr/>
        </p:nvSpPr>
        <p:spPr>
          <a:xfrm>
            <a:off x="7086600" y="10350500"/>
            <a:ext cx="5842000" cy="1041400"/>
          </a:xfrm>
          <a:prstGeom prst="rect">
            <a:avLst/>
          </a:prstGeom>
          <a:solidFill>
            <a:srgbClr val="A5A9A7">
              <a:alpha val="47000"/>
            </a:srgbClr>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spcBef>
                <a:spcPts val="1400"/>
              </a:spcBef>
              <a:defRPr sz="6400">
                <a:solidFill>
                  <a:srgbClr val="0E5074"/>
                </a:solidFill>
                <a:latin typeface="Trebuchet MS"/>
                <a:ea typeface="Trebuchet MS"/>
                <a:cs typeface="Trebuchet MS"/>
                <a:sym typeface="Trebuchet MS"/>
              </a:defRPr>
            </a:lvl1pPr>
          </a:lstStyle>
          <a:p>
            <a:pPr lvl="0">
              <a:defRPr sz="1800">
                <a:solidFill>
                  <a:srgbClr val="000000"/>
                </a:solidFill>
              </a:defRPr>
            </a:pPr>
            <a:r>
              <a:rPr sz="6400">
                <a:solidFill>
                  <a:srgbClr val="0E5074"/>
                </a:solidFill>
              </a:rPr>
              <a:t>&lt;--Holocene---&gt;</a:t>
            </a:r>
          </a:p>
        </p:txBody>
      </p:sp>
      <p:sp>
        <p:nvSpPr>
          <p:cNvPr id="315" name="Shape 315"/>
          <p:cNvSpPr/>
          <p:nvPr/>
        </p:nvSpPr>
        <p:spPr>
          <a:xfrm>
            <a:off x="13004800" y="1993900"/>
            <a:ext cx="7924800" cy="1041400"/>
          </a:xfrm>
          <a:prstGeom prst="rect">
            <a:avLst/>
          </a:prstGeom>
          <a:solidFill>
            <a:srgbClr val="A5A9A7">
              <a:alpha val="47000"/>
            </a:srgbClr>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spcBef>
                <a:spcPts val="1400"/>
              </a:spcBef>
              <a:defRPr sz="6400">
                <a:solidFill>
                  <a:srgbClr val="0E5074"/>
                </a:solidFill>
                <a:latin typeface="Trebuchet MS"/>
                <a:ea typeface="Trebuchet MS"/>
                <a:cs typeface="Trebuchet MS"/>
                <a:sym typeface="Trebuchet MS"/>
              </a:defRPr>
            </a:lvl1pPr>
          </a:lstStyle>
          <a:p>
            <a:pPr lvl="0">
              <a:defRPr sz="1800">
                <a:solidFill>
                  <a:srgbClr val="000000"/>
                </a:solidFill>
              </a:defRPr>
            </a:pPr>
            <a:r>
              <a:rPr sz="6400">
                <a:solidFill>
                  <a:srgbClr val="0E5074"/>
                </a:solidFill>
              </a:rPr>
              <a:t>&lt;--Post-Holocene </a:t>
            </a:r>
          </a:p>
        </p:txBody>
      </p:sp>
      <p:pic>
        <p:nvPicPr>
          <p:cNvPr id="316" name="temp_21st.png"/>
          <p:cNvPicPr/>
          <p:nvPr/>
        </p:nvPicPr>
        <p:blipFill>
          <a:blip r:embed="rId5">
            <a:extLst/>
          </a:blip>
          <a:stretch>
            <a:fillRect/>
          </a:stretch>
        </p:blipFill>
        <p:spPr>
          <a:xfrm>
            <a:off x="176857" y="2369940"/>
            <a:ext cx="11078071" cy="5473701"/>
          </a:xfrm>
          <a:prstGeom prst="rect">
            <a:avLst/>
          </a:prstGeom>
          <a:ln>
            <a:round/>
          </a:ln>
        </p:spPr>
      </p:pic>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xit" presetSubtype="0" presetID="1" grpId="1" fill="hold">
                                  <p:stCondLst>
                                    <p:cond delay="0"/>
                                  </p:stCondLst>
                                  <p:iterate type="el" backwards="0">
                                    <p:tmAbs val="0"/>
                                  </p:iterate>
                                  <p:childTnLst>
                                    <p:set>
                                      <p:cBhvr>
                                        <p:cTn id="6" fill="hold">
                                          <p:stCondLst>
                                            <p:cond delay="0"/>
                                          </p:stCondLst>
                                        </p:cTn>
                                        <p:tgtEl>
                                          <p:spTgt spid="312"/>
                                        </p:tgtEl>
                                        <p:attrNameLst>
                                          <p:attrName>style.visibility</p:attrName>
                                        </p:attrNameLst>
                                      </p:cBhvr>
                                      <p:to>
                                        <p:strVal val="hidden"/>
                                      </p:to>
                                    </p:set>
                                  </p:childTnLst>
                                </p:cTn>
                              </p:par>
                            </p:childTnLst>
                          </p:cTn>
                        </p:par>
                        <p:par>
                          <p:cTn id="7" fill="hold">
                            <p:stCondLst>
                              <p:cond delay="0"/>
                            </p:stCondLst>
                            <p:childTnLst>
                              <p:par>
                                <p:cTn id="8" nodeType="afterEffect" presetClass="exit" presetSubtype="12" presetID="2" grpId="2" fill="hold">
                                  <p:stCondLst>
                                    <p:cond delay="0"/>
                                  </p:stCondLst>
                                  <p:iterate type="el" backwards="0">
                                    <p:tmAbs val="0"/>
                                  </p:iterate>
                                  <p:childTnLst>
                                    <p:anim calcmode="lin" valueType="num">
                                      <p:cBhvr>
                                        <p:cTn id="9" dur="1000" fill="hold"/>
                                        <p:tgtEl>
                                          <p:spTgt spid="310"/>
                                        </p:tgtEl>
                                        <p:attrNameLst>
                                          <p:attrName>ppt_x</p:attrName>
                                        </p:attrNameLst>
                                      </p:cBhvr>
                                      <p:tavLst>
                                        <p:tav tm="0">
                                          <p:val>
                                            <p:strVal val="ppt_x"/>
                                          </p:val>
                                        </p:tav>
                                        <p:tav tm="100000">
                                          <p:val>
                                            <p:strVal val="0-ppt_w/2"/>
                                          </p:val>
                                        </p:tav>
                                      </p:tavLst>
                                    </p:anim>
                                    <p:anim calcmode="lin" valueType="num">
                                      <p:cBhvr>
                                        <p:cTn id="10" dur="1000" fill="hold"/>
                                        <p:tgtEl>
                                          <p:spTgt spid="310"/>
                                        </p:tgtEl>
                                        <p:attrNameLst>
                                          <p:attrName>ppt_y</p:attrName>
                                        </p:attrNameLst>
                                      </p:cBhvr>
                                      <p:tavLst>
                                        <p:tav tm="0">
                                          <p:val>
                                            <p:strVal val="ppt_y"/>
                                          </p:val>
                                        </p:tav>
                                        <p:tav tm="100000">
                                          <p:val>
                                            <p:strVal val="1+ppt_h/2"/>
                                          </p:val>
                                        </p:tav>
                                      </p:tavLst>
                                    </p:anim>
                                    <p:set>
                                      <p:cBhvr>
                                        <p:cTn id="11" fill="hold">
                                          <p:stCondLst>
                                            <p:cond delay="999"/>
                                          </p:stCondLst>
                                        </p:cTn>
                                        <p:tgtEl>
                                          <p:spTgt spid="310"/>
                                        </p:tgtEl>
                                        <p:attrNameLst>
                                          <p:attrName>style.visibility</p:attrName>
                                        </p:attrNameLst>
                                      </p:cBhvr>
                                      <p:to>
                                        <p:strVal val="hidden"/>
                                      </p:to>
                                    </p:set>
                                  </p:childTnLst>
                                </p:cTn>
                              </p:par>
                            </p:childTnLst>
                          </p:cTn>
                        </p:par>
                        <p:par>
                          <p:cTn id="12" fill="hold">
                            <p:stCondLst>
                              <p:cond delay="1000"/>
                            </p:stCondLst>
                            <p:childTnLst>
                              <p:par>
                                <p:cTn id="13" nodeType="afterEffect" presetClass="entr" presetSubtype="0" presetID="10" grpId="3" fill="hold">
                                  <p:stCondLst>
                                    <p:cond delay="0"/>
                                  </p:stCondLst>
                                  <p:iterate type="el" backwards="0">
                                    <p:tmAbs val="0"/>
                                  </p:iterate>
                                  <p:childTnLst>
                                    <p:set>
                                      <p:cBhvr>
                                        <p:cTn id="14" fill="hold"/>
                                        <p:tgtEl>
                                          <p:spTgt spid="296"/>
                                        </p:tgtEl>
                                        <p:attrNameLst>
                                          <p:attrName>style.visibility</p:attrName>
                                        </p:attrNameLst>
                                      </p:cBhvr>
                                      <p:to>
                                        <p:strVal val="visible"/>
                                      </p:to>
                                    </p:set>
                                    <p:animEffect filter="fade" transition="in">
                                      <p:cBhvr>
                                        <p:cTn id="15" dur="1000"/>
                                        <p:tgtEl>
                                          <p:spTgt spid="296"/>
                                        </p:tgtEl>
                                      </p:cBhvr>
                                    </p:animEffect>
                                  </p:childTnLst>
                                </p:cTn>
                              </p:par>
                            </p:childTnLst>
                          </p:cTn>
                        </p:par>
                        <p:par>
                          <p:cTn id="16" fill="hold">
                            <p:stCondLst>
                              <p:cond delay="2000"/>
                            </p:stCondLst>
                            <p:childTnLst>
                              <p:par>
                                <p:cTn id="17" nodeType="afterEffect" presetClass="entr" presetSubtype="0" presetID="9" grpId="4" fill="hold">
                                  <p:stCondLst>
                                    <p:cond delay="500"/>
                                  </p:stCondLst>
                                  <p:iterate type="el" backwards="0">
                                    <p:tmAbs val="0"/>
                                  </p:iterate>
                                  <p:childTnLst>
                                    <p:set>
                                      <p:cBhvr>
                                        <p:cTn id="18" fill="hold"/>
                                        <p:tgtEl>
                                          <p:spTgt spid="297"/>
                                        </p:tgtEl>
                                        <p:attrNameLst>
                                          <p:attrName>style.visibility</p:attrName>
                                        </p:attrNameLst>
                                      </p:cBhvr>
                                      <p:to>
                                        <p:strVal val="visible"/>
                                      </p:to>
                                    </p:set>
                                    <p:animEffect filter="dissolve" transition="in">
                                      <p:cBhvr>
                                        <p:cTn id="19" dur="750"/>
                                        <p:tgtEl>
                                          <p:spTgt spid="297"/>
                                        </p:tgtEl>
                                      </p:cBhvr>
                                    </p:animEffect>
                                  </p:childTnLst>
                                </p:cTn>
                              </p:par>
                            </p:childTnLst>
                          </p:cTn>
                        </p:par>
                        <p:par>
                          <p:cTn id="20" fill="hold">
                            <p:stCondLst>
                              <p:cond delay="3250"/>
                            </p:stCondLst>
                            <p:childTnLst>
                              <p:par>
                                <p:cTn id="21" nodeType="afterEffect" presetClass="entr" presetSubtype="0" presetID="9" grpId="5" fill="hold">
                                  <p:stCondLst>
                                    <p:cond delay="0"/>
                                  </p:stCondLst>
                                  <p:iterate type="el" backwards="0">
                                    <p:tmAbs val="0"/>
                                  </p:iterate>
                                  <p:childTnLst>
                                    <p:set>
                                      <p:cBhvr>
                                        <p:cTn id="22" fill="hold"/>
                                        <p:tgtEl>
                                          <p:spTgt spid="302"/>
                                        </p:tgtEl>
                                        <p:attrNameLst>
                                          <p:attrName>style.visibility</p:attrName>
                                        </p:attrNameLst>
                                      </p:cBhvr>
                                      <p:to>
                                        <p:strVal val="visible"/>
                                      </p:to>
                                    </p:set>
                                    <p:animEffect filter="dissolve" transition="in">
                                      <p:cBhvr>
                                        <p:cTn id="23" dur="250"/>
                                        <p:tgtEl>
                                          <p:spTgt spid="302"/>
                                        </p:tgtEl>
                                      </p:cBhvr>
                                    </p:animEffect>
                                  </p:childTnLst>
                                </p:cTn>
                              </p:par>
                            </p:childTnLst>
                          </p:cTn>
                        </p:par>
                        <p:par>
                          <p:cTn id="24" fill="hold">
                            <p:stCondLst>
                              <p:cond delay="3500"/>
                            </p:stCondLst>
                            <p:childTnLst>
                              <p:par>
                                <p:cTn id="25" nodeType="afterEffect" presetClass="entr" presetSubtype="0" presetID="9" grpId="6" fill="hold">
                                  <p:stCondLst>
                                    <p:cond delay="0"/>
                                  </p:stCondLst>
                                  <p:iterate type="el" backwards="0">
                                    <p:tmAbs val="0"/>
                                  </p:iterate>
                                  <p:childTnLst>
                                    <p:set>
                                      <p:cBhvr>
                                        <p:cTn id="26" fill="hold"/>
                                        <p:tgtEl>
                                          <p:spTgt spid="301"/>
                                        </p:tgtEl>
                                        <p:attrNameLst>
                                          <p:attrName>style.visibility</p:attrName>
                                        </p:attrNameLst>
                                      </p:cBhvr>
                                      <p:to>
                                        <p:strVal val="visible"/>
                                      </p:to>
                                    </p:set>
                                    <p:animEffect filter="dissolve" transition="in">
                                      <p:cBhvr>
                                        <p:cTn id="27" dur="250"/>
                                        <p:tgtEl>
                                          <p:spTgt spid="301"/>
                                        </p:tgtEl>
                                      </p:cBhvr>
                                    </p:animEffect>
                                  </p:childTnLst>
                                </p:cTn>
                              </p:par>
                            </p:childTnLst>
                          </p:cTn>
                        </p:par>
                        <p:par>
                          <p:cTn id="28" fill="hold">
                            <p:stCondLst>
                              <p:cond delay="3750"/>
                            </p:stCondLst>
                            <p:childTnLst>
                              <p:par>
                                <p:cTn id="29" nodeType="afterEffect" presetClass="entr" presetSubtype="0" presetID="9" grpId="7" fill="hold">
                                  <p:stCondLst>
                                    <p:cond delay="0"/>
                                  </p:stCondLst>
                                  <p:iterate type="el" backwards="0">
                                    <p:tmAbs val="0"/>
                                  </p:iterate>
                                  <p:childTnLst>
                                    <p:set>
                                      <p:cBhvr>
                                        <p:cTn id="30" fill="hold"/>
                                        <p:tgtEl>
                                          <p:spTgt spid="298"/>
                                        </p:tgtEl>
                                        <p:attrNameLst>
                                          <p:attrName>style.visibility</p:attrName>
                                        </p:attrNameLst>
                                      </p:cBhvr>
                                      <p:to>
                                        <p:strVal val="visible"/>
                                      </p:to>
                                    </p:set>
                                    <p:animEffect filter="dissolve" transition="in">
                                      <p:cBhvr>
                                        <p:cTn id="31" dur="250"/>
                                        <p:tgtEl>
                                          <p:spTgt spid="298"/>
                                        </p:tgtEl>
                                      </p:cBhvr>
                                    </p:animEffect>
                                  </p:childTnLst>
                                </p:cTn>
                              </p:par>
                            </p:childTnLst>
                          </p:cTn>
                        </p:par>
                        <p:par>
                          <p:cTn id="32" fill="hold">
                            <p:stCondLst>
                              <p:cond delay="4000"/>
                            </p:stCondLst>
                            <p:childTnLst>
                              <p:par>
                                <p:cTn id="33" nodeType="afterEffect" presetClass="entr" presetSubtype="0" presetID="9" grpId="8" fill="hold">
                                  <p:stCondLst>
                                    <p:cond delay="0"/>
                                  </p:stCondLst>
                                  <p:iterate type="el" backwards="0">
                                    <p:tmAbs val="0"/>
                                  </p:iterate>
                                  <p:childTnLst>
                                    <p:set>
                                      <p:cBhvr>
                                        <p:cTn id="34" fill="hold"/>
                                        <p:tgtEl>
                                          <p:spTgt spid="304"/>
                                        </p:tgtEl>
                                        <p:attrNameLst>
                                          <p:attrName>style.visibility</p:attrName>
                                        </p:attrNameLst>
                                      </p:cBhvr>
                                      <p:to>
                                        <p:strVal val="visible"/>
                                      </p:to>
                                    </p:set>
                                    <p:animEffect filter="dissolve" transition="in">
                                      <p:cBhvr>
                                        <p:cTn id="35" dur="250"/>
                                        <p:tgtEl>
                                          <p:spTgt spid="304"/>
                                        </p:tgtEl>
                                      </p:cBhvr>
                                    </p:animEffect>
                                  </p:childTnLst>
                                </p:cTn>
                              </p:par>
                            </p:childTnLst>
                          </p:cTn>
                        </p:par>
                        <p:par>
                          <p:cTn id="36" fill="hold">
                            <p:stCondLst>
                              <p:cond delay="4250"/>
                            </p:stCondLst>
                            <p:childTnLst>
                              <p:par>
                                <p:cTn id="37" nodeType="afterEffect" presetClass="entr" presetSubtype="0" presetID="9" grpId="9" fill="hold">
                                  <p:stCondLst>
                                    <p:cond delay="0"/>
                                  </p:stCondLst>
                                  <p:iterate type="el" backwards="0">
                                    <p:tmAbs val="0"/>
                                  </p:iterate>
                                  <p:childTnLst>
                                    <p:set>
                                      <p:cBhvr>
                                        <p:cTn id="38" fill="hold"/>
                                        <p:tgtEl>
                                          <p:spTgt spid="311"/>
                                        </p:tgtEl>
                                        <p:attrNameLst>
                                          <p:attrName>style.visibility</p:attrName>
                                        </p:attrNameLst>
                                      </p:cBhvr>
                                      <p:to>
                                        <p:strVal val="visible"/>
                                      </p:to>
                                    </p:set>
                                    <p:animEffect filter="dissolve" transition="in">
                                      <p:cBhvr>
                                        <p:cTn id="39" dur="1000"/>
                                        <p:tgtEl>
                                          <p:spTgt spid="311"/>
                                        </p:tgtEl>
                                      </p:cBhvr>
                                    </p:animEffect>
                                  </p:childTnLst>
                                </p:cTn>
                              </p:par>
                            </p:childTnLst>
                          </p:cTn>
                        </p:par>
                        <p:par>
                          <p:cTn id="40" fill="hold">
                            <p:stCondLst>
                              <p:cond delay="5250"/>
                            </p:stCondLst>
                            <p:childTnLst>
                              <p:par>
                                <p:cTn id="41" nodeType="afterEffect" presetClass="entr" presetSubtype="0" presetID="9" grpId="10" fill="hold">
                                  <p:stCondLst>
                                    <p:cond delay="0"/>
                                  </p:stCondLst>
                                  <p:iterate type="el" backwards="0">
                                    <p:tmAbs val="0"/>
                                  </p:iterate>
                                  <p:childTnLst>
                                    <p:set>
                                      <p:cBhvr>
                                        <p:cTn id="42" fill="hold"/>
                                        <p:tgtEl>
                                          <p:spTgt spid="299"/>
                                        </p:tgtEl>
                                        <p:attrNameLst>
                                          <p:attrName>style.visibility</p:attrName>
                                        </p:attrNameLst>
                                      </p:cBhvr>
                                      <p:to>
                                        <p:strVal val="visible"/>
                                      </p:to>
                                    </p:set>
                                    <p:animEffect filter="dissolve" transition="in">
                                      <p:cBhvr>
                                        <p:cTn id="43" dur="250"/>
                                        <p:tgtEl>
                                          <p:spTgt spid="299"/>
                                        </p:tgtEl>
                                      </p:cBhvr>
                                    </p:animEffect>
                                  </p:childTnLst>
                                </p:cTn>
                              </p:par>
                            </p:childTnLst>
                          </p:cTn>
                        </p:par>
                        <p:par>
                          <p:cTn id="44" fill="hold">
                            <p:stCondLst>
                              <p:cond delay="5500"/>
                            </p:stCondLst>
                            <p:childTnLst>
                              <p:par>
                                <p:cTn id="45" nodeType="afterEffect" presetClass="entr" presetSubtype="0" presetID="9" grpId="11" fill="hold">
                                  <p:stCondLst>
                                    <p:cond delay="0"/>
                                  </p:stCondLst>
                                  <p:iterate type="el" backwards="0">
                                    <p:tmAbs val="0"/>
                                  </p:iterate>
                                  <p:childTnLst>
                                    <p:set>
                                      <p:cBhvr>
                                        <p:cTn id="46" fill="hold"/>
                                        <p:tgtEl>
                                          <p:spTgt spid="305"/>
                                        </p:tgtEl>
                                        <p:attrNameLst>
                                          <p:attrName>style.visibility</p:attrName>
                                        </p:attrNameLst>
                                      </p:cBhvr>
                                      <p:to>
                                        <p:strVal val="visible"/>
                                      </p:to>
                                    </p:set>
                                    <p:animEffect filter="dissolve" transition="in">
                                      <p:cBhvr>
                                        <p:cTn id="47" dur="250"/>
                                        <p:tgtEl>
                                          <p:spTgt spid="305"/>
                                        </p:tgtEl>
                                      </p:cBhvr>
                                    </p:animEffect>
                                  </p:childTnLst>
                                </p:cTn>
                              </p:par>
                            </p:childTnLst>
                          </p:cTn>
                        </p:par>
                        <p:par>
                          <p:cTn id="48" fill="hold">
                            <p:stCondLst>
                              <p:cond delay="5750"/>
                            </p:stCondLst>
                            <p:childTnLst>
                              <p:par>
                                <p:cTn id="49" nodeType="afterEffect" presetClass="entr" presetSubtype="0" presetID="9" grpId="12" fill="hold">
                                  <p:stCondLst>
                                    <p:cond delay="0"/>
                                  </p:stCondLst>
                                  <p:iterate type="el" backwards="0">
                                    <p:tmAbs val="0"/>
                                  </p:iterate>
                                  <p:childTnLst>
                                    <p:set>
                                      <p:cBhvr>
                                        <p:cTn id="50" fill="hold"/>
                                        <p:tgtEl>
                                          <p:spTgt spid="300"/>
                                        </p:tgtEl>
                                        <p:attrNameLst>
                                          <p:attrName>style.visibility</p:attrName>
                                        </p:attrNameLst>
                                      </p:cBhvr>
                                      <p:to>
                                        <p:strVal val="visible"/>
                                      </p:to>
                                    </p:set>
                                    <p:animEffect filter="dissolve" transition="in">
                                      <p:cBhvr>
                                        <p:cTn id="51" dur="250"/>
                                        <p:tgtEl>
                                          <p:spTgt spid="300"/>
                                        </p:tgtEl>
                                      </p:cBhvr>
                                    </p:animEffect>
                                  </p:childTnLst>
                                </p:cTn>
                              </p:par>
                            </p:childTnLst>
                          </p:cTn>
                        </p:par>
                        <p:par>
                          <p:cTn id="52" fill="hold">
                            <p:stCondLst>
                              <p:cond delay="6000"/>
                            </p:stCondLst>
                            <p:childTnLst>
                              <p:par>
                                <p:cTn id="53" nodeType="afterEffect" presetClass="entr" presetSubtype="0" presetID="9" grpId="13" fill="hold">
                                  <p:stCondLst>
                                    <p:cond delay="0"/>
                                  </p:stCondLst>
                                  <p:iterate type="el" backwards="0">
                                    <p:tmAbs val="0"/>
                                  </p:iterate>
                                  <p:childTnLst>
                                    <p:set>
                                      <p:cBhvr>
                                        <p:cTn id="54" fill="hold"/>
                                        <p:tgtEl>
                                          <p:spTgt spid="306"/>
                                        </p:tgtEl>
                                        <p:attrNameLst>
                                          <p:attrName>style.visibility</p:attrName>
                                        </p:attrNameLst>
                                      </p:cBhvr>
                                      <p:to>
                                        <p:strVal val="visible"/>
                                      </p:to>
                                    </p:set>
                                    <p:animEffect filter="dissolve" transition="in">
                                      <p:cBhvr>
                                        <p:cTn id="55" dur="250"/>
                                        <p:tgtEl>
                                          <p:spTgt spid="306"/>
                                        </p:tgtEl>
                                      </p:cBhvr>
                                    </p:animEffect>
                                  </p:childTnLst>
                                </p:cTn>
                              </p:par>
                            </p:childTnLst>
                          </p:cTn>
                        </p:par>
                        <p:par>
                          <p:cTn id="56" fill="hold">
                            <p:stCondLst>
                              <p:cond delay="6250"/>
                            </p:stCondLst>
                            <p:childTnLst>
                              <p:par>
                                <p:cTn id="57" nodeType="afterEffect" presetClass="entr" presetSubtype="0" presetID="9" grpId="14" fill="hold">
                                  <p:stCondLst>
                                    <p:cond delay="0"/>
                                  </p:stCondLst>
                                  <p:iterate type="el" backwards="0">
                                    <p:tmAbs val="0"/>
                                  </p:iterate>
                                  <p:childTnLst>
                                    <p:set>
                                      <p:cBhvr>
                                        <p:cTn id="58" fill="hold"/>
                                        <p:tgtEl>
                                          <p:spTgt spid="303"/>
                                        </p:tgtEl>
                                        <p:attrNameLst>
                                          <p:attrName>style.visibility</p:attrName>
                                        </p:attrNameLst>
                                      </p:cBhvr>
                                      <p:to>
                                        <p:strVal val="visible"/>
                                      </p:to>
                                    </p:set>
                                    <p:animEffect filter="dissolve" transition="in">
                                      <p:cBhvr>
                                        <p:cTn id="59" dur="250"/>
                                        <p:tgtEl>
                                          <p:spTgt spid="303"/>
                                        </p:tgtEl>
                                      </p:cBhvr>
                                    </p:animEffect>
                                  </p:childTnLst>
                                </p:cTn>
                              </p:par>
                            </p:childTnLst>
                          </p:cTn>
                        </p:par>
                        <p:par>
                          <p:cTn id="60" fill="hold">
                            <p:stCondLst>
                              <p:cond delay="6500"/>
                            </p:stCondLst>
                            <p:childTnLst>
                              <p:par>
                                <p:cTn id="61" nodeType="afterEffect" presetClass="entr" presetSubtype="0" presetID="9" grpId="15" fill="hold">
                                  <p:stCondLst>
                                    <p:cond delay="0"/>
                                  </p:stCondLst>
                                  <p:iterate type="el" backwards="0">
                                    <p:tmAbs val="0"/>
                                  </p:iterate>
                                  <p:childTnLst>
                                    <p:set>
                                      <p:cBhvr>
                                        <p:cTn id="62" fill="hold"/>
                                        <p:tgtEl>
                                          <p:spTgt spid="307"/>
                                        </p:tgtEl>
                                        <p:attrNameLst>
                                          <p:attrName>style.visibility</p:attrName>
                                        </p:attrNameLst>
                                      </p:cBhvr>
                                      <p:to>
                                        <p:strVal val="visible"/>
                                      </p:to>
                                    </p:set>
                                    <p:animEffect filter="dissolve" transition="in">
                                      <p:cBhvr>
                                        <p:cTn id="63" dur="250"/>
                                        <p:tgtEl>
                                          <p:spTgt spid="307"/>
                                        </p:tgtEl>
                                      </p:cBhvr>
                                    </p:animEffect>
                                  </p:childTnLst>
                                </p:cTn>
                              </p:par>
                            </p:childTnLst>
                          </p:cTn>
                        </p:par>
                        <p:par>
                          <p:cTn id="64" fill="hold">
                            <p:stCondLst>
                              <p:cond delay="6750"/>
                            </p:stCondLst>
                            <p:childTnLst>
                              <p:par>
                                <p:cTn id="65" nodeType="afterEffect" presetClass="entr" presetSubtype="0" presetID="9" grpId="16" fill="hold">
                                  <p:stCondLst>
                                    <p:cond delay="0"/>
                                  </p:stCondLst>
                                  <p:iterate type="el" backwards="0">
                                    <p:tmAbs val="0"/>
                                  </p:iterate>
                                  <p:childTnLst>
                                    <p:set>
                                      <p:cBhvr>
                                        <p:cTn id="66" fill="hold"/>
                                        <p:tgtEl>
                                          <p:spTgt spid="308"/>
                                        </p:tgtEl>
                                        <p:attrNameLst>
                                          <p:attrName>style.visibility</p:attrName>
                                        </p:attrNameLst>
                                      </p:cBhvr>
                                      <p:to>
                                        <p:strVal val="visible"/>
                                      </p:to>
                                    </p:set>
                                    <p:animEffect filter="dissolve" transition="in">
                                      <p:cBhvr>
                                        <p:cTn id="67" dur="1000"/>
                                        <p:tgtEl>
                                          <p:spTgt spid="308"/>
                                        </p:tgtEl>
                                      </p:cBhvr>
                                    </p:animEffect>
                                  </p:childTnLst>
                                </p:cTn>
                              </p:par>
                            </p:childTnLst>
                          </p:cTn>
                        </p:par>
                        <p:par>
                          <p:cTn id="68" fill="hold">
                            <p:stCondLst>
                              <p:cond delay="7750"/>
                            </p:stCondLst>
                            <p:childTnLst>
                              <p:par>
                                <p:cTn id="69" nodeType="afterEffect" presetClass="entr" presetSubtype="0" presetID="9" grpId="17" fill="hold">
                                  <p:stCondLst>
                                    <p:cond delay="0"/>
                                  </p:stCondLst>
                                  <p:iterate type="el" backwards="0">
                                    <p:tmAbs val="0"/>
                                  </p:iterate>
                                  <p:childTnLst>
                                    <p:set>
                                      <p:cBhvr>
                                        <p:cTn id="70" fill="hold"/>
                                        <p:tgtEl>
                                          <p:spTgt spid="309"/>
                                        </p:tgtEl>
                                        <p:attrNameLst>
                                          <p:attrName>style.visibility</p:attrName>
                                        </p:attrNameLst>
                                      </p:cBhvr>
                                      <p:to>
                                        <p:strVal val="visible"/>
                                      </p:to>
                                    </p:set>
                                    <p:animEffect filter="dissolve" transition="in">
                                      <p:cBhvr>
                                        <p:cTn id="71" dur="1000"/>
                                        <p:tgtEl>
                                          <p:spTgt spid="309"/>
                                        </p:tgtEl>
                                      </p:cBhvr>
                                    </p:animEffect>
                                  </p:childTnLst>
                                </p:cTn>
                              </p:par>
                            </p:childTnLst>
                          </p:cTn>
                        </p:par>
                      </p:childTnLst>
                    </p:cTn>
                  </p:par>
                  <p:par>
                    <p:cTn id="72" fill="hold">
                      <p:stCondLst>
                        <p:cond delay="indefinite"/>
                      </p:stCondLst>
                      <p:childTnLst>
                        <p:par>
                          <p:cTn id="73" fill="hold">
                            <p:stCondLst>
                              <p:cond delay="0"/>
                            </p:stCondLst>
                            <p:childTnLst>
                              <p:par>
                                <p:cTn id="74" nodeType="clickEffect" presetClass="entr" presetSubtype="0" presetID="9" grpId="18" fill="hold">
                                  <p:stCondLst>
                                    <p:cond delay="0"/>
                                  </p:stCondLst>
                                  <p:iterate type="el" backwards="0">
                                    <p:tmAbs val="0"/>
                                  </p:iterate>
                                  <p:childTnLst>
                                    <p:set>
                                      <p:cBhvr>
                                        <p:cTn id="75" fill="hold"/>
                                        <p:tgtEl>
                                          <p:spTgt spid="314"/>
                                        </p:tgtEl>
                                        <p:attrNameLst>
                                          <p:attrName>style.visibility</p:attrName>
                                        </p:attrNameLst>
                                      </p:cBhvr>
                                      <p:to>
                                        <p:strVal val="visible"/>
                                      </p:to>
                                    </p:set>
                                    <p:animEffect filter="dissolve" transition="in">
                                      <p:cBhvr>
                                        <p:cTn id="76" dur="1000"/>
                                        <p:tgtEl>
                                          <p:spTgt spid="314"/>
                                        </p:tgtEl>
                                      </p:cBhvr>
                                    </p:animEffect>
                                  </p:childTnLst>
                                </p:cTn>
                              </p:par>
                            </p:childTnLst>
                          </p:cTn>
                        </p:par>
                        <p:par>
                          <p:cTn id="77" fill="hold">
                            <p:stCondLst>
                              <p:cond delay="1000"/>
                            </p:stCondLst>
                            <p:childTnLst>
                              <p:par>
                                <p:cTn id="78" nodeType="afterEffect" presetClass="entr" presetSubtype="0" presetID="9" grpId="19" fill="hold">
                                  <p:stCondLst>
                                    <p:cond delay="0"/>
                                  </p:stCondLst>
                                  <p:iterate type="el" backwards="0">
                                    <p:tmAbs val="0"/>
                                  </p:iterate>
                                  <p:childTnLst>
                                    <p:set>
                                      <p:cBhvr>
                                        <p:cTn id="79" fill="hold"/>
                                        <p:tgtEl>
                                          <p:spTgt spid="315"/>
                                        </p:tgtEl>
                                        <p:attrNameLst>
                                          <p:attrName>style.visibility</p:attrName>
                                        </p:attrNameLst>
                                      </p:cBhvr>
                                      <p:to>
                                        <p:strVal val="visible"/>
                                      </p:to>
                                    </p:set>
                                    <p:animEffect filter="dissolve" transition="in">
                                      <p:cBhvr>
                                        <p:cTn id="80" dur="1000"/>
                                        <p:tgtEl>
                                          <p:spTgt spid="315"/>
                                        </p:tgtEl>
                                      </p:cBhvr>
                                    </p:animEffect>
                                  </p:childTnLst>
                                </p:cTn>
                              </p:par>
                            </p:childTnLst>
                          </p:cTn>
                        </p:par>
                      </p:childTnLst>
                    </p:cTn>
                  </p:par>
                  <p:par>
                    <p:cTn id="81" fill="hold">
                      <p:stCondLst>
                        <p:cond delay="indefinite"/>
                      </p:stCondLst>
                      <p:childTnLst>
                        <p:par>
                          <p:cTn id="82" fill="hold">
                            <p:stCondLst>
                              <p:cond delay="0"/>
                            </p:stCondLst>
                            <p:childTnLst>
                              <p:par>
                                <p:cTn id="83" nodeType="clickEffect" presetClass="entr" presetSubtype="0" presetID="10" grpId="20" fill="hold">
                                  <p:stCondLst>
                                    <p:cond delay="0"/>
                                  </p:stCondLst>
                                  <p:iterate type="el" backwards="0">
                                    <p:tmAbs val="0"/>
                                  </p:iterate>
                                  <p:childTnLst>
                                    <p:set>
                                      <p:cBhvr>
                                        <p:cTn id="84" fill="hold"/>
                                        <p:tgtEl>
                                          <p:spTgt spid="316"/>
                                        </p:tgtEl>
                                        <p:attrNameLst>
                                          <p:attrName>style.visibility</p:attrName>
                                        </p:attrNameLst>
                                      </p:cBhvr>
                                      <p:to>
                                        <p:strVal val="visible"/>
                                      </p:to>
                                    </p:set>
                                    <p:animEffect filter="fade" transition="in">
                                      <p:cBhvr>
                                        <p:cTn id="85" dur="1000"/>
                                        <p:tgtEl>
                                          <p:spTgt spid="3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7" grpId="4"/>
      <p:bldP build="whole" bldLvl="1" animBg="1" rev="0" advAuto="0" spid="306" grpId="13"/>
      <p:bldP build="whole" bldLvl="1" animBg="1" rev="0" advAuto="0" spid="311" grpId="9"/>
      <p:bldP build="whole" bldLvl="1" animBg="1" rev="0" advAuto="0" spid="310" grpId="2"/>
      <p:bldP build="whole" bldLvl="1" animBg="1" rev="0" advAuto="0" spid="307" grpId="15"/>
      <p:bldP build="whole" bldLvl="1" animBg="1" rev="0" advAuto="0" spid="298" grpId="7"/>
      <p:bldP build="whole" bldLvl="1" animBg="1" rev="0" advAuto="0" spid="305" grpId="11"/>
      <p:bldP build="whole" bldLvl="1" animBg="1" rev="0" advAuto="0" spid="315" grpId="19"/>
      <p:bldP build="whole" bldLvl="1" animBg="1" rev="0" advAuto="0" spid="309" grpId="17"/>
      <p:bldP build="whole" bldLvl="1" animBg="1" rev="0" advAuto="0" spid="302" grpId="5"/>
      <p:bldP build="whole" bldLvl="1" animBg="1" rev="0" advAuto="0" spid="316" grpId="20"/>
      <p:bldP build="whole" bldLvl="1" animBg="1" rev="0" advAuto="0" spid="300" grpId="12"/>
      <p:bldP build="whole" bldLvl="1" animBg="1" rev="0" advAuto="0" spid="303" grpId="14"/>
      <p:bldP build="whole" bldLvl="1" animBg="1" rev="0" advAuto="0" spid="304" grpId="8"/>
      <p:bldP build="whole" bldLvl="1" animBg="1" rev="0" advAuto="0" spid="301" grpId="6"/>
      <p:bldP build="whole" bldLvl="1" animBg="1" rev="0" advAuto="0" spid="299" grpId="10"/>
      <p:bldP build="whole" bldLvl="1" animBg="1" rev="0" advAuto="0" spid="296" grpId="3"/>
      <p:bldP build="whole" bldLvl="1" animBg="1" rev="0" advAuto="0" spid="312" grpId="1"/>
      <p:bldP build="whole" bldLvl="1" animBg="1" rev="0" advAuto="0" spid="308" grpId="16"/>
      <p:bldP build="whole" bldLvl="1" animBg="1" rev="0" advAuto="0" spid="314" grpId="18"/>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318" name="Shape 318"/>
          <p:cNvSpPr/>
          <p:nvPr/>
        </p:nvSpPr>
        <p:spPr>
          <a:xfrm>
            <a:off x="12395200" y="2540000"/>
            <a:ext cx="10083800" cy="1689100"/>
          </a:xfrm>
          <a:prstGeom prst="rect">
            <a:avLst/>
          </a:prstGeom>
          <a:ln>
            <a:round/>
          </a:ln>
          <a:extLst>
            <a:ext uri="{C572A759-6A51-4108-AA02-DFA0A04FC94B}">
              <ma14:wrappingTextBoxFlag xmlns:ma14="http://schemas.microsoft.com/office/mac/drawingml/2011/main" val="1"/>
            </a:ext>
          </a:extLst>
        </p:spPr>
        <p:txBody>
          <a:bodyPr lIns="0" tIns="0" rIns="0" bIns="0">
            <a:spAutoFit/>
          </a:bodyPr>
          <a:lstStyle/>
          <a:p>
            <a:pPr lvl="0" defTabSz="655174">
              <a:lnSpc>
                <a:spcPct val="80000"/>
              </a:lnSpc>
              <a:spcBef>
                <a:spcPts val="900"/>
              </a:spcBef>
              <a:buClr>
                <a:srgbClr val="FDFBFD"/>
              </a:buClr>
              <a:buFont typeface="Arial"/>
              <a:tabLst>
                <a:tab pos="647700" algn="l"/>
                <a:tab pos="1320800" algn="l"/>
                <a:tab pos="1968500" algn="l"/>
                <a:tab pos="2616200" algn="l"/>
                <a:tab pos="3276600" algn="l"/>
                <a:tab pos="3924300" algn="l"/>
                <a:tab pos="4597400" algn="l"/>
                <a:tab pos="5245100" algn="l"/>
                <a:tab pos="5892800" algn="l"/>
                <a:tab pos="6553200" algn="l"/>
                <a:tab pos="7200900" algn="l"/>
                <a:tab pos="7848600" algn="l"/>
                <a:tab pos="8521700" algn="l"/>
                <a:tab pos="9169400" algn="l"/>
                <a:tab pos="9829800" algn="l"/>
                <a:tab pos="10477500" algn="l"/>
                <a:tab pos="11125200" algn="l"/>
                <a:tab pos="11798300" algn="l"/>
                <a:tab pos="12446000" algn="l"/>
                <a:tab pos="13093700" algn="l"/>
                <a:tab pos="13119100" algn="l"/>
              </a:tabLst>
              <a:defRPr sz="1800"/>
            </a:pPr>
            <a:r>
              <a:rPr b="1" sz="4400">
                <a:solidFill>
                  <a:srgbClr val="1A5475"/>
                </a:solidFill>
                <a:uFill>
                  <a:solidFill>
                    <a:srgbClr val="1A5475"/>
                  </a:solidFill>
                </a:uFill>
                <a:latin typeface="Trebuchet MS"/>
                <a:ea typeface="Trebuchet MS"/>
                <a:cs typeface="Trebuchet MS"/>
                <a:sym typeface="Trebuchet MS"/>
              </a:rPr>
              <a:t>Note</a:t>
            </a:r>
            <a:r>
              <a:rPr sz="4400">
                <a:solidFill>
                  <a:srgbClr val="1A5475"/>
                </a:solidFill>
                <a:uFill>
                  <a:solidFill>
                    <a:srgbClr val="1A5475"/>
                  </a:solidFill>
                </a:uFill>
                <a:latin typeface="Trebuchet MS"/>
                <a:ea typeface="Trebuchet MS"/>
                <a:cs typeface="Trebuchet MS"/>
                <a:sym typeface="Trebuchet MS"/>
              </a:rPr>
              <a:t>: No accelerated contribution from Greenland and Antarctic ice sheets consider</a:t>
            </a:r>
          </a:p>
        </p:txBody>
      </p:sp>
      <p:pic>
        <p:nvPicPr>
          <p:cNvPr id="319" name="gsl_2100.png"/>
          <p:cNvPicPr/>
          <p:nvPr/>
        </p:nvPicPr>
        <p:blipFill>
          <a:blip r:embed="rId2">
            <a:extLst/>
          </a:blip>
          <a:stretch>
            <a:fillRect/>
          </a:stretch>
        </p:blipFill>
        <p:spPr>
          <a:xfrm>
            <a:off x="40640" y="2371762"/>
            <a:ext cx="11950701" cy="9248348"/>
          </a:xfrm>
          <a:prstGeom prst="rect">
            <a:avLst/>
          </a:prstGeom>
          <a:ln>
            <a:round/>
          </a:ln>
        </p:spPr>
      </p:pic>
      <p:sp>
        <p:nvSpPr>
          <p:cNvPr id="320" name="Shape 320"/>
          <p:cNvSpPr/>
          <p:nvPr/>
        </p:nvSpPr>
        <p:spPr>
          <a:xfrm>
            <a:off x="9575809" y="10833100"/>
            <a:ext cx="2514601" cy="63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3600">
                <a:solidFill>
                  <a:srgbClr val="1E5E7B"/>
                </a:solidFill>
                <a:latin typeface="Trebuchet MS"/>
                <a:ea typeface="Trebuchet MS"/>
                <a:cs typeface="Trebuchet MS"/>
                <a:sym typeface="Trebuchet MS"/>
              </a:defRPr>
            </a:lvl1pPr>
          </a:lstStyle>
          <a:p>
            <a:pPr lvl="0">
              <a:defRPr sz="1800">
                <a:solidFill>
                  <a:srgbClr val="000000"/>
                </a:solidFill>
              </a:defRPr>
            </a:pPr>
            <a:r>
              <a:rPr sz="3600">
                <a:solidFill>
                  <a:srgbClr val="1E5E7B"/>
                </a:solidFill>
              </a:rPr>
              <a:t>IPCC, 2013</a:t>
            </a:r>
          </a:p>
        </p:txBody>
      </p:sp>
      <p:pic>
        <p:nvPicPr>
          <p:cNvPr id="321" name="ipcc_proj Corrected.tiff"/>
          <p:cNvPicPr/>
          <p:nvPr/>
        </p:nvPicPr>
        <p:blipFill>
          <a:blip r:embed="rId3">
            <a:extLst/>
          </a:blip>
          <a:stretch>
            <a:fillRect/>
          </a:stretch>
        </p:blipFill>
        <p:spPr>
          <a:xfrm>
            <a:off x="12132732" y="2356048"/>
            <a:ext cx="12310535" cy="9232901"/>
          </a:xfrm>
          <a:prstGeom prst="rect">
            <a:avLst/>
          </a:prstGeom>
          <a:ln w="12700">
            <a:solidFill/>
            <a:miter lim="400000"/>
          </a:ln>
        </p:spPr>
      </p:pic>
      <p:sp>
        <p:nvSpPr>
          <p:cNvPr id="322" name="Shape 322"/>
          <p:cNvSpPr/>
          <p:nvPr/>
        </p:nvSpPr>
        <p:spPr>
          <a:xfrm>
            <a:off x="18021300" y="10972800"/>
            <a:ext cx="7048500" cy="7112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ctr" defTabSz="800100">
              <a:defRPr i="1" sz="3200">
                <a:latin typeface="+mj-lt"/>
                <a:ea typeface="+mj-ea"/>
                <a:cs typeface="+mj-cs"/>
                <a:sym typeface="Gill Sans"/>
              </a:defRPr>
            </a:lvl1pPr>
          </a:lstStyle>
          <a:p>
            <a:pPr lvl="0">
              <a:defRPr i="0" sz="1800"/>
            </a:pPr>
            <a:r>
              <a:rPr i="1" sz="3200"/>
              <a:t>Modified from Church et al. (2010)</a:t>
            </a:r>
          </a:p>
        </p:txBody>
      </p:sp>
      <p:grpSp>
        <p:nvGrpSpPr>
          <p:cNvPr id="325" name="Group 325"/>
          <p:cNvGrpSpPr/>
          <p:nvPr/>
        </p:nvGrpSpPr>
        <p:grpSpPr>
          <a:xfrm>
            <a:off x="88900" y="63500"/>
            <a:ext cx="24193500" cy="1778000"/>
            <a:chOff x="-50800" y="-50800"/>
            <a:chExt cx="24193500" cy="1778000"/>
          </a:xfrm>
        </p:grpSpPr>
        <p:pic>
          <p:nvPicPr>
            <p:cNvPr id="323" name=""/>
            <p:cNvPicPr/>
            <p:nvPr/>
          </p:nvPicPr>
          <p:blipFill>
            <a:blip r:embed="rId4">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324" name="droppedImage.pdf"/>
            <p:cNvPicPr/>
            <p:nvPr/>
          </p:nvPicPr>
          <p:blipFill>
            <a:blip r:embed="rId5">
              <a:extLst/>
            </a:blip>
            <a:stretch>
              <a:fillRect/>
            </a:stretch>
          </p:blipFill>
          <p:spPr>
            <a:xfrm>
              <a:off x="22128503" y="63500"/>
              <a:ext cx="1887198" cy="1549400"/>
            </a:xfrm>
            <a:prstGeom prst="rect">
              <a:avLst/>
            </a:prstGeom>
            <a:ln w="12700" cap="flat">
              <a:noFill/>
              <a:miter lim="400000"/>
            </a:ln>
            <a:effectLst/>
          </p:spPr>
        </p:pic>
      </p:grpSp>
      <p:sp>
        <p:nvSpPr>
          <p:cNvPr id="326" name="Shape 326"/>
          <p:cNvSpPr/>
          <p:nvPr/>
        </p:nvSpPr>
        <p:spPr>
          <a:xfrm>
            <a:off x="20827999" y="2222500"/>
            <a:ext cx="3327401" cy="84201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7"/>
                </a:cubicBezTo>
                <a:cubicBezTo>
                  <a:pt x="12954" y="20639"/>
                  <a:pt x="6724" y="20639"/>
                  <a:pt x="2882" y="16797"/>
                </a:cubicBezTo>
                <a:cubicBezTo>
                  <a:pt x="-961" y="12954"/>
                  <a:pt x="-961" y="6724"/>
                  <a:pt x="2882" y="2882"/>
                </a:cubicBezTo>
                <a:cubicBezTo>
                  <a:pt x="6724" y="-961"/>
                  <a:pt x="12954" y="-961"/>
                  <a:pt x="16796" y="2882"/>
                </a:cubicBezTo>
              </a:path>
            </a:pathLst>
          </a:custGeom>
          <a:ln w="114300">
            <a:solidFill>
              <a:srgbClr val="921400"/>
            </a:solidFill>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319"/>
                                        </p:tgtEl>
                                        <p:attrNameLst>
                                          <p:attrName>style.visibility</p:attrName>
                                        </p:attrNameLst>
                                      </p:cBhvr>
                                      <p:to>
                                        <p:strVal val="visible"/>
                                      </p:to>
                                    </p:set>
                                    <p:animEffect filter="fade" transition="in">
                                      <p:cBhvr>
                                        <p:cTn id="7" dur="1000"/>
                                        <p:tgtEl>
                                          <p:spTgt spid="319"/>
                                        </p:tgtEl>
                                      </p:cBhvr>
                                    </p:animEffect>
                                  </p:childTnLst>
                                </p:cTn>
                              </p:par>
                            </p:childTnLst>
                          </p:cTn>
                        </p:par>
                        <p:par>
                          <p:cTn id="8" fill="hold">
                            <p:stCondLst>
                              <p:cond delay="1000"/>
                            </p:stCondLst>
                            <p:childTnLst>
                              <p:par>
                                <p:cTn id="9" nodeType="afterEffect" presetClass="entr" presetSubtype="0" presetID="9" grpId="2" fill="hold">
                                  <p:stCondLst>
                                    <p:cond delay="0"/>
                                  </p:stCondLst>
                                  <p:iterate type="el" backwards="0">
                                    <p:tmAbs val="0"/>
                                  </p:iterate>
                                  <p:childTnLst>
                                    <p:set>
                                      <p:cBhvr>
                                        <p:cTn id="10" fill="hold"/>
                                        <p:tgtEl>
                                          <p:spTgt spid="320"/>
                                        </p:tgtEl>
                                        <p:attrNameLst>
                                          <p:attrName>style.visibility</p:attrName>
                                        </p:attrNameLst>
                                      </p:cBhvr>
                                      <p:to>
                                        <p:strVal val="visible"/>
                                      </p:to>
                                    </p:set>
                                    <p:animEffect filter="dissolve" transition="in">
                                      <p:cBhvr>
                                        <p:cTn id="11" dur="1000"/>
                                        <p:tgtEl>
                                          <p:spTgt spid="320"/>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9" grpId="3" fill="hold">
                                  <p:stCondLst>
                                    <p:cond delay="0"/>
                                  </p:stCondLst>
                                  <p:iterate type="el" backwards="0">
                                    <p:tmAbs val="0"/>
                                  </p:iterate>
                                  <p:childTnLst>
                                    <p:set>
                                      <p:cBhvr>
                                        <p:cTn id="15" fill="hold"/>
                                        <p:tgtEl>
                                          <p:spTgt spid="318"/>
                                        </p:tgtEl>
                                        <p:attrNameLst>
                                          <p:attrName>style.visibility</p:attrName>
                                        </p:attrNameLst>
                                      </p:cBhvr>
                                      <p:to>
                                        <p:strVal val="visible"/>
                                      </p:to>
                                    </p:set>
                                    <p:animEffect filter="dissolve" transition="in">
                                      <p:cBhvr>
                                        <p:cTn id="16" dur="1000"/>
                                        <p:tgtEl>
                                          <p:spTgt spid="318"/>
                                        </p:tgtEl>
                                      </p:cBhvr>
                                    </p:animEffec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0" grpId="4" fill="hold">
                                  <p:stCondLst>
                                    <p:cond delay="0"/>
                                  </p:stCondLst>
                                  <p:iterate type="el" backwards="0">
                                    <p:tmAbs val="0"/>
                                  </p:iterate>
                                  <p:childTnLst>
                                    <p:set>
                                      <p:cBhvr>
                                        <p:cTn id="20" fill="hold"/>
                                        <p:tgtEl>
                                          <p:spTgt spid="321"/>
                                        </p:tgtEl>
                                        <p:attrNameLst>
                                          <p:attrName>style.visibility</p:attrName>
                                        </p:attrNameLst>
                                      </p:cBhvr>
                                      <p:to>
                                        <p:strVal val="visible"/>
                                      </p:to>
                                    </p:set>
                                    <p:animEffect filter="fade" transition="in">
                                      <p:cBhvr>
                                        <p:cTn id="21" dur="1000"/>
                                        <p:tgtEl>
                                          <p:spTgt spid="321"/>
                                        </p:tgtEl>
                                      </p:cBhvr>
                                    </p:animEffect>
                                  </p:childTnLst>
                                </p:cTn>
                              </p:par>
                            </p:childTnLst>
                          </p:cTn>
                        </p:par>
                        <p:par>
                          <p:cTn id="22" fill="hold">
                            <p:stCondLst>
                              <p:cond delay="1000"/>
                            </p:stCondLst>
                            <p:childTnLst>
                              <p:par>
                                <p:cTn id="23" nodeType="afterEffect" presetClass="entr" presetSubtype="0" presetID="9" grpId="5" fill="hold">
                                  <p:stCondLst>
                                    <p:cond delay="0"/>
                                  </p:stCondLst>
                                  <p:iterate type="el" backwards="0">
                                    <p:tmAbs val="0"/>
                                  </p:iterate>
                                  <p:childTnLst>
                                    <p:set>
                                      <p:cBhvr>
                                        <p:cTn id="24" fill="hold"/>
                                        <p:tgtEl>
                                          <p:spTgt spid="322"/>
                                        </p:tgtEl>
                                        <p:attrNameLst>
                                          <p:attrName>style.visibility</p:attrName>
                                        </p:attrNameLst>
                                      </p:cBhvr>
                                      <p:to>
                                        <p:strVal val="visible"/>
                                      </p:to>
                                    </p:set>
                                    <p:animEffect filter="dissolve" transition="in">
                                      <p:cBhvr>
                                        <p:cTn id="25" dur="1000"/>
                                        <p:tgtEl>
                                          <p:spTgt spid="322"/>
                                        </p:tgtEl>
                                      </p:cBhvr>
                                    </p:animEffect>
                                  </p:childTnLst>
                                </p:cTn>
                              </p:par>
                            </p:childTnLst>
                          </p:cTn>
                        </p:par>
                      </p:childTnLst>
                    </p:cTn>
                  </p:par>
                  <p:par>
                    <p:cTn id="26" fill="hold">
                      <p:stCondLst>
                        <p:cond delay="indefinite"/>
                      </p:stCondLst>
                      <p:childTnLst>
                        <p:par>
                          <p:cTn id="27" fill="hold">
                            <p:stCondLst>
                              <p:cond delay="0"/>
                            </p:stCondLst>
                            <p:childTnLst>
                              <p:par>
                                <p:cTn id="28" nodeType="clickEffect" presetClass="entr" presetSubtype="0" presetID="9" grpId="6" fill="hold">
                                  <p:stCondLst>
                                    <p:cond delay="0"/>
                                  </p:stCondLst>
                                  <p:iterate type="el" backwards="0">
                                    <p:tmAbs val="0"/>
                                  </p:iterate>
                                  <p:childTnLst>
                                    <p:set>
                                      <p:cBhvr>
                                        <p:cTn id="29" fill="hold"/>
                                        <p:tgtEl>
                                          <p:spTgt spid="326"/>
                                        </p:tgtEl>
                                        <p:attrNameLst>
                                          <p:attrName>style.visibility</p:attrName>
                                        </p:attrNameLst>
                                      </p:cBhvr>
                                      <p:to>
                                        <p:strVal val="visible"/>
                                      </p:to>
                                    </p:set>
                                    <p:animEffect filter="dissolve" transition="in">
                                      <p:cBhvr>
                                        <p:cTn id="30" dur="1000"/>
                                        <p:tgtEl>
                                          <p:spTgt spid="3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9" grpId="1"/>
      <p:bldP build="whole" bldLvl="1" animBg="1" rev="0" advAuto="0" spid="322" grpId="5"/>
      <p:bldP build="whole" bldLvl="1" animBg="1" rev="0" advAuto="0" spid="326" grpId="6"/>
      <p:bldP build="whole" bldLvl="1" animBg="1" rev="0" advAuto="0" spid="318" grpId="3"/>
      <p:bldP build="whole" bldLvl="1" animBg="1" rev="0" advAuto="0" spid="320" grpId="2"/>
      <p:bldP build="whole" bldLvl="1" animBg="1" rev="0" advAuto="0" spid="321" grpId="4"/>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328" name="grace_ice.png"/>
          <p:cNvPicPr/>
          <p:nvPr/>
        </p:nvPicPr>
        <p:blipFill>
          <a:blip r:embed="rId2">
            <a:extLst/>
          </a:blip>
          <a:stretch>
            <a:fillRect/>
          </a:stretch>
        </p:blipFill>
        <p:spPr>
          <a:xfrm>
            <a:off x="3530600" y="2425700"/>
            <a:ext cx="15136339" cy="10646230"/>
          </a:xfrm>
          <a:prstGeom prst="rect">
            <a:avLst/>
          </a:prstGeom>
          <a:ln w="12700">
            <a:miter lim="400000"/>
          </a:ln>
        </p:spPr>
      </p:pic>
      <p:pic>
        <p:nvPicPr>
          <p:cNvPr id="329" name="droppedImage.pdf"/>
          <p:cNvPicPr/>
          <p:nvPr/>
        </p:nvPicPr>
        <p:blipFill>
          <a:blip r:embed="rId3">
            <a:extLst/>
          </a:blip>
          <a:stretch>
            <a:fillRect/>
          </a:stretch>
        </p:blipFill>
        <p:spPr>
          <a:xfrm>
            <a:off x="3441700" y="2181792"/>
            <a:ext cx="15316200" cy="11651115"/>
          </a:xfrm>
          <a:prstGeom prst="rect">
            <a:avLst/>
          </a:prstGeom>
          <a:ln w="12700">
            <a:miter lim="400000"/>
          </a:ln>
        </p:spPr>
      </p:pic>
      <p:pic>
        <p:nvPicPr>
          <p:cNvPr id="330" name="droppedImage.pdf"/>
          <p:cNvPicPr/>
          <p:nvPr/>
        </p:nvPicPr>
        <p:blipFill>
          <a:blip r:embed="rId3">
            <a:extLst/>
          </a:blip>
          <a:stretch>
            <a:fillRect/>
          </a:stretch>
        </p:blipFill>
        <p:spPr>
          <a:xfrm>
            <a:off x="20650200" y="2133600"/>
            <a:ext cx="3644900" cy="2772695"/>
          </a:xfrm>
          <a:prstGeom prst="rect">
            <a:avLst/>
          </a:prstGeom>
          <a:ln w="12700">
            <a:miter lim="400000"/>
          </a:ln>
        </p:spPr>
      </p:pic>
      <p:sp>
        <p:nvSpPr>
          <p:cNvPr id="331" name="Shape 331"/>
          <p:cNvSpPr/>
          <p:nvPr/>
        </p:nvSpPr>
        <p:spPr>
          <a:xfrm>
            <a:off x="165100" y="2425700"/>
            <a:ext cx="18148300" cy="3886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defRPr sz="1800"/>
            </a:pPr>
            <a:r>
              <a:rPr sz="6400">
                <a:solidFill>
                  <a:srgbClr val="204D7A"/>
                </a:solidFill>
                <a:latin typeface="Trebuchet MS"/>
                <a:ea typeface="Trebuchet MS"/>
                <a:cs typeface="Trebuchet MS"/>
                <a:sym typeface="Trebuchet MS"/>
              </a:rPr>
              <a:t>Example: Greenland and Antarctic Ice Sheets</a:t>
            </a:r>
            <a:endParaRPr sz="6400">
              <a:solidFill>
                <a:srgbClr val="204D7A"/>
              </a:solidFill>
              <a:latin typeface="Trebuchet MS"/>
              <a:ea typeface="Trebuchet MS"/>
              <a:cs typeface="Trebuchet MS"/>
              <a:sym typeface="Trebuchet MS"/>
            </a:endParaRPr>
          </a:p>
          <a:p>
            <a:pPr lvl="0" defTabSz="825500">
              <a:defRPr sz="1800"/>
            </a:pPr>
            <a:r>
              <a:rPr sz="4800">
                <a:solidFill>
                  <a:srgbClr val="204D7A"/>
                </a:solidFill>
                <a:latin typeface="Trebuchet MS"/>
                <a:ea typeface="Trebuchet MS"/>
                <a:cs typeface="Trebuchet MS"/>
                <a:sym typeface="Trebuchet MS"/>
              </a:rPr>
              <a:t>Accepted knowledge in 2000:</a:t>
            </a:r>
            <a:endParaRPr sz="4800">
              <a:solidFill>
                <a:srgbClr val="204D7A"/>
              </a:solidFill>
              <a:latin typeface="Trebuchet MS"/>
              <a:ea typeface="Trebuchet MS"/>
              <a:cs typeface="Trebuchet MS"/>
              <a:sym typeface="Trebuchet MS"/>
            </a:endParaRPr>
          </a:p>
          <a:p>
            <a:pPr lvl="0" defTabSz="825500">
              <a:defRPr sz="1800"/>
            </a:pPr>
            <a:r>
              <a:rPr sz="4800">
                <a:solidFill>
                  <a:srgbClr val="204D7A"/>
                </a:solidFill>
                <a:latin typeface="Trebuchet MS"/>
                <a:ea typeface="Trebuchet MS"/>
                <a:cs typeface="Trebuchet MS"/>
                <a:sym typeface="Trebuchet MS"/>
              </a:rPr>
              <a:t>Greenland: no significant contribution to sea level rise</a:t>
            </a:r>
            <a:endParaRPr sz="4800">
              <a:solidFill>
                <a:srgbClr val="204D7A"/>
              </a:solidFill>
              <a:latin typeface="Trebuchet MS"/>
              <a:ea typeface="Trebuchet MS"/>
              <a:cs typeface="Trebuchet MS"/>
              <a:sym typeface="Trebuchet MS"/>
            </a:endParaRPr>
          </a:p>
          <a:p>
            <a:pPr lvl="0" defTabSz="825500">
              <a:defRPr sz="1800"/>
            </a:pPr>
            <a:r>
              <a:rPr sz="4800">
                <a:solidFill>
                  <a:srgbClr val="204D7A"/>
                </a:solidFill>
                <a:latin typeface="Trebuchet MS"/>
                <a:ea typeface="Trebuchet MS"/>
                <a:cs typeface="Trebuchet MS"/>
                <a:sym typeface="Trebuchet MS"/>
              </a:rPr>
              <a:t>Antarctica: minor contribution</a:t>
            </a:r>
            <a:endParaRPr sz="4800">
              <a:solidFill>
                <a:srgbClr val="204D7A"/>
              </a:solidFill>
              <a:latin typeface="Trebuchet MS"/>
              <a:ea typeface="Trebuchet MS"/>
              <a:cs typeface="Trebuchet MS"/>
              <a:sym typeface="Trebuchet MS"/>
            </a:endParaRPr>
          </a:p>
          <a:p>
            <a:pPr lvl="0" defTabSz="825500">
              <a:defRPr sz="1800"/>
            </a:pPr>
            <a:r>
              <a:rPr sz="4800">
                <a:solidFill>
                  <a:srgbClr val="204D7A"/>
                </a:solidFill>
                <a:latin typeface="Trebuchet MS"/>
                <a:ea typeface="Trebuchet MS"/>
                <a:cs typeface="Trebuchet MS"/>
                <a:sym typeface="Trebuchet MS"/>
              </a:rPr>
              <a:t>Main contribution: steric changes</a:t>
            </a:r>
          </a:p>
        </p:txBody>
      </p:sp>
      <p:pic>
        <p:nvPicPr>
          <p:cNvPr id="332" name="grace_principle.jpg"/>
          <p:cNvPicPr/>
          <p:nvPr/>
        </p:nvPicPr>
        <p:blipFill>
          <a:blip r:embed="rId4">
            <a:extLst/>
          </a:blip>
          <a:stretch>
            <a:fillRect/>
          </a:stretch>
        </p:blipFill>
        <p:spPr>
          <a:xfrm>
            <a:off x="19176696" y="5146476"/>
            <a:ext cx="5183045" cy="8572501"/>
          </a:xfrm>
          <a:prstGeom prst="rect">
            <a:avLst/>
          </a:prstGeom>
          <a:ln w="12700">
            <a:miter lim="400000"/>
          </a:ln>
        </p:spPr>
      </p:pic>
      <p:sp>
        <p:nvSpPr>
          <p:cNvPr id="333" name="Shape 333"/>
          <p:cNvSpPr/>
          <p:nvPr/>
        </p:nvSpPr>
        <p:spPr>
          <a:xfrm>
            <a:off x="215900" y="2425700"/>
            <a:ext cx="14287500" cy="812800"/>
          </a:xfrm>
          <a:prstGeom prst="rect">
            <a:avLst/>
          </a:prstGeom>
          <a:solidFill>
            <a:srgbClr val="386A91"/>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defRPr sz="4800">
                <a:solidFill>
                  <a:srgbClr val="FFF5FF"/>
                </a:solidFill>
                <a:latin typeface="Trebuchet MS"/>
                <a:ea typeface="Trebuchet MS"/>
                <a:cs typeface="Trebuchet MS"/>
                <a:sym typeface="Trebuchet MS"/>
              </a:defRPr>
            </a:lvl1pPr>
          </a:lstStyle>
          <a:p>
            <a:pPr lvl="0">
              <a:defRPr sz="1800">
                <a:solidFill>
                  <a:srgbClr val="000000"/>
                </a:solidFill>
              </a:defRPr>
            </a:pPr>
            <a:r>
              <a:rPr sz="4800">
                <a:solidFill>
                  <a:srgbClr val="FFF5FF"/>
                </a:solidFill>
              </a:rPr>
              <a:t>Gravity Recovery and Climate Experiment (GRACE) </a:t>
            </a:r>
          </a:p>
        </p:txBody>
      </p:sp>
      <p:grpSp>
        <p:nvGrpSpPr>
          <p:cNvPr id="336" name="Group 336"/>
          <p:cNvGrpSpPr/>
          <p:nvPr/>
        </p:nvGrpSpPr>
        <p:grpSpPr>
          <a:xfrm>
            <a:off x="88900" y="63500"/>
            <a:ext cx="24193500" cy="1778000"/>
            <a:chOff x="-50800" y="-50800"/>
            <a:chExt cx="24193500" cy="1778000"/>
          </a:xfrm>
        </p:grpSpPr>
        <p:pic>
          <p:nvPicPr>
            <p:cNvPr id="334" name=""/>
            <p:cNvPicPr/>
            <p:nvPr/>
          </p:nvPicPr>
          <p:blipFill>
            <a:blip r:embed="rId5">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335" name="droppedImage.pdf"/>
            <p:cNvPicPr/>
            <p:nvPr/>
          </p:nvPicPr>
          <p:blipFill>
            <a:blip r:embed="rId6">
              <a:extLst/>
            </a:blip>
            <a:stretch>
              <a:fillRect/>
            </a:stretch>
          </p:blipFill>
          <p:spPr>
            <a:xfrm>
              <a:off x="22128503" y="63500"/>
              <a:ext cx="1887198" cy="1549400"/>
            </a:xfrm>
            <a:prstGeom prst="rect">
              <a:avLst/>
            </a:prstGeom>
            <a:ln w="12700" cap="flat">
              <a:noFill/>
              <a:miter lim="400000"/>
            </a:ln>
            <a:effectLst/>
          </p:spPr>
        </p:pic>
      </p:gr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331"/>
                                        </p:tgtEl>
                                        <p:attrNameLst>
                                          <p:attrName>style.visibility</p:attrName>
                                        </p:attrNameLst>
                                      </p:cBhvr>
                                      <p:to>
                                        <p:strVal val="visible"/>
                                      </p:to>
                                    </p:set>
                                    <p:animEffect filter="dissolve" transition="in">
                                      <p:cBhvr>
                                        <p:cTn id="7" dur="1000"/>
                                        <p:tgtEl>
                                          <p:spTgt spid="331"/>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xit" presetSubtype="0" presetID="1" grpId="2" fill="hold">
                                  <p:stCondLst>
                                    <p:cond delay="0"/>
                                  </p:stCondLst>
                                  <p:iterate type="el" backwards="0">
                                    <p:tmAbs val="0"/>
                                  </p:iterate>
                                  <p:childTnLst>
                                    <p:set>
                                      <p:cBhvr>
                                        <p:cTn id="11" fill="hold">
                                          <p:stCondLst>
                                            <p:cond delay="0"/>
                                          </p:stCondLst>
                                        </p:cTn>
                                        <p:tgtEl>
                                          <p:spTgt spid="331"/>
                                        </p:tgtEl>
                                        <p:attrNameLst>
                                          <p:attrName>style.visibility</p:attrName>
                                        </p:attrNameLst>
                                      </p:cBhvr>
                                      <p:to>
                                        <p:strVal val="hidden"/>
                                      </p:to>
                                    </p:set>
                                  </p:childTnLst>
                                </p:cTn>
                              </p:par>
                            </p:childTnLst>
                          </p:cTn>
                        </p:par>
                        <p:par>
                          <p:cTn id="12" fill="hold">
                            <p:stCondLst>
                              <p:cond delay="0"/>
                            </p:stCondLst>
                            <p:childTnLst>
                              <p:par>
                                <p:cTn id="13" nodeType="afterEffect" presetClass="entr" presetSubtype="0" presetID="9" grpId="3" fill="hold">
                                  <p:stCondLst>
                                    <p:cond delay="0"/>
                                  </p:stCondLst>
                                  <p:iterate type="el" backwards="0">
                                    <p:tmAbs val="0"/>
                                  </p:iterate>
                                  <p:childTnLst>
                                    <p:set>
                                      <p:cBhvr>
                                        <p:cTn id="14" fill="hold"/>
                                        <p:tgtEl>
                                          <p:spTgt spid="333"/>
                                        </p:tgtEl>
                                        <p:attrNameLst>
                                          <p:attrName>style.visibility</p:attrName>
                                        </p:attrNameLst>
                                      </p:cBhvr>
                                      <p:to>
                                        <p:strVal val="visible"/>
                                      </p:to>
                                    </p:set>
                                    <p:animEffect filter="dissolve" transition="in">
                                      <p:cBhvr>
                                        <p:cTn id="15" dur="1000"/>
                                        <p:tgtEl>
                                          <p:spTgt spid="333"/>
                                        </p:tgtEl>
                                      </p:cBhvr>
                                    </p:animEffect>
                                  </p:childTnLst>
                                </p:cTn>
                              </p:par>
                            </p:childTnLst>
                          </p:cTn>
                        </p:par>
                        <p:par>
                          <p:cTn id="16" fill="hold">
                            <p:stCondLst>
                              <p:cond delay="1000"/>
                            </p:stCondLst>
                            <p:childTnLst>
                              <p:par>
                                <p:cTn id="17" nodeType="afterEffect" presetClass="entr" presetSubtype="0" presetID="10" grpId="4" fill="hold">
                                  <p:stCondLst>
                                    <p:cond delay="0"/>
                                  </p:stCondLst>
                                  <p:iterate type="el" backwards="0">
                                    <p:tmAbs val="0"/>
                                  </p:iterate>
                                  <p:childTnLst>
                                    <p:set>
                                      <p:cBhvr>
                                        <p:cTn id="18" fill="hold"/>
                                        <p:tgtEl>
                                          <p:spTgt spid="329"/>
                                        </p:tgtEl>
                                        <p:attrNameLst>
                                          <p:attrName>style.visibility</p:attrName>
                                        </p:attrNameLst>
                                      </p:cBhvr>
                                      <p:to>
                                        <p:strVal val="visible"/>
                                      </p:to>
                                    </p:set>
                                    <p:animEffect filter="fade" transition="in">
                                      <p:cBhvr>
                                        <p:cTn id="19" dur="1000"/>
                                        <p:tgtEl>
                                          <p:spTgt spid="329"/>
                                        </p:tgtEl>
                                      </p:cBhvr>
                                    </p:animEffect>
                                  </p:childTnLst>
                                </p:cTn>
                              </p:par>
                            </p:childTnLst>
                          </p:cTn>
                        </p:par>
                        <p:par>
                          <p:cTn id="20" fill="hold">
                            <p:stCondLst>
                              <p:cond delay="2000"/>
                            </p:stCondLst>
                            <p:childTnLst>
                              <p:par>
                                <p:cTn id="21" nodeType="afterEffect" presetClass="entr" presetSubtype="0" presetID="10" grpId="5" fill="hold">
                                  <p:stCondLst>
                                    <p:cond delay="0"/>
                                  </p:stCondLst>
                                  <p:iterate type="el" backwards="0">
                                    <p:tmAbs val="0"/>
                                  </p:iterate>
                                  <p:childTnLst>
                                    <p:set>
                                      <p:cBhvr>
                                        <p:cTn id="22" fill="hold"/>
                                        <p:tgtEl>
                                          <p:spTgt spid="332"/>
                                        </p:tgtEl>
                                        <p:attrNameLst>
                                          <p:attrName>style.visibility</p:attrName>
                                        </p:attrNameLst>
                                      </p:cBhvr>
                                      <p:to>
                                        <p:strVal val="visible"/>
                                      </p:to>
                                    </p:set>
                                    <p:animEffect filter="fade" transition="in">
                                      <p:cBhvr>
                                        <p:cTn id="23" dur="1000"/>
                                        <p:tgtEl>
                                          <p:spTgt spid="332"/>
                                        </p:tgtEl>
                                      </p:cBhvr>
                                    </p:animEffect>
                                  </p:childTnLst>
                                </p:cTn>
                              </p:par>
                            </p:childTnLst>
                          </p:cTn>
                        </p:par>
                      </p:childTnLst>
                    </p:cTn>
                  </p:par>
                  <p:par>
                    <p:cTn id="24" fill="hold">
                      <p:stCondLst>
                        <p:cond delay="indefinite"/>
                      </p:stCondLst>
                      <p:childTnLst>
                        <p:par>
                          <p:cTn id="25" fill="hold">
                            <p:stCondLst>
                              <p:cond delay="0"/>
                            </p:stCondLst>
                            <p:childTnLst>
                              <p:par>
                                <p:cTn id="26" nodeType="clickEffect" presetClass="exit" presetSubtype="2" presetID="2" grpId="6" fill="hold">
                                  <p:stCondLst>
                                    <p:cond delay="0"/>
                                  </p:stCondLst>
                                  <p:iterate type="el" backwards="0">
                                    <p:tmAbs val="0"/>
                                  </p:iterate>
                                  <p:childTnLst>
                                    <p:anim calcmode="lin" valueType="num">
                                      <p:cBhvr>
                                        <p:cTn id="27" dur="1000" fill="hold"/>
                                        <p:tgtEl>
                                          <p:spTgt spid="329"/>
                                        </p:tgtEl>
                                        <p:attrNameLst>
                                          <p:attrName>ppt_x</p:attrName>
                                        </p:attrNameLst>
                                      </p:cBhvr>
                                      <p:tavLst>
                                        <p:tav tm="0">
                                          <p:val>
                                            <p:strVal val="ppt_x"/>
                                          </p:val>
                                        </p:tav>
                                        <p:tav tm="100000">
                                          <p:val>
                                            <p:strVal val="1+ppt_w/2"/>
                                          </p:val>
                                        </p:tav>
                                      </p:tavLst>
                                    </p:anim>
                                    <p:anim calcmode="lin" valueType="num">
                                      <p:cBhvr>
                                        <p:cTn id="28" dur="1000" fill="hold"/>
                                        <p:tgtEl>
                                          <p:spTgt spid="329"/>
                                        </p:tgtEl>
                                        <p:attrNameLst>
                                          <p:attrName>ppt_y</p:attrName>
                                        </p:attrNameLst>
                                      </p:cBhvr>
                                      <p:tavLst>
                                        <p:tav tm="0">
                                          <p:val>
                                            <p:strVal val="ppt_y"/>
                                          </p:val>
                                        </p:tav>
                                        <p:tav tm="100000">
                                          <p:val>
                                            <p:strVal val="ppt_y"/>
                                          </p:val>
                                        </p:tav>
                                      </p:tavLst>
                                    </p:anim>
                                    <p:set>
                                      <p:cBhvr>
                                        <p:cTn id="29" fill="hold">
                                          <p:stCondLst>
                                            <p:cond delay="999"/>
                                          </p:stCondLst>
                                        </p:cTn>
                                        <p:tgtEl>
                                          <p:spTgt spid="329"/>
                                        </p:tgtEl>
                                        <p:attrNameLst>
                                          <p:attrName>style.visibility</p:attrName>
                                        </p:attrNameLst>
                                      </p:cBhvr>
                                      <p:to>
                                        <p:strVal val="hidden"/>
                                      </p:to>
                                    </p:set>
                                  </p:childTnLst>
                                </p:cTn>
                              </p:par>
                            </p:childTnLst>
                          </p:cTn>
                        </p:par>
                        <p:par>
                          <p:cTn id="30" fill="hold">
                            <p:stCondLst>
                              <p:cond delay="1000"/>
                            </p:stCondLst>
                            <p:childTnLst>
                              <p:par>
                                <p:cTn id="31" nodeType="afterEffect" presetClass="exit" presetSubtype="0" presetID="1" grpId="7" fill="hold">
                                  <p:stCondLst>
                                    <p:cond delay="0"/>
                                  </p:stCondLst>
                                  <p:iterate type="el" backwards="0">
                                    <p:tmAbs val="0"/>
                                  </p:iterate>
                                  <p:childTnLst>
                                    <p:set>
                                      <p:cBhvr>
                                        <p:cTn id="32" fill="hold">
                                          <p:stCondLst>
                                            <p:cond delay="0"/>
                                          </p:stCondLst>
                                        </p:cTn>
                                        <p:tgtEl>
                                          <p:spTgt spid="333"/>
                                        </p:tgtEl>
                                        <p:attrNameLst>
                                          <p:attrName>style.visibility</p:attrName>
                                        </p:attrNameLst>
                                      </p:cBhvr>
                                      <p:to>
                                        <p:strVal val="hidden"/>
                                      </p:to>
                                    </p:set>
                                  </p:childTnLst>
                                </p:cTn>
                              </p:par>
                            </p:childTnLst>
                          </p:cTn>
                        </p:par>
                        <p:par>
                          <p:cTn id="33" fill="hold">
                            <p:stCondLst>
                              <p:cond delay="1000"/>
                            </p:stCondLst>
                            <p:childTnLst>
                              <p:par>
                                <p:cTn id="34" nodeType="afterEffect" presetClass="exit" presetSubtype="0" presetID="1" grpId="8" fill="hold">
                                  <p:stCondLst>
                                    <p:cond delay="0"/>
                                  </p:stCondLst>
                                  <p:iterate type="el" backwards="0">
                                    <p:tmAbs val="0"/>
                                  </p:iterate>
                                  <p:childTnLst>
                                    <p:set>
                                      <p:cBhvr>
                                        <p:cTn id="35" fill="hold">
                                          <p:stCondLst>
                                            <p:cond delay="0"/>
                                          </p:stCondLst>
                                        </p:cTn>
                                        <p:tgtEl>
                                          <p:spTgt spid="332"/>
                                        </p:tgtEl>
                                        <p:attrNameLst>
                                          <p:attrName>style.visibility</p:attrName>
                                        </p:attrNameLst>
                                      </p:cBhvr>
                                      <p:to>
                                        <p:strVal val="hidden"/>
                                      </p:to>
                                    </p:set>
                                  </p:childTnLst>
                                </p:cTn>
                              </p:par>
                            </p:childTnLst>
                          </p:cTn>
                        </p:par>
                        <p:par>
                          <p:cTn id="36" fill="hold">
                            <p:stCondLst>
                              <p:cond delay="1000"/>
                            </p:stCondLst>
                            <p:childTnLst>
                              <p:par>
                                <p:cTn id="37" nodeType="afterEffect" presetClass="entr" presetSubtype="0" presetID="10" grpId="9" fill="hold">
                                  <p:stCondLst>
                                    <p:cond delay="0"/>
                                  </p:stCondLst>
                                  <p:iterate type="el" backwards="0">
                                    <p:tmAbs val="0"/>
                                  </p:iterate>
                                  <p:childTnLst>
                                    <p:set>
                                      <p:cBhvr>
                                        <p:cTn id="38" fill="hold"/>
                                        <p:tgtEl>
                                          <p:spTgt spid="330"/>
                                        </p:tgtEl>
                                        <p:attrNameLst>
                                          <p:attrName>style.visibility</p:attrName>
                                        </p:attrNameLst>
                                      </p:cBhvr>
                                      <p:to>
                                        <p:strVal val="visible"/>
                                      </p:to>
                                    </p:set>
                                    <p:animEffect filter="fade" transition="in">
                                      <p:cBhvr>
                                        <p:cTn id="39" dur="1000"/>
                                        <p:tgtEl>
                                          <p:spTgt spid="330"/>
                                        </p:tgtEl>
                                      </p:cBhvr>
                                    </p:animEffect>
                                  </p:childTnLst>
                                </p:cTn>
                              </p:par>
                            </p:childTnLst>
                          </p:cTn>
                        </p:par>
                        <p:par>
                          <p:cTn id="40" fill="hold">
                            <p:stCondLst>
                              <p:cond delay="2000"/>
                            </p:stCondLst>
                            <p:childTnLst>
                              <p:par>
                                <p:cTn id="41" nodeType="afterEffect" presetClass="entr" presetSubtype="0" presetID="10" grpId="10" fill="hold">
                                  <p:stCondLst>
                                    <p:cond delay="0"/>
                                  </p:stCondLst>
                                  <p:iterate type="el" backwards="0">
                                    <p:tmAbs val="0"/>
                                  </p:iterate>
                                  <p:childTnLst>
                                    <p:set>
                                      <p:cBhvr>
                                        <p:cTn id="42" fill="hold"/>
                                        <p:tgtEl>
                                          <p:spTgt spid="328"/>
                                        </p:tgtEl>
                                        <p:attrNameLst>
                                          <p:attrName>style.visibility</p:attrName>
                                        </p:attrNameLst>
                                      </p:cBhvr>
                                      <p:to>
                                        <p:strVal val="visible"/>
                                      </p:to>
                                    </p:set>
                                    <p:animEffect filter="fade" transition="in">
                                      <p:cBhvr>
                                        <p:cTn id="43" dur="1000"/>
                                        <p:tgtEl>
                                          <p:spTgt spid="3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8" grpId="10"/>
      <p:bldP build="whole" bldLvl="1" animBg="1" rev="0" advAuto="0" spid="331" grpId="1"/>
      <p:bldP build="whole" bldLvl="1" animBg="1" rev="0" advAuto="0" spid="331" grpId="2"/>
      <p:bldP build="whole" bldLvl="1" animBg="1" rev="0" advAuto="0" spid="332" grpId="5"/>
      <p:bldP build="whole" bldLvl="1" animBg="1" rev="0" advAuto="0" spid="329" grpId="4"/>
      <p:bldP build="whole" bldLvl="1" animBg="1" rev="0" advAuto="0" spid="333" grpId="3"/>
      <p:bldP build="whole" bldLvl="1" animBg="1" rev="0" advAuto="0" spid="329" grpId="6"/>
      <p:bldP build="whole" bldLvl="1" animBg="1" rev="0" advAuto="0" spid="332" grpId="8"/>
      <p:bldP build="whole" bldLvl="1" animBg="1" rev="0" advAuto="0" spid="330" grpId="9"/>
      <p:bldP build="whole" bldLvl="1" animBg="1" rev="0" advAuto="0" spid="333" grpId="7"/>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338" name="greenland_princton.jpg"/>
          <p:cNvPicPr/>
          <p:nvPr/>
        </p:nvPicPr>
        <p:blipFill>
          <a:blip r:embed="rId2">
            <a:extLst/>
          </a:blip>
          <a:stretch>
            <a:fillRect/>
          </a:stretch>
        </p:blipFill>
        <p:spPr>
          <a:xfrm>
            <a:off x="2298701" y="2235993"/>
            <a:ext cx="19778135" cy="11125201"/>
          </a:xfrm>
          <a:prstGeom prst="rect">
            <a:avLst/>
          </a:prstGeom>
          <a:ln w="12700">
            <a:miter lim="400000"/>
          </a:ln>
        </p:spPr>
      </p:pic>
      <p:pic>
        <p:nvPicPr>
          <p:cNvPr id="339" name="droppedImage.pdf"/>
          <p:cNvPicPr/>
          <p:nvPr/>
        </p:nvPicPr>
        <p:blipFill>
          <a:blip r:embed="rId3">
            <a:extLst/>
          </a:blip>
          <a:stretch>
            <a:fillRect/>
          </a:stretch>
        </p:blipFill>
        <p:spPr>
          <a:xfrm>
            <a:off x="20650200" y="2133600"/>
            <a:ext cx="3644900" cy="2772695"/>
          </a:xfrm>
          <a:prstGeom prst="rect">
            <a:avLst/>
          </a:prstGeom>
          <a:ln w="12700">
            <a:miter lim="400000"/>
          </a:ln>
        </p:spPr>
      </p:pic>
      <p:sp>
        <p:nvSpPr>
          <p:cNvPr id="340" name="Shape 340"/>
          <p:cNvSpPr/>
          <p:nvPr/>
        </p:nvSpPr>
        <p:spPr>
          <a:xfrm>
            <a:off x="11772900" y="10712450"/>
            <a:ext cx="9309100" cy="2501900"/>
          </a:xfrm>
          <a:prstGeom prst="rect">
            <a:avLst/>
          </a:prstGeom>
          <a:solidFill>
            <a:srgbClr val="506E91"/>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spcBef>
                <a:spcPts val="1400"/>
              </a:spcBef>
              <a:defRPr sz="5400">
                <a:solidFill>
                  <a:srgbClr val="EFF3FF"/>
                </a:solidFill>
                <a:latin typeface="Trebuchet MS"/>
                <a:ea typeface="Trebuchet MS"/>
                <a:cs typeface="Trebuchet MS"/>
                <a:sym typeface="Trebuchet MS"/>
              </a:defRPr>
            </a:lvl1pPr>
          </a:lstStyle>
          <a:p>
            <a:pPr lvl="0">
              <a:defRPr sz="1800">
                <a:solidFill>
                  <a:srgbClr val="000000"/>
                </a:solidFill>
              </a:defRPr>
            </a:pPr>
            <a:r>
              <a:rPr sz="5400">
                <a:solidFill>
                  <a:srgbClr val="EFF3FF"/>
                </a:solidFill>
              </a:rPr>
              <a:t>The last 12 years of observing the ice sheets have revealed many surprises ...</a:t>
            </a:r>
          </a:p>
        </p:txBody>
      </p:sp>
      <p:grpSp>
        <p:nvGrpSpPr>
          <p:cNvPr id="343" name="Group 343"/>
          <p:cNvGrpSpPr/>
          <p:nvPr/>
        </p:nvGrpSpPr>
        <p:grpSpPr>
          <a:xfrm>
            <a:off x="88900" y="63500"/>
            <a:ext cx="24193500" cy="1778000"/>
            <a:chOff x="-50800" y="-50800"/>
            <a:chExt cx="24193500" cy="1778000"/>
          </a:xfrm>
        </p:grpSpPr>
        <p:pic>
          <p:nvPicPr>
            <p:cNvPr id="341" name=""/>
            <p:cNvPicPr/>
            <p:nvPr/>
          </p:nvPicPr>
          <p:blipFill>
            <a:blip r:embed="rId4">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342" name="droppedImage.pdf"/>
            <p:cNvPicPr/>
            <p:nvPr/>
          </p:nvPicPr>
          <p:blipFill>
            <a:blip r:embed="rId5">
              <a:extLst/>
            </a:blip>
            <a:stretch>
              <a:fillRect/>
            </a:stretch>
          </p:blipFill>
          <p:spPr>
            <a:xfrm>
              <a:off x="22128503" y="63500"/>
              <a:ext cx="1887198" cy="1549400"/>
            </a:xfrm>
            <a:prstGeom prst="rect">
              <a:avLst/>
            </a:prstGeom>
            <a:ln w="12700" cap="flat">
              <a:noFill/>
              <a:miter lim="400000"/>
            </a:ln>
            <a:effectLst/>
          </p:spPr>
        </p:pic>
      </p:gr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338"/>
                                        </p:tgtEl>
                                        <p:attrNameLst>
                                          <p:attrName>style.visibility</p:attrName>
                                        </p:attrNameLst>
                                      </p:cBhvr>
                                      <p:to>
                                        <p:strVal val="visible"/>
                                      </p:to>
                                    </p:set>
                                    <p:animEffect filter="fade" transition="in">
                                      <p:cBhvr>
                                        <p:cTn id="7" dur="1000"/>
                                        <p:tgtEl>
                                          <p:spTgt spid="338"/>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9" grpId="2" fill="hold">
                                  <p:stCondLst>
                                    <p:cond delay="0"/>
                                  </p:stCondLst>
                                  <p:iterate type="el" backwards="0">
                                    <p:tmAbs val="0"/>
                                  </p:iterate>
                                  <p:childTnLst>
                                    <p:set>
                                      <p:cBhvr>
                                        <p:cTn id="11" fill="hold"/>
                                        <p:tgtEl>
                                          <p:spTgt spid="340"/>
                                        </p:tgtEl>
                                        <p:attrNameLst>
                                          <p:attrName>style.visibility</p:attrName>
                                        </p:attrNameLst>
                                      </p:cBhvr>
                                      <p:to>
                                        <p:strVal val="visible"/>
                                      </p:to>
                                    </p:set>
                                    <p:animEffect filter="dissolve" transition="in">
                                      <p:cBhvr>
                                        <p:cTn id="12" dur="1000"/>
                                        <p:tgtEl>
                                          <p:spTgt spid="3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8" grpId="1"/>
      <p:bldP build="whole" bldLvl="1" animBg="1" rev="0" advAuto="0" spid="340" grpId="2"/>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345" name="Shape 345"/>
          <p:cNvSpPr/>
          <p:nvPr/>
        </p:nvSpPr>
        <p:spPr>
          <a:xfrm>
            <a:off x="8153400" y="2343150"/>
            <a:ext cx="15938500" cy="1587500"/>
          </a:xfrm>
          <a:prstGeom prst="rect">
            <a:avLst/>
          </a:prstGeom>
          <a:solidFill>
            <a:srgbClr val="506E91"/>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825500">
              <a:spcBef>
                <a:spcPts val="1400"/>
              </a:spcBef>
              <a:defRPr sz="1800"/>
            </a:pPr>
            <a:r>
              <a:rPr sz="4800">
                <a:solidFill>
                  <a:srgbClr val="F5F8FF"/>
                </a:solidFill>
                <a:latin typeface="Trebuchet MS"/>
                <a:ea typeface="Trebuchet MS"/>
                <a:cs typeface="Trebuchet MS"/>
                <a:sym typeface="Trebuchet MS"/>
              </a:rPr>
              <a:t>National Research Council in 2013:</a:t>
            </a:r>
            <a:endParaRPr sz="4800">
              <a:solidFill>
                <a:srgbClr val="F5F8FF"/>
              </a:solidFill>
              <a:latin typeface="Trebuchet MS"/>
              <a:ea typeface="Trebuchet MS"/>
              <a:cs typeface="Trebuchet MS"/>
              <a:sym typeface="Trebuchet MS"/>
            </a:endParaRPr>
          </a:p>
          <a:p>
            <a:pPr lvl="0" defTabSz="825500">
              <a:spcBef>
                <a:spcPts val="1400"/>
              </a:spcBef>
              <a:defRPr sz="1800"/>
            </a:pPr>
            <a:r>
              <a:rPr sz="4000">
                <a:solidFill>
                  <a:srgbClr val="F5F8FF"/>
                </a:solidFill>
                <a:latin typeface="Trebuchet MS"/>
                <a:ea typeface="Trebuchet MS"/>
                <a:cs typeface="Trebuchet MS"/>
                <a:sym typeface="Trebuchet MS"/>
              </a:rPr>
              <a:t>There is the potential for surprises and new extremes ...</a:t>
            </a:r>
          </a:p>
        </p:txBody>
      </p:sp>
      <p:pic>
        <p:nvPicPr>
          <p:cNvPr id="346" name="nrc2013.png"/>
          <p:cNvPicPr/>
          <p:nvPr/>
        </p:nvPicPr>
        <p:blipFill>
          <a:blip r:embed="rId2">
            <a:extLst/>
          </a:blip>
          <a:stretch>
            <a:fillRect/>
          </a:stretch>
        </p:blipFill>
        <p:spPr>
          <a:xfrm>
            <a:off x="114300" y="2235200"/>
            <a:ext cx="7963273" cy="11341100"/>
          </a:xfrm>
          <a:prstGeom prst="rect">
            <a:avLst/>
          </a:prstGeom>
          <a:ln w="12700">
            <a:miter lim="400000"/>
          </a:ln>
        </p:spPr>
      </p:pic>
      <p:sp>
        <p:nvSpPr>
          <p:cNvPr id="347" name="Shape 347"/>
          <p:cNvSpPr/>
          <p:nvPr/>
        </p:nvSpPr>
        <p:spPr>
          <a:xfrm>
            <a:off x="8153400" y="4394200"/>
            <a:ext cx="15938500" cy="698500"/>
          </a:xfrm>
          <a:prstGeom prst="rect">
            <a:avLst/>
          </a:prstGeom>
          <a:solidFill>
            <a:srgbClr val="506E91"/>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spcBef>
                <a:spcPts val="1400"/>
              </a:spcBef>
              <a:defRPr sz="4000">
                <a:solidFill>
                  <a:srgbClr val="F5F8FF"/>
                </a:solidFill>
                <a:latin typeface="Trebuchet MS"/>
                <a:ea typeface="Trebuchet MS"/>
                <a:cs typeface="Trebuchet MS"/>
                <a:sym typeface="Trebuchet MS"/>
              </a:defRPr>
            </a:lvl1pPr>
          </a:lstStyle>
          <a:p>
            <a:pPr lvl="0">
              <a:defRPr sz="1800">
                <a:solidFill>
                  <a:srgbClr val="000000"/>
                </a:solidFill>
              </a:defRPr>
            </a:pPr>
            <a:r>
              <a:rPr sz="4000">
                <a:solidFill>
                  <a:srgbClr val="F5F8FF"/>
                </a:solidFill>
              </a:rPr>
              <a:t>Already happening: Disappearance of late-summer Arctic sea ice</a:t>
            </a:r>
          </a:p>
        </p:txBody>
      </p:sp>
      <p:grpSp>
        <p:nvGrpSpPr>
          <p:cNvPr id="350" name="Group 350"/>
          <p:cNvGrpSpPr/>
          <p:nvPr/>
        </p:nvGrpSpPr>
        <p:grpSpPr>
          <a:xfrm>
            <a:off x="88900" y="63500"/>
            <a:ext cx="24193500" cy="1778000"/>
            <a:chOff x="-50800" y="-50800"/>
            <a:chExt cx="24193500" cy="1778000"/>
          </a:xfrm>
        </p:grpSpPr>
        <p:pic>
          <p:nvPicPr>
            <p:cNvPr id="348" name=""/>
            <p:cNvPicPr/>
            <p:nvPr/>
          </p:nvPicPr>
          <p:blipFill>
            <a:blip r:embed="rId3">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349" name="droppedImage.pdf"/>
            <p:cNvPicPr/>
            <p:nvPr/>
          </p:nvPicPr>
          <p:blipFill>
            <a:blip r:embed="rId4">
              <a:extLst/>
            </a:blip>
            <a:stretch>
              <a:fillRect/>
            </a:stretch>
          </p:blipFill>
          <p:spPr>
            <a:xfrm>
              <a:off x="22128503" y="63500"/>
              <a:ext cx="1887198" cy="1549400"/>
            </a:xfrm>
            <a:prstGeom prst="rect">
              <a:avLst/>
            </a:prstGeom>
            <a:ln w="12700" cap="flat">
              <a:noFill/>
              <a:miter lim="400000"/>
            </a:ln>
            <a:effectLst/>
          </p:spPr>
        </p:pic>
      </p:grpSp>
      <p:pic>
        <p:nvPicPr>
          <p:cNvPr id="351" name="Arctic_Sea_Ice_WPost_F1.tiff"/>
          <p:cNvPicPr/>
          <p:nvPr/>
        </p:nvPicPr>
        <p:blipFill>
          <a:blip r:embed="rId5">
            <a:extLst/>
          </a:blip>
          <a:stretch>
            <a:fillRect/>
          </a:stretch>
        </p:blipFill>
        <p:spPr>
          <a:xfrm>
            <a:off x="9223170" y="5412680"/>
            <a:ext cx="14319660" cy="8309670"/>
          </a:xfrm>
          <a:prstGeom prst="rect">
            <a:avLst/>
          </a:prstGeom>
          <a:ln w="12700">
            <a:miter lim="400000"/>
          </a:ln>
        </p:spPr>
      </p:pic>
      <p:sp>
        <p:nvSpPr>
          <p:cNvPr id="352" name="Shape 352"/>
          <p:cNvSpPr/>
          <p:nvPr/>
        </p:nvSpPr>
        <p:spPr>
          <a:xfrm>
            <a:off x="20847000" y="12852400"/>
            <a:ext cx="2431257" cy="55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solidFill>
                  <a:srgbClr val="FFFFFF"/>
                </a:solidFill>
              </a:defRPr>
            </a:lvl1pPr>
          </a:lstStyle>
          <a:p>
            <a:pPr lvl="0">
              <a:defRPr sz="1800">
                <a:solidFill>
                  <a:srgbClr val="000000"/>
                </a:solidFill>
              </a:defRPr>
            </a:pPr>
            <a:r>
              <a:rPr sz="3000">
                <a:solidFill>
                  <a:srgbClr val="FFFFFF"/>
                </a:solidFill>
              </a:rPr>
              <a:t>Elliott, 2015</a:t>
            </a:r>
          </a:p>
        </p:txBody>
      </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346"/>
                                        </p:tgtEl>
                                        <p:attrNameLst>
                                          <p:attrName>style.visibility</p:attrName>
                                        </p:attrNameLst>
                                      </p:cBhvr>
                                      <p:to>
                                        <p:strVal val="visible"/>
                                      </p:to>
                                    </p:set>
                                    <p:animEffect filter="fade" transition="in">
                                      <p:cBhvr>
                                        <p:cTn id="7" dur="1000"/>
                                        <p:tgtEl>
                                          <p:spTgt spid="346"/>
                                        </p:tgtEl>
                                      </p:cBhvr>
                                    </p:animEffect>
                                  </p:childTnLst>
                                </p:cTn>
                              </p:par>
                            </p:childTnLst>
                          </p:cTn>
                        </p:par>
                        <p:par>
                          <p:cTn id="8" fill="hold">
                            <p:stCondLst>
                              <p:cond delay="1000"/>
                            </p:stCondLst>
                            <p:childTnLst>
                              <p:par>
                                <p:cTn id="9" nodeType="afterEffect" presetClass="entr" presetSubtype="0" presetID="9" grpId="2" fill="hold">
                                  <p:stCondLst>
                                    <p:cond delay="0"/>
                                  </p:stCondLst>
                                  <p:iterate type="el" backwards="0">
                                    <p:tmAbs val="0"/>
                                  </p:iterate>
                                  <p:childTnLst>
                                    <p:set>
                                      <p:cBhvr>
                                        <p:cTn id="10" fill="hold"/>
                                        <p:tgtEl>
                                          <p:spTgt spid="345"/>
                                        </p:tgtEl>
                                        <p:attrNameLst>
                                          <p:attrName>style.visibility</p:attrName>
                                        </p:attrNameLst>
                                      </p:cBhvr>
                                      <p:to>
                                        <p:strVal val="visible"/>
                                      </p:to>
                                    </p:set>
                                    <p:animEffect filter="dissolve" transition="in">
                                      <p:cBhvr>
                                        <p:cTn id="11" dur="1000"/>
                                        <p:tgtEl>
                                          <p:spTgt spid="345"/>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9" grpId="3" fill="hold">
                                  <p:stCondLst>
                                    <p:cond delay="0"/>
                                  </p:stCondLst>
                                  <p:iterate type="el" backwards="0">
                                    <p:tmAbs val="0"/>
                                  </p:iterate>
                                  <p:childTnLst>
                                    <p:set>
                                      <p:cBhvr>
                                        <p:cTn id="15" fill="hold"/>
                                        <p:tgtEl>
                                          <p:spTgt spid="347"/>
                                        </p:tgtEl>
                                        <p:attrNameLst>
                                          <p:attrName>style.visibility</p:attrName>
                                        </p:attrNameLst>
                                      </p:cBhvr>
                                      <p:to>
                                        <p:strVal val="visible"/>
                                      </p:to>
                                    </p:set>
                                    <p:animEffect filter="dissolve" transition="in">
                                      <p:cBhvr>
                                        <p:cTn id="16" dur="1000"/>
                                        <p:tgtEl>
                                          <p:spTgt spid="347"/>
                                        </p:tgtEl>
                                      </p:cBhvr>
                                    </p:animEffect>
                                  </p:childTnLst>
                                </p:cTn>
                              </p:par>
                            </p:childTnLst>
                          </p:cTn>
                        </p:par>
                        <p:par>
                          <p:cTn id="17" fill="hold">
                            <p:stCondLst>
                              <p:cond delay="1000"/>
                            </p:stCondLst>
                            <p:childTnLst>
                              <p:par>
                                <p:cTn id="18" nodeType="afterEffect" presetClass="entr" presetSubtype="0" presetID="10" grpId="4" fill="hold">
                                  <p:stCondLst>
                                    <p:cond delay="0"/>
                                  </p:stCondLst>
                                  <p:iterate type="el" backwards="0">
                                    <p:tmAbs val="0"/>
                                  </p:iterate>
                                  <p:childTnLst>
                                    <p:set>
                                      <p:cBhvr>
                                        <p:cTn id="19" fill="hold"/>
                                        <p:tgtEl>
                                          <p:spTgt spid="351"/>
                                        </p:tgtEl>
                                        <p:attrNameLst>
                                          <p:attrName>style.visibility</p:attrName>
                                        </p:attrNameLst>
                                      </p:cBhvr>
                                      <p:to>
                                        <p:strVal val="visible"/>
                                      </p:to>
                                    </p:set>
                                    <p:animEffect filter="fade" transition="in">
                                      <p:cBhvr>
                                        <p:cTn id="20" dur="1000"/>
                                        <p:tgtEl>
                                          <p:spTgt spid="351"/>
                                        </p:tgtEl>
                                      </p:cBhvr>
                                    </p:animEffect>
                                  </p:childTnLst>
                                </p:cTn>
                              </p:par>
                            </p:childTnLst>
                          </p:cTn>
                        </p:par>
                        <p:par>
                          <p:cTn id="21" fill="hold">
                            <p:stCondLst>
                              <p:cond delay="2000"/>
                            </p:stCondLst>
                            <p:childTnLst>
                              <p:par>
                                <p:cTn id="22" nodeType="afterEffect" presetClass="entr" presetSubtype="0" presetID="9" grpId="5" fill="hold">
                                  <p:stCondLst>
                                    <p:cond delay="0"/>
                                  </p:stCondLst>
                                  <p:iterate type="el" backwards="0">
                                    <p:tmAbs val="0"/>
                                  </p:iterate>
                                  <p:childTnLst>
                                    <p:set>
                                      <p:cBhvr>
                                        <p:cTn id="23" fill="hold"/>
                                        <p:tgtEl>
                                          <p:spTgt spid="352"/>
                                        </p:tgtEl>
                                        <p:attrNameLst>
                                          <p:attrName>style.visibility</p:attrName>
                                        </p:attrNameLst>
                                      </p:cBhvr>
                                      <p:to>
                                        <p:strVal val="visible"/>
                                      </p:to>
                                    </p:set>
                                    <p:animEffect filter="dissolve" transition="in">
                                      <p:cBhvr>
                                        <p:cTn id="24" dur="1000"/>
                                        <p:tgtEl>
                                          <p:spTgt spid="3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7" grpId="3"/>
      <p:bldP build="whole" bldLvl="1" animBg="1" rev="0" advAuto="0" spid="352" grpId="5"/>
      <p:bldP build="whole" bldLvl="1" animBg="1" rev="0" advAuto="0" spid="346" grpId="1"/>
      <p:bldP build="whole" bldLvl="1" animBg="1" rev="0" advAuto="0" spid="345" grpId="2"/>
      <p:bldP build="whole" bldLvl="1" animBg="1" rev="0" advAuto="0" spid="351" grpId="4"/>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354" name="Shape 354"/>
          <p:cNvSpPr/>
          <p:nvPr/>
        </p:nvSpPr>
        <p:spPr>
          <a:xfrm>
            <a:off x="8153400" y="2343150"/>
            <a:ext cx="15938500" cy="1587500"/>
          </a:xfrm>
          <a:prstGeom prst="rect">
            <a:avLst/>
          </a:prstGeom>
          <a:solidFill>
            <a:srgbClr val="506E91"/>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825500">
              <a:spcBef>
                <a:spcPts val="1400"/>
              </a:spcBef>
              <a:defRPr sz="1800"/>
            </a:pPr>
            <a:r>
              <a:rPr sz="4800">
                <a:solidFill>
                  <a:srgbClr val="F5F8FF"/>
                </a:solidFill>
                <a:latin typeface="Trebuchet MS"/>
                <a:ea typeface="Trebuchet MS"/>
                <a:cs typeface="Trebuchet MS"/>
                <a:sym typeface="Trebuchet MS"/>
              </a:rPr>
              <a:t>National Research Council in 2013:</a:t>
            </a:r>
            <a:endParaRPr sz="4800">
              <a:solidFill>
                <a:srgbClr val="F5F8FF"/>
              </a:solidFill>
              <a:latin typeface="Trebuchet MS"/>
              <a:ea typeface="Trebuchet MS"/>
              <a:cs typeface="Trebuchet MS"/>
              <a:sym typeface="Trebuchet MS"/>
            </a:endParaRPr>
          </a:p>
          <a:p>
            <a:pPr lvl="0" defTabSz="825500">
              <a:spcBef>
                <a:spcPts val="1400"/>
              </a:spcBef>
              <a:defRPr sz="1800"/>
            </a:pPr>
            <a:r>
              <a:rPr sz="4000">
                <a:solidFill>
                  <a:srgbClr val="F5F8FF"/>
                </a:solidFill>
                <a:latin typeface="Trebuchet MS"/>
                <a:ea typeface="Trebuchet MS"/>
                <a:cs typeface="Trebuchet MS"/>
                <a:sym typeface="Trebuchet MS"/>
              </a:rPr>
              <a:t>There is the potential for surprises and new extremes ...</a:t>
            </a:r>
          </a:p>
        </p:txBody>
      </p:sp>
      <p:pic>
        <p:nvPicPr>
          <p:cNvPr id="355" name="nrc2013.png"/>
          <p:cNvPicPr/>
          <p:nvPr/>
        </p:nvPicPr>
        <p:blipFill>
          <a:blip r:embed="rId2">
            <a:extLst/>
          </a:blip>
          <a:stretch>
            <a:fillRect/>
          </a:stretch>
        </p:blipFill>
        <p:spPr>
          <a:xfrm>
            <a:off x="114300" y="2235200"/>
            <a:ext cx="7963273" cy="11341100"/>
          </a:xfrm>
          <a:prstGeom prst="rect">
            <a:avLst/>
          </a:prstGeom>
          <a:ln w="12700">
            <a:miter lim="400000"/>
          </a:ln>
        </p:spPr>
      </p:pic>
      <p:sp>
        <p:nvSpPr>
          <p:cNvPr id="356" name="Shape 356"/>
          <p:cNvSpPr/>
          <p:nvPr/>
        </p:nvSpPr>
        <p:spPr>
          <a:xfrm>
            <a:off x="8153400" y="4394200"/>
            <a:ext cx="15938500" cy="698500"/>
          </a:xfrm>
          <a:prstGeom prst="rect">
            <a:avLst/>
          </a:prstGeom>
          <a:solidFill>
            <a:srgbClr val="506E91"/>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spcBef>
                <a:spcPts val="1400"/>
              </a:spcBef>
              <a:defRPr sz="4000">
                <a:solidFill>
                  <a:srgbClr val="F5F8FF"/>
                </a:solidFill>
                <a:latin typeface="Trebuchet MS"/>
                <a:ea typeface="Trebuchet MS"/>
                <a:cs typeface="Trebuchet MS"/>
                <a:sym typeface="Trebuchet MS"/>
              </a:defRPr>
            </a:lvl1pPr>
          </a:lstStyle>
          <a:p>
            <a:pPr lvl="0">
              <a:defRPr sz="1800">
                <a:solidFill>
                  <a:srgbClr val="000000"/>
                </a:solidFill>
              </a:defRPr>
            </a:pPr>
            <a:r>
              <a:rPr sz="4000">
                <a:solidFill>
                  <a:srgbClr val="F5F8FF"/>
                </a:solidFill>
              </a:rPr>
              <a:t>Already happening: Disappearance of late-summer Arctic sea ice</a:t>
            </a:r>
          </a:p>
        </p:txBody>
      </p:sp>
      <p:sp>
        <p:nvSpPr>
          <p:cNvPr id="357" name="Shape 357"/>
          <p:cNvSpPr/>
          <p:nvPr/>
        </p:nvSpPr>
        <p:spPr>
          <a:xfrm>
            <a:off x="8153400" y="5270500"/>
            <a:ext cx="15938500" cy="698500"/>
          </a:xfrm>
          <a:prstGeom prst="rect">
            <a:avLst/>
          </a:prstGeom>
          <a:solidFill>
            <a:srgbClr val="506E91"/>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spcBef>
                <a:spcPts val="1400"/>
              </a:spcBef>
              <a:defRPr sz="4000">
                <a:solidFill>
                  <a:srgbClr val="F5F8FF"/>
                </a:solidFill>
                <a:latin typeface="Trebuchet MS"/>
                <a:ea typeface="Trebuchet MS"/>
                <a:cs typeface="Trebuchet MS"/>
                <a:sym typeface="Trebuchet MS"/>
              </a:defRPr>
            </a:lvl1pPr>
          </a:lstStyle>
          <a:p>
            <a:pPr lvl="0">
              <a:defRPr sz="1800">
                <a:solidFill>
                  <a:srgbClr val="000000"/>
                </a:solidFill>
              </a:defRPr>
            </a:pPr>
            <a:r>
              <a:rPr sz="4000">
                <a:solidFill>
                  <a:srgbClr val="F5F8FF"/>
                </a:solidFill>
              </a:rPr>
              <a:t>Already happening: Increases in extinction threats</a:t>
            </a:r>
          </a:p>
        </p:txBody>
      </p:sp>
      <p:grpSp>
        <p:nvGrpSpPr>
          <p:cNvPr id="360" name="Group 360"/>
          <p:cNvGrpSpPr/>
          <p:nvPr/>
        </p:nvGrpSpPr>
        <p:grpSpPr>
          <a:xfrm>
            <a:off x="88900" y="63500"/>
            <a:ext cx="24193500" cy="1778000"/>
            <a:chOff x="-50800" y="-50800"/>
            <a:chExt cx="24193500" cy="1778000"/>
          </a:xfrm>
        </p:grpSpPr>
        <p:pic>
          <p:nvPicPr>
            <p:cNvPr id="358" name=""/>
            <p:cNvPicPr/>
            <p:nvPr/>
          </p:nvPicPr>
          <p:blipFill>
            <a:blip r:embed="rId3">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359" name="droppedImage.pdf"/>
            <p:cNvPicPr/>
            <p:nvPr/>
          </p:nvPicPr>
          <p:blipFill>
            <a:blip r:embed="rId4">
              <a:extLst/>
            </a:blip>
            <a:stretch>
              <a:fillRect/>
            </a:stretch>
          </p:blipFill>
          <p:spPr>
            <a:xfrm>
              <a:off x="22128503" y="63500"/>
              <a:ext cx="1887198" cy="1549400"/>
            </a:xfrm>
            <a:prstGeom prst="rect">
              <a:avLst/>
            </a:prstGeom>
            <a:ln w="12700" cap="flat">
              <a:noFill/>
              <a:miter lim="400000"/>
            </a:ln>
            <a:effectLst/>
          </p:spPr>
        </p:pic>
      </p:grpSp>
      <p:pic>
        <p:nvPicPr>
          <p:cNvPr id="361" name="infographic_mass-exctinctions.jpg"/>
          <p:cNvPicPr/>
          <p:nvPr/>
        </p:nvPicPr>
        <p:blipFill>
          <a:blip r:embed="rId5">
            <a:extLst/>
          </a:blip>
          <a:stretch>
            <a:fillRect/>
          </a:stretch>
        </p:blipFill>
        <p:spPr>
          <a:xfrm>
            <a:off x="20940768" y="0"/>
            <a:ext cx="3432065" cy="13716000"/>
          </a:xfrm>
          <a:prstGeom prst="rect">
            <a:avLst/>
          </a:prstGeom>
          <a:ln w="12700">
            <a:miter lim="400000"/>
          </a:ln>
        </p:spPr>
      </p:pic>
      <p:sp>
        <p:nvSpPr>
          <p:cNvPr id="362" name="Shape 362"/>
          <p:cNvSpPr/>
          <p:nvPr/>
        </p:nvSpPr>
        <p:spPr>
          <a:xfrm>
            <a:off x="16186100" y="13049250"/>
            <a:ext cx="4577678"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3100">
                <a:latin typeface="Helvetica Light"/>
                <a:ea typeface="Helvetica Light"/>
                <a:cs typeface="Helvetica Light"/>
                <a:sym typeface="Helvetica Light"/>
              </a:defRPr>
            </a:lvl1pPr>
          </a:lstStyle>
          <a:p>
            <a:pPr lvl="0">
              <a:defRPr i="0" sz="1800"/>
            </a:pPr>
            <a:r>
              <a:rPr i="1" sz="3100"/>
              <a:t>Rossman&amp;Marash (2014)</a:t>
            </a:r>
          </a:p>
        </p:txBody>
      </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357"/>
                                        </p:tgtEl>
                                        <p:attrNameLst>
                                          <p:attrName>style.visibility</p:attrName>
                                        </p:attrNameLst>
                                      </p:cBhvr>
                                      <p:to>
                                        <p:strVal val="visible"/>
                                      </p:to>
                                    </p:set>
                                    <p:animEffect filter="dissolve" transition="in">
                                      <p:cBhvr>
                                        <p:cTn id="7" dur="1000"/>
                                        <p:tgtEl>
                                          <p:spTgt spid="357"/>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10" grpId="2" fill="hold">
                                  <p:stCondLst>
                                    <p:cond delay="0"/>
                                  </p:stCondLst>
                                  <p:iterate type="el" backwards="0">
                                    <p:tmAbs val="0"/>
                                  </p:iterate>
                                  <p:childTnLst>
                                    <p:set>
                                      <p:cBhvr>
                                        <p:cTn id="11" fill="hold"/>
                                        <p:tgtEl>
                                          <p:spTgt spid="361"/>
                                        </p:tgtEl>
                                        <p:attrNameLst>
                                          <p:attrName>style.visibility</p:attrName>
                                        </p:attrNameLst>
                                      </p:cBhvr>
                                      <p:to>
                                        <p:strVal val="visible"/>
                                      </p:to>
                                    </p:set>
                                    <p:animEffect filter="fade" transition="in">
                                      <p:cBhvr>
                                        <p:cTn id="12" dur="1000"/>
                                        <p:tgtEl>
                                          <p:spTgt spid="361"/>
                                        </p:tgtEl>
                                      </p:cBhvr>
                                    </p:animEffect>
                                  </p:childTnLst>
                                </p:cTn>
                              </p:par>
                            </p:childTnLst>
                          </p:cTn>
                        </p:par>
                        <p:par>
                          <p:cTn id="13" fill="hold">
                            <p:stCondLst>
                              <p:cond delay="1000"/>
                            </p:stCondLst>
                            <p:childTnLst>
                              <p:par>
                                <p:cTn id="14" nodeType="afterEffect" presetClass="entr" presetSubtype="0" presetID="9" grpId="3" fill="hold">
                                  <p:stCondLst>
                                    <p:cond delay="0"/>
                                  </p:stCondLst>
                                  <p:iterate type="el" backwards="0">
                                    <p:tmAbs val="0"/>
                                  </p:iterate>
                                  <p:childTnLst>
                                    <p:set>
                                      <p:cBhvr>
                                        <p:cTn id="15" fill="hold"/>
                                        <p:tgtEl>
                                          <p:spTgt spid="362"/>
                                        </p:tgtEl>
                                        <p:attrNameLst>
                                          <p:attrName>style.visibility</p:attrName>
                                        </p:attrNameLst>
                                      </p:cBhvr>
                                      <p:to>
                                        <p:strVal val="visible"/>
                                      </p:to>
                                    </p:set>
                                    <p:animEffect filter="dissolve" transition="in">
                                      <p:cBhvr>
                                        <p:cTn id="16" dur="1000"/>
                                        <p:tgtEl>
                                          <p:spTgt spid="3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2" grpId="3"/>
      <p:bldP build="whole" bldLvl="1" animBg="1" rev="0" advAuto="0" spid="361" grpId="2"/>
      <p:bldP build="whole" bldLvl="1" animBg="1" rev="0" advAuto="0" spid="357" grpId="1"/>
    </p:bldLst>
  </p:timing>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364" name="Shape 364"/>
          <p:cNvSpPr/>
          <p:nvPr/>
        </p:nvSpPr>
        <p:spPr>
          <a:xfrm>
            <a:off x="8153400" y="2343150"/>
            <a:ext cx="15938500" cy="1587500"/>
          </a:xfrm>
          <a:prstGeom prst="rect">
            <a:avLst/>
          </a:prstGeom>
          <a:solidFill>
            <a:srgbClr val="506E91"/>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825500">
              <a:spcBef>
                <a:spcPts val="1400"/>
              </a:spcBef>
              <a:defRPr sz="1800"/>
            </a:pPr>
            <a:r>
              <a:rPr sz="4800">
                <a:solidFill>
                  <a:srgbClr val="F5F8FF"/>
                </a:solidFill>
                <a:latin typeface="Trebuchet MS"/>
                <a:ea typeface="Trebuchet MS"/>
                <a:cs typeface="Trebuchet MS"/>
                <a:sym typeface="Trebuchet MS"/>
              </a:rPr>
              <a:t>National Research Council in 2013:</a:t>
            </a:r>
            <a:endParaRPr sz="4800">
              <a:solidFill>
                <a:srgbClr val="F5F8FF"/>
              </a:solidFill>
              <a:latin typeface="Trebuchet MS"/>
              <a:ea typeface="Trebuchet MS"/>
              <a:cs typeface="Trebuchet MS"/>
              <a:sym typeface="Trebuchet MS"/>
            </a:endParaRPr>
          </a:p>
          <a:p>
            <a:pPr lvl="0" defTabSz="825500">
              <a:spcBef>
                <a:spcPts val="1400"/>
              </a:spcBef>
              <a:defRPr sz="1800"/>
            </a:pPr>
            <a:r>
              <a:rPr sz="4000">
                <a:solidFill>
                  <a:srgbClr val="F5F8FF"/>
                </a:solidFill>
                <a:latin typeface="Trebuchet MS"/>
                <a:ea typeface="Trebuchet MS"/>
                <a:cs typeface="Trebuchet MS"/>
                <a:sym typeface="Trebuchet MS"/>
              </a:rPr>
              <a:t>There is the potential for surprises and new extremes ...</a:t>
            </a:r>
          </a:p>
        </p:txBody>
      </p:sp>
      <p:sp>
        <p:nvSpPr>
          <p:cNvPr id="365" name="Shape 365"/>
          <p:cNvSpPr/>
          <p:nvPr/>
        </p:nvSpPr>
        <p:spPr>
          <a:xfrm>
            <a:off x="8153400" y="8470900"/>
            <a:ext cx="15938500" cy="1295400"/>
          </a:xfrm>
          <a:prstGeom prst="rect">
            <a:avLst/>
          </a:prstGeom>
          <a:solidFill>
            <a:srgbClr val="506E91"/>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spcBef>
                <a:spcPts val="1400"/>
              </a:spcBef>
              <a:defRPr sz="4000">
                <a:solidFill>
                  <a:srgbClr val="F5F8FF"/>
                </a:solidFill>
                <a:latin typeface="Trebuchet MS"/>
                <a:ea typeface="Trebuchet MS"/>
                <a:cs typeface="Trebuchet MS"/>
                <a:sym typeface="Trebuchet MS"/>
              </a:defRPr>
            </a:lvl1pPr>
          </a:lstStyle>
          <a:p>
            <a:pPr lvl="0">
              <a:defRPr sz="1800">
                <a:solidFill>
                  <a:srgbClr val="000000"/>
                </a:solidFill>
              </a:defRPr>
            </a:pPr>
            <a:r>
              <a:rPr sz="4000">
                <a:solidFill>
                  <a:srgbClr val="F5F8FF"/>
                </a:solidFill>
              </a:rPr>
              <a:t>Greenland ice sheet: abrupt changes very unlikely in the 21st century</a:t>
            </a:r>
          </a:p>
        </p:txBody>
      </p:sp>
      <p:pic>
        <p:nvPicPr>
          <p:cNvPr id="366" name="nrc2013.png"/>
          <p:cNvPicPr/>
          <p:nvPr/>
        </p:nvPicPr>
        <p:blipFill>
          <a:blip r:embed="rId2">
            <a:extLst/>
          </a:blip>
          <a:stretch>
            <a:fillRect/>
          </a:stretch>
        </p:blipFill>
        <p:spPr>
          <a:xfrm>
            <a:off x="114300" y="2235200"/>
            <a:ext cx="7963273" cy="11341100"/>
          </a:xfrm>
          <a:prstGeom prst="rect">
            <a:avLst/>
          </a:prstGeom>
          <a:ln w="12700">
            <a:miter lim="400000"/>
          </a:ln>
        </p:spPr>
      </p:pic>
      <p:sp>
        <p:nvSpPr>
          <p:cNvPr id="367" name="Shape 367"/>
          <p:cNvSpPr/>
          <p:nvPr/>
        </p:nvSpPr>
        <p:spPr>
          <a:xfrm>
            <a:off x="8153400" y="11353800"/>
            <a:ext cx="15938500" cy="698500"/>
          </a:xfrm>
          <a:prstGeom prst="rect">
            <a:avLst/>
          </a:prstGeom>
          <a:solidFill>
            <a:srgbClr val="506E91"/>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spcBef>
                <a:spcPts val="1400"/>
              </a:spcBef>
              <a:defRPr sz="4000">
                <a:solidFill>
                  <a:srgbClr val="F5F8FF"/>
                </a:solidFill>
                <a:latin typeface="Trebuchet MS"/>
                <a:ea typeface="Trebuchet MS"/>
                <a:cs typeface="Trebuchet MS"/>
                <a:sym typeface="Trebuchet MS"/>
              </a:defRPr>
            </a:lvl1pPr>
          </a:lstStyle>
          <a:p>
            <a:pPr lvl="0">
              <a:defRPr sz="1800">
                <a:solidFill>
                  <a:srgbClr val="000000"/>
                </a:solidFill>
              </a:defRPr>
            </a:pPr>
            <a:r>
              <a:rPr sz="4000">
                <a:solidFill>
                  <a:srgbClr val="F5F8FF"/>
                </a:solidFill>
              </a:rPr>
              <a:t>Most likely (low-probability) rapid impact: ocean acidification</a:t>
            </a:r>
          </a:p>
        </p:txBody>
      </p:sp>
      <p:sp>
        <p:nvSpPr>
          <p:cNvPr id="368" name="Shape 368"/>
          <p:cNvSpPr/>
          <p:nvPr/>
        </p:nvSpPr>
        <p:spPr>
          <a:xfrm>
            <a:off x="8153400" y="9906000"/>
            <a:ext cx="15938500" cy="1295400"/>
          </a:xfrm>
          <a:prstGeom prst="rect">
            <a:avLst/>
          </a:prstGeom>
          <a:solidFill>
            <a:srgbClr val="506E91"/>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spcBef>
                <a:spcPts val="1400"/>
              </a:spcBef>
              <a:defRPr sz="4000">
                <a:solidFill>
                  <a:srgbClr val="F5F8FF"/>
                </a:solidFill>
                <a:latin typeface="Trebuchet MS"/>
                <a:ea typeface="Trebuchet MS"/>
                <a:cs typeface="Trebuchet MS"/>
                <a:sym typeface="Trebuchet MS"/>
              </a:defRPr>
            </a:lvl1pPr>
          </a:lstStyle>
          <a:p>
            <a:pPr lvl="0">
              <a:defRPr sz="1800">
                <a:solidFill>
                  <a:srgbClr val="000000"/>
                </a:solidFill>
              </a:defRPr>
            </a:pPr>
            <a:r>
              <a:rPr sz="4000">
                <a:solidFill>
                  <a:srgbClr val="F5F8FF"/>
                </a:solidFill>
              </a:rPr>
              <a:t>West Antarctic Ice Sheet: up to 4.8 m sea level rise; abrupt changes unlikely in the 21st century</a:t>
            </a:r>
          </a:p>
        </p:txBody>
      </p:sp>
      <p:sp>
        <p:nvSpPr>
          <p:cNvPr id="369" name="Shape 369"/>
          <p:cNvSpPr/>
          <p:nvPr/>
        </p:nvSpPr>
        <p:spPr>
          <a:xfrm>
            <a:off x="8153400" y="6496050"/>
            <a:ext cx="15938500" cy="1892300"/>
          </a:xfrm>
          <a:prstGeom prst="rect">
            <a:avLst/>
          </a:prstGeom>
          <a:solidFill>
            <a:srgbClr val="506E91"/>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spcBef>
                <a:spcPts val="1400"/>
              </a:spcBef>
              <a:defRPr sz="4000">
                <a:solidFill>
                  <a:srgbClr val="F5F8FF"/>
                </a:solidFill>
                <a:latin typeface="Trebuchet MS"/>
                <a:ea typeface="Trebuchet MS"/>
                <a:cs typeface="Trebuchet MS"/>
                <a:sym typeface="Trebuchet MS"/>
              </a:defRPr>
            </a:lvl1pPr>
          </a:lstStyle>
          <a:p>
            <a:pPr lvl="0">
              <a:defRPr sz="1800">
                <a:solidFill>
                  <a:srgbClr val="000000"/>
                </a:solidFill>
              </a:defRPr>
            </a:pPr>
            <a:r>
              <a:rPr sz="4000">
                <a:solidFill>
                  <a:srgbClr val="F5F8FF"/>
                </a:solidFill>
              </a:rPr>
              <a:t>Disruption of Atlantic Meridional Overturning Circulation: unlikely in the 21st century; but gradual chance could have severe consequences</a:t>
            </a:r>
          </a:p>
        </p:txBody>
      </p:sp>
      <p:sp>
        <p:nvSpPr>
          <p:cNvPr id="370" name="Shape 370"/>
          <p:cNvSpPr/>
          <p:nvPr/>
        </p:nvSpPr>
        <p:spPr>
          <a:xfrm>
            <a:off x="8153400" y="4394200"/>
            <a:ext cx="15938500" cy="698500"/>
          </a:xfrm>
          <a:prstGeom prst="rect">
            <a:avLst/>
          </a:prstGeom>
          <a:solidFill>
            <a:srgbClr val="506E91"/>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spcBef>
                <a:spcPts val="1400"/>
              </a:spcBef>
              <a:defRPr sz="4000">
                <a:solidFill>
                  <a:srgbClr val="F5F8FF"/>
                </a:solidFill>
                <a:latin typeface="Trebuchet MS"/>
                <a:ea typeface="Trebuchet MS"/>
                <a:cs typeface="Trebuchet MS"/>
                <a:sym typeface="Trebuchet MS"/>
              </a:defRPr>
            </a:lvl1pPr>
          </a:lstStyle>
          <a:p>
            <a:pPr lvl="0">
              <a:defRPr sz="1800">
                <a:solidFill>
                  <a:srgbClr val="000000"/>
                </a:solidFill>
              </a:defRPr>
            </a:pPr>
            <a:r>
              <a:rPr sz="4000">
                <a:solidFill>
                  <a:srgbClr val="F5F8FF"/>
                </a:solidFill>
              </a:rPr>
              <a:t>Already happening: Disappearance of late-summer Arctic sea ice</a:t>
            </a:r>
          </a:p>
        </p:txBody>
      </p:sp>
      <p:sp>
        <p:nvSpPr>
          <p:cNvPr id="371" name="Shape 371"/>
          <p:cNvSpPr/>
          <p:nvPr/>
        </p:nvSpPr>
        <p:spPr>
          <a:xfrm>
            <a:off x="8153400" y="5270500"/>
            <a:ext cx="15938500" cy="698500"/>
          </a:xfrm>
          <a:prstGeom prst="rect">
            <a:avLst/>
          </a:prstGeom>
          <a:solidFill>
            <a:srgbClr val="506E91"/>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spcBef>
                <a:spcPts val="1400"/>
              </a:spcBef>
              <a:defRPr sz="4000">
                <a:solidFill>
                  <a:srgbClr val="F5F8FF"/>
                </a:solidFill>
                <a:latin typeface="Trebuchet MS"/>
                <a:ea typeface="Trebuchet MS"/>
                <a:cs typeface="Trebuchet MS"/>
                <a:sym typeface="Trebuchet MS"/>
              </a:defRPr>
            </a:lvl1pPr>
          </a:lstStyle>
          <a:p>
            <a:pPr lvl="0">
              <a:defRPr sz="1800">
                <a:solidFill>
                  <a:srgbClr val="000000"/>
                </a:solidFill>
              </a:defRPr>
            </a:pPr>
            <a:r>
              <a:rPr sz="4000">
                <a:solidFill>
                  <a:srgbClr val="F5F8FF"/>
                </a:solidFill>
              </a:rPr>
              <a:t>Already happening: Increases in extinction threats</a:t>
            </a:r>
          </a:p>
        </p:txBody>
      </p:sp>
      <p:grpSp>
        <p:nvGrpSpPr>
          <p:cNvPr id="374" name="Group 374"/>
          <p:cNvGrpSpPr/>
          <p:nvPr/>
        </p:nvGrpSpPr>
        <p:grpSpPr>
          <a:xfrm>
            <a:off x="88900" y="63500"/>
            <a:ext cx="24193500" cy="1778000"/>
            <a:chOff x="-50800" y="-50800"/>
            <a:chExt cx="24193500" cy="1778000"/>
          </a:xfrm>
        </p:grpSpPr>
        <p:pic>
          <p:nvPicPr>
            <p:cNvPr id="372" name=""/>
            <p:cNvPicPr/>
            <p:nvPr/>
          </p:nvPicPr>
          <p:blipFill>
            <a:blip r:embed="rId3">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373" name="droppedImage.pdf"/>
            <p:cNvPicPr/>
            <p:nvPr/>
          </p:nvPicPr>
          <p:blipFill>
            <a:blip r:embed="rId4">
              <a:extLst/>
            </a:blip>
            <a:stretch>
              <a:fillRect/>
            </a:stretch>
          </p:blipFill>
          <p:spPr>
            <a:xfrm>
              <a:off x="22128503" y="63500"/>
              <a:ext cx="1887198" cy="1549400"/>
            </a:xfrm>
            <a:prstGeom prst="rect">
              <a:avLst/>
            </a:prstGeom>
            <a:ln w="12700" cap="flat">
              <a:noFill/>
              <a:miter lim="400000"/>
            </a:ln>
            <a:effectLst/>
          </p:spPr>
        </p:pic>
      </p:gr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369"/>
                                        </p:tgtEl>
                                        <p:attrNameLst>
                                          <p:attrName>style.visibility</p:attrName>
                                        </p:attrNameLst>
                                      </p:cBhvr>
                                      <p:to>
                                        <p:strVal val="visible"/>
                                      </p:to>
                                    </p:set>
                                    <p:animEffect filter="dissolve" transition="in">
                                      <p:cBhvr>
                                        <p:cTn id="7" dur="1000"/>
                                        <p:tgtEl>
                                          <p:spTgt spid="369"/>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9" grpId="2" fill="hold">
                                  <p:stCondLst>
                                    <p:cond delay="0"/>
                                  </p:stCondLst>
                                  <p:iterate type="el" backwards="0">
                                    <p:tmAbs val="0"/>
                                  </p:iterate>
                                  <p:childTnLst>
                                    <p:set>
                                      <p:cBhvr>
                                        <p:cTn id="11" fill="hold"/>
                                        <p:tgtEl>
                                          <p:spTgt spid="365"/>
                                        </p:tgtEl>
                                        <p:attrNameLst>
                                          <p:attrName>style.visibility</p:attrName>
                                        </p:attrNameLst>
                                      </p:cBhvr>
                                      <p:to>
                                        <p:strVal val="visible"/>
                                      </p:to>
                                    </p:set>
                                    <p:animEffect filter="dissolve" transition="in">
                                      <p:cBhvr>
                                        <p:cTn id="12" dur="1000"/>
                                        <p:tgtEl>
                                          <p:spTgt spid="365"/>
                                        </p:tgtEl>
                                      </p:cBhvr>
                                    </p:animEffect>
                                  </p:childTnLst>
                                </p:cTn>
                              </p:par>
                            </p:childTnLst>
                          </p:cTn>
                        </p:par>
                        <p:par>
                          <p:cTn id="13" fill="hold">
                            <p:stCondLst>
                              <p:cond delay="1000"/>
                            </p:stCondLst>
                            <p:childTnLst>
                              <p:par>
                                <p:cTn id="14" nodeType="afterEffect" presetClass="entr" presetSubtype="0" presetID="9" grpId="3" fill="hold">
                                  <p:stCondLst>
                                    <p:cond delay="0"/>
                                  </p:stCondLst>
                                  <p:iterate type="el" backwards="0">
                                    <p:tmAbs val="0"/>
                                  </p:iterate>
                                  <p:childTnLst>
                                    <p:set>
                                      <p:cBhvr>
                                        <p:cTn id="15" fill="hold"/>
                                        <p:tgtEl>
                                          <p:spTgt spid="368"/>
                                        </p:tgtEl>
                                        <p:attrNameLst>
                                          <p:attrName>style.visibility</p:attrName>
                                        </p:attrNameLst>
                                      </p:cBhvr>
                                      <p:to>
                                        <p:strVal val="visible"/>
                                      </p:to>
                                    </p:set>
                                    <p:animEffect filter="dissolve" transition="in">
                                      <p:cBhvr>
                                        <p:cTn id="16" dur="1000"/>
                                        <p:tgtEl>
                                          <p:spTgt spid="368"/>
                                        </p:tgtEl>
                                      </p:cBhvr>
                                    </p:animEffec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9" grpId="4" fill="hold">
                                  <p:stCondLst>
                                    <p:cond delay="0"/>
                                  </p:stCondLst>
                                  <p:iterate type="el" backwards="0">
                                    <p:tmAbs val="0"/>
                                  </p:iterate>
                                  <p:childTnLst>
                                    <p:set>
                                      <p:cBhvr>
                                        <p:cTn id="20" fill="hold"/>
                                        <p:tgtEl>
                                          <p:spTgt spid="367"/>
                                        </p:tgtEl>
                                        <p:attrNameLst>
                                          <p:attrName>style.visibility</p:attrName>
                                        </p:attrNameLst>
                                      </p:cBhvr>
                                      <p:to>
                                        <p:strVal val="visible"/>
                                      </p:to>
                                    </p:set>
                                    <p:animEffect filter="dissolve" transition="in">
                                      <p:cBhvr>
                                        <p:cTn id="21" dur="1000"/>
                                        <p:tgtEl>
                                          <p:spTgt spid="3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5" grpId="2"/>
      <p:bldP build="whole" bldLvl="1" animBg="1" rev="0" advAuto="0" spid="368" grpId="3"/>
      <p:bldP build="whole" bldLvl="1" animBg="1" rev="0" advAuto="0" spid="369" grpId="1"/>
      <p:bldP build="whole" bldLvl="1" animBg="1" rev="0" advAuto="0" spid="367" grpId="4"/>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grpSp>
        <p:nvGrpSpPr>
          <p:cNvPr id="378" name="Group 378"/>
          <p:cNvGrpSpPr/>
          <p:nvPr/>
        </p:nvGrpSpPr>
        <p:grpSpPr>
          <a:xfrm>
            <a:off x="88900" y="63500"/>
            <a:ext cx="24193500" cy="1778000"/>
            <a:chOff x="-50800" y="-50800"/>
            <a:chExt cx="24193500" cy="1778000"/>
          </a:xfrm>
        </p:grpSpPr>
        <p:pic>
          <p:nvPicPr>
            <p:cNvPr id="376" name=""/>
            <p:cNvPicPr/>
            <p:nvPr/>
          </p:nvPicPr>
          <p:blipFill>
            <a:blip r:embed="rId2">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377" name="droppedImage.pdf"/>
            <p:cNvPicPr/>
            <p:nvPr/>
          </p:nvPicPr>
          <p:blipFill>
            <a:blip r:embed="rId3">
              <a:extLst/>
            </a:blip>
            <a:stretch>
              <a:fillRect/>
            </a:stretch>
          </p:blipFill>
          <p:spPr>
            <a:xfrm>
              <a:off x="22128503" y="63500"/>
              <a:ext cx="1887198" cy="1549400"/>
            </a:xfrm>
            <a:prstGeom prst="rect">
              <a:avLst/>
            </a:prstGeom>
            <a:ln w="12700" cap="flat">
              <a:noFill/>
              <a:miter lim="400000"/>
            </a:ln>
            <a:effectLst/>
          </p:spPr>
        </p:pic>
      </p:grpSp>
      <p:sp>
        <p:nvSpPr>
          <p:cNvPr id="379" name="Shape 379"/>
          <p:cNvSpPr/>
          <p:nvPr/>
        </p:nvSpPr>
        <p:spPr>
          <a:xfrm>
            <a:off x="8153400" y="2343150"/>
            <a:ext cx="15938500" cy="1587500"/>
          </a:xfrm>
          <a:prstGeom prst="rect">
            <a:avLst/>
          </a:prstGeom>
          <a:solidFill>
            <a:srgbClr val="506E91"/>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825500">
              <a:spcBef>
                <a:spcPts val="1400"/>
              </a:spcBef>
              <a:defRPr sz="1800"/>
            </a:pPr>
            <a:r>
              <a:rPr sz="4800">
                <a:solidFill>
                  <a:srgbClr val="F5F8FF"/>
                </a:solidFill>
                <a:latin typeface="Trebuchet MS"/>
                <a:ea typeface="Trebuchet MS"/>
                <a:cs typeface="Trebuchet MS"/>
                <a:sym typeface="Trebuchet MS"/>
              </a:rPr>
              <a:t>National Research Council in 2013:</a:t>
            </a:r>
            <a:endParaRPr sz="4800">
              <a:solidFill>
                <a:srgbClr val="F5F8FF"/>
              </a:solidFill>
              <a:latin typeface="Trebuchet MS"/>
              <a:ea typeface="Trebuchet MS"/>
              <a:cs typeface="Trebuchet MS"/>
              <a:sym typeface="Trebuchet MS"/>
            </a:endParaRPr>
          </a:p>
          <a:p>
            <a:pPr lvl="0" defTabSz="825500">
              <a:spcBef>
                <a:spcPts val="1400"/>
              </a:spcBef>
              <a:defRPr sz="1800"/>
            </a:pPr>
            <a:r>
              <a:rPr sz="4000">
                <a:solidFill>
                  <a:srgbClr val="F5F8FF"/>
                </a:solidFill>
                <a:latin typeface="Trebuchet MS"/>
                <a:ea typeface="Trebuchet MS"/>
                <a:cs typeface="Trebuchet MS"/>
                <a:sym typeface="Trebuchet MS"/>
              </a:rPr>
              <a:t>There is the potential for surprises and new extremes ...</a:t>
            </a:r>
          </a:p>
        </p:txBody>
      </p:sp>
      <p:pic>
        <p:nvPicPr>
          <p:cNvPr id="380" name="nrc2013.png"/>
          <p:cNvPicPr/>
          <p:nvPr/>
        </p:nvPicPr>
        <p:blipFill>
          <a:blip r:embed="rId4">
            <a:extLst/>
          </a:blip>
          <a:stretch>
            <a:fillRect/>
          </a:stretch>
        </p:blipFill>
        <p:spPr>
          <a:xfrm>
            <a:off x="114300" y="2235200"/>
            <a:ext cx="7963273" cy="11341100"/>
          </a:xfrm>
          <a:prstGeom prst="rect">
            <a:avLst/>
          </a:prstGeom>
          <a:ln w="12700">
            <a:miter lim="400000"/>
          </a:ln>
        </p:spPr>
      </p:pic>
      <p:pic>
        <p:nvPicPr>
          <p:cNvPr id="381" name="west_antarctic.jpg"/>
          <p:cNvPicPr/>
          <p:nvPr/>
        </p:nvPicPr>
        <p:blipFill>
          <a:blip r:embed="rId5">
            <a:extLst/>
          </a:blip>
          <a:stretch>
            <a:fillRect/>
          </a:stretch>
        </p:blipFill>
        <p:spPr>
          <a:xfrm>
            <a:off x="8229600" y="5003613"/>
            <a:ext cx="15798800" cy="8560211"/>
          </a:xfrm>
          <a:prstGeom prst="rect">
            <a:avLst/>
          </a:prstGeom>
          <a:ln w="12700">
            <a:miter lim="400000"/>
          </a:ln>
        </p:spPr>
      </p:pic>
      <p:sp>
        <p:nvSpPr>
          <p:cNvPr id="382" name="Shape 382"/>
          <p:cNvSpPr/>
          <p:nvPr/>
        </p:nvSpPr>
        <p:spPr>
          <a:xfrm>
            <a:off x="6299200" y="355600"/>
            <a:ext cx="18097500" cy="3352800"/>
          </a:xfrm>
          <a:prstGeom prst="wedgeEllipseCallout">
            <a:avLst>
              <a:gd name="adj1" fmla="val -8596"/>
              <a:gd name="adj2" fmla="val 243939"/>
            </a:avLst>
          </a:prstGeom>
          <a:gradFill>
            <a:gsLst>
              <a:gs pos="0">
                <a:srgbClr val="0066C1"/>
              </a:gs>
              <a:gs pos="100000">
                <a:srgbClr val="094593"/>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48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lvl1pPr>
          </a:lstStyle>
          <a:p>
            <a:pPr lvl="0">
              <a:defRPr sz="1800">
                <a:solidFill>
                  <a:srgbClr val="000000"/>
                </a:solidFill>
                <a:effectLst/>
              </a:defRPr>
            </a:pPr>
            <a:r>
              <a:rPr sz="4800">
                <a:solidFill>
                  <a:srgbClr val="FFFFFF"/>
                </a:solidFill>
                <a:effectLst>
                  <a:outerShdw sx="100000" sy="100000" kx="0" ky="0" algn="b" rotWithShape="0" blurRad="25400" dist="23998" dir="2700000">
                    <a:srgbClr val="000000">
                      <a:alpha val="31034"/>
                    </a:srgbClr>
                  </a:outerShdw>
                </a:effectLst>
              </a:rPr>
              <a:t>May 12, 2014: A large section of the mighty West Antarctic ice sheet has begun falling apart ... That’s enough ice to raise global sea level by more than 15 ft. (4.6 m)</a:t>
            </a:r>
          </a:p>
        </p:txBody>
      </p:sp>
      <p:pic>
        <p:nvPicPr>
          <p:cNvPr id="383" name="20140518_uci.png"/>
          <p:cNvPicPr/>
          <p:nvPr/>
        </p:nvPicPr>
        <p:blipFill>
          <a:blip r:embed="rId6">
            <a:extLst/>
          </a:blip>
          <a:stretch>
            <a:fillRect/>
          </a:stretch>
        </p:blipFill>
        <p:spPr>
          <a:xfrm>
            <a:off x="8227483" y="2961639"/>
            <a:ext cx="14266334" cy="8559801"/>
          </a:xfrm>
          <a:prstGeom prst="rect">
            <a:avLst/>
          </a:prstGeom>
          <a:ln w="12700">
            <a:miter lim="400000"/>
          </a:ln>
        </p:spPr>
      </p:pic>
      <p:sp>
        <p:nvSpPr>
          <p:cNvPr id="384" name="Shape 384"/>
          <p:cNvSpPr/>
          <p:nvPr/>
        </p:nvSpPr>
        <p:spPr>
          <a:xfrm>
            <a:off x="6197600" y="3162300"/>
            <a:ext cx="17767300" cy="2730500"/>
          </a:xfrm>
          <a:prstGeom prst="wedgeEllipseCallout">
            <a:avLst>
              <a:gd name="adj1" fmla="val -20550"/>
              <a:gd name="adj2" fmla="val 123488"/>
            </a:avLst>
          </a:prstGeom>
          <a:gradFill>
            <a:gsLst>
              <a:gs pos="0">
                <a:srgbClr val="0066C1"/>
              </a:gs>
              <a:gs pos="100000">
                <a:srgbClr val="094593"/>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48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lvl1pPr>
          </a:lstStyle>
          <a:p>
            <a:pPr lvl="0">
              <a:defRPr sz="1800">
                <a:solidFill>
                  <a:srgbClr val="000000"/>
                </a:solidFill>
                <a:effectLst/>
              </a:defRPr>
            </a:pPr>
            <a:r>
              <a:rPr sz="4800">
                <a:solidFill>
                  <a:srgbClr val="FFFFFF"/>
                </a:solidFill>
                <a:effectLst>
                  <a:outerShdw sx="100000" sy="100000" kx="0" ky="0" algn="b" rotWithShape="0" blurRad="25400" dist="23998" dir="2700000">
                    <a:srgbClr val="000000">
                      <a:alpha val="31034"/>
                    </a:srgbClr>
                  </a:outerShdw>
                </a:effectLst>
              </a:rPr>
              <a:t>May 18, 2014: The glaciers of Greenland are likely to retreat faster and further inland than anticipated ....</a:t>
            </a:r>
          </a:p>
        </p:txBody>
      </p:sp>
      <p:pic>
        <p:nvPicPr>
          <p:cNvPr id="385" name="20140527_osu.png"/>
          <p:cNvPicPr/>
          <p:nvPr/>
        </p:nvPicPr>
        <p:blipFill>
          <a:blip r:embed="rId7">
            <a:extLst/>
          </a:blip>
          <a:stretch>
            <a:fillRect/>
          </a:stretch>
        </p:blipFill>
        <p:spPr>
          <a:xfrm>
            <a:off x="8229919" y="4710387"/>
            <a:ext cx="14706601" cy="8802413"/>
          </a:xfrm>
          <a:prstGeom prst="rect">
            <a:avLst/>
          </a:prstGeom>
          <a:ln w="12700">
            <a:miter lim="400000"/>
          </a:ln>
        </p:spPr>
      </p:pic>
      <p:sp>
        <p:nvSpPr>
          <p:cNvPr id="386" name="Shape 386"/>
          <p:cNvSpPr/>
          <p:nvPr/>
        </p:nvSpPr>
        <p:spPr>
          <a:xfrm>
            <a:off x="9855200" y="8153400"/>
            <a:ext cx="13182600" cy="3073400"/>
          </a:xfrm>
          <a:prstGeom prst="wedgeEllipseCallout">
            <a:avLst>
              <a:gd name="adj1" fmla="val -46724"/>
              <a:gd name="adj2" fmla="val 88430"/>
            </a:avLst>
          </a:prstGeom>
          <a:gradFill>
            <a:gsLst>
              <a:gs pos="0">
                <a:srgbClr val="0066C1"/>
              </a:gs>
              <a:gs pos="100000">
                <a:srgbClr val="094593"/>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48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lvl1pPr>
          </a:lstStyle>
          <a:p>
            <a:pPr lvl="0">
              <a:defRPr sz="1800">
                <a:solidFill>
                  <a:srgbClr val="000000"/>
                </a:solidFill>
                <a:effectLst/>
              </a:defRPr>
            </a:pPr>
            <a:r>
              <a:rPr sz="4800">
                <a:solidFill>
                  <a:srgbClr val="FFFFFF"/>
                </a:solidFill>
                <a:effectLst>
                  <a:outerShdw sx="100000" sy="100000" kx="0" ky="0" algn="b" rotWithShape="0" blurRad="25400" dist="23998" dir="2700000">
                    <a:srgbClr val="000000">
                      <a:alpha val="31034"/>
                    </a:srgbClr>
                  </a:outerShdw>
                </a:effectLst>
              </a:rPr>
              <a:t>May 28, 2014: During that time, the sea level on a global basis rose about 50 feet in just 350 years</a:t>
            </a:r>
          </a:p>
        </p:txBody>
      </p:sp>
      <p:pic>
        <p:nvPicPr>
          <p:cNvPr id="387" name="hein_etal.png"/>
          <p:cNvPicPr/>
          <p:nvPr/>
        </p:nvPicPr>
        <p:blipFill>
          <a:blip r:embed="rId8">
            <a:extLst/>
          </a:blip>
          <a:stretch>
            <a:fillRect/>
          </a:stretch>
        </p:blipFill>
        <p:spPr>
          <a:xfrm>
            <a:off x="7327900" y="3962400"/>
            <a:ext cx="17094200" cy="9613900"/>
          </a:xfrm>
          <a:prstGeom prst="rect">
            <a:avLst/>
          </a:prstGeom>
          <a:ln w="12700">
            <a:miter lim="400000"/>
          </a:ln>
        </p:spPr>
      </p:pic>
      <p:sp>
        <p:nvSpPr>
          <p:cNvPr id="388" name="Shape 388"/>
          <p:cNvSpPr/>
          <p:nvPr/>
        </p:nvSpPr>
        <p:spPr>
          <a:xfrm>
            <a:off x="381000" y="4051300"/>
            <a:ext cx="23901400" cy="2641600"/>
          </a:xfrm>
          <a:prstGeom prst="wedgeEllipseCallout">
            <a:avLst>
              <a:gd name="adj1" fmla="val 5792"/>
              <a:gd name="adj2" fmla="val 259135"/>
            </a:avLst>
          </a:prstGeom>
          <a:gradFill>
            <a:gsLst>
              <a:gs pos="0">
                <a:srgbClr val="0066C1"/>
              </a:gs>
              <a:gs pos="100000">
                <a:srgbClr val="094593"/>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lvl="0" algn="ctr" defTabSz="1130300">
              <a:defRPr sz="36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389" name="Shape 389"/>
          <p:cNvSpPr/>
          <p:nvPr/>
        </p:nvSpPr>
        <p:spPr>
          <a:xfrm>
            <a:off x="3304350" y="4445000"/>
            <a:ext cx="17767301"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ctr" defTabSz="1130300">
              <a:defRPr sz="1800"/>
            </a:pPr>
            <a:r>
              <a:rPr sz="3600">
                <a:solidFill>
                  <a:srgbClr val="FFFFFF"/>
                </a:solidFill>
                <a:effectLst>
                  <a:outerShdw sx="100000" sy="100000" kx="0" ky="0" algn="b" rotWithShape="0" blurRad="25400" dist="23998" dir="2700000">
                    <a:srgbClr val="000000">
                      <a:alpha val="31034"/>
                    </a:srgbClr>
                  </a:outerShdw>
                </a:effectLst>
                <a:latin typeface="Trebuchet MS"/>
                <a:ea typeface="Trebuchet MS"/>
                <a:cs typeface="Trebuchet MS"/>
                <a:sym typeface="Trebuchet MS"/>
              </a:rPr>
              <a:t>September, 2014: </a:t>
            </a:r>
            <a:r>
              <a:rPr i="1" sz="3600">
                <a:solidFill>
                  <a:srgbClr val="FFFFFF"/>
                </a:solidFill>
                <a:latin typeface="Trebuchet MS"/>
                <a:ea typeface="Trebuchet MS"/>
                <a:cs typeface="Trebuchet MS"/>
                <a:sym typeface="Trebuchet MS"/>
              </a:rPr>
              <a:t>The combined volume change of Greenland and Antarctica for the observation period is estimated to be −503 ± 107 km</a:t>
            </a:r>
            <a:r>
              <a:rPr baseline="31999" i="1" sz="3600">
                <a:solidFill>
                  <a:srgbClr val="FFFFFF"/>
                </a:solidFill>
                <a:latin typeface="Trebuchet MS"/>
                <a:ea typeface="Trebuchet MS"/>
                <a:cs typeface="Trebuchet MS"/>
                <a:sym typeface="Trebuchet MS"/>
              </a:rPr>
              <a:t>3</a:t>
            </a:r>
            <a:r>
              <a:rPr i="1" sz="3600">
                <a:solidFill>
                  <a:srgbClr val="FFFFFF"/>
                </a:solidFill>
                <a:latin typeface="Trebuchet MS"/>
                <a:ea typeface="Trebuchet MS"/>
                <a:cs typeface="Trebuchet MS"/>
                <a:sym typeface="Trebuchet MS"/>
              </a:rPr>
              <a:t> yr</a:t>
            </a:r>
            <a:r>
              <a:rPr baseline="31999" i="1" sz="3600">
                <a:solidFill>
                  <a:srgbClr val="FFFFFF"/>
                </a:solidFill>
                <a:latin typeface="Trebuchet MS"/>
                <a:ea typeface="Trebuchet MS"/>
                <a:cs typeface="Trebuchet MS"/>
                <a:sym typeface="Trebuchet MS"/>
              </a:rPr>
              <a:t>−1</a:t>
            </a:r>
            <a:r>
              <a:rPr i="1" sz="3600">
                <a:solidFill>
                  <a:srgbClr val="FFFFFF"/>
                </a:solidFill>
                <a:latin typeface="Trebuchet MS"/>
                <a:ea typeface="Trebuchet MS"/>
                <a:cs typeface="Trebuchet MS"/>
                <a:sym typeface="Trebuchet MS"/>
              </a:rPr>
              <a:t>. Greenland contributes nearly 75% to the total volume change with −375 ± 24 km</a:t>
            </a:r>
            <a:r>
              <a:rPr baseline="31999" i="1" sz="3600">
                <a:solidFill>
                  <a:srgbClr val="FFFFFF"/>
                </a:solidFill>
                <a:latin typeface="Trebuchet MS"/>
                <a:ea typeface="Trebuchet MS"/>
                <a:cs typeface="Trebuchet MS"/>
                <a:sym typeface="Trebuchet MS"/>
              </a:rPr>
              <a:t>3</a:t>
            </a:r>
            <a:r>
              <a:rPr i="1" sz="3600">
                <a:solidFill>
                  <a:srgbClr val="FFFFFF"/>
                </a:solidFill>
                <a:latin typeface="Trebuchet MS"/>
                <a:ea typeface="Trebuchet MS"/>
                <a:cs typeface="Trebuchet MS"/>
                <a:sym typeface="Trebuchet MS"/>
              </a:rPr>
              <a:t> yr</a:t>
            </a:r>
            <a:r>
              <a:rPr baseline="31999" i="1" sz="3600">
                <a:solidFill>
                  <a:srgbClr val="FFFFFF"/>
                </a:solidFill>
                <a:latin typeface="Trebuchet MS"/>
                <a:ea typeface="Trebuchet MS"/>
                <a:cs typeface="Trebuchet MS"/>
                <a:sym typeface="Trebuchet MS"/>
              </a:rPr>
              <a:t>−1 </a:t>
            </a:r>
          </a:p>
        </p:txBody>
      </p:sp>
      <p:pic>
        <p:nvPicPr>
          <p:cNvPr id="390" name="westantarctica_ers_1996-2008_lrg.jpg"/>
          <p:cNvPicPr/>
          <p:nvPr/>
        </p:nvPicPr>
        <p:blipFill>
          <a:blip r:embed="rId9">
            <a:extLst/>
          </a:blip>
          <a:stretch>
            <a:fillRect/>
          </a:stretch>
        </p:blipFill>
        <p:spPr>
          <a:xfrm>
            <a:off x="9569450" y="2398844"/>
            <a:ext cx="14795500" cy="11266158"/>
          </a:xfrm>
          <a:prstGeom prst="rect">
            <a:avLst/>
          </a:prstGeom>
          <a:ln w="12700">
            <a:miter lim="400000"/>
          </a:ln>
        </p:spPr>
      </p:pic>
      <p:pic>
        <p:nvPicPr>
          <p:cNvPr id="391" name="ngeo2167-f1.jpg"/>
          <p:cNvPicPr/>
          <p:nvPr/>
        </p:nvPicPr>
        <p:blipFill>
          <a:blip r:embed="rId10">
            <a:extLst/>
          </a:blip>
          <a:stretch>
            <a:fillRect/>
          </a:stretch>
        </p:blipFill>
        <p:spPr>
          <a:xfrm>
            <a:off x="9573938" y="2438400"/>
            <a:ext cx="13120962" cy="11442700"/>
          </a:xfrm>
          <a:prstGeom prst="rect">
            <a:avLst/>
          </a:prstGeom>
          <a:ln w="12700">
            <a:miter lim="400000"/>
          </a:ln>
        </p:spPr>
      </p:pic>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381"/>
                                        </p:tgtEl>
                                        <p:attrNameLst>
                                          <p:attrName>style.visibility</p:attrName>
                                        </p:attrNameLst>
                                      </p:cBhvr>
                                      <p:to>
                                        <p:strVal val="visible"/>
                                      </p:to>
                                    </p:set>
                                    <p:animEffect filter="fade" transition="in">
                                      <p:cBhvr>
                                        <p:cTn id="7" dur="1000"/>
                                        <p:tgtEl>
                                          <p:spTgt spid="381"/>
                                        </p:tgtEl>
                                      </p:cBhvr>
                                    </p:animEffect>
                                  </p:childTnLst>
                                </p:cTn>
                              </p:par>
                            </p:childTnLst>
                          </p:cTn>
                        </p:par>
                        <p:par>
                          <p:cTn id="8" fill="hold">
                            <p:stCondLst>
                              <p:cond delay="1000"/>
                            </p:stCondLst>
                            <p:childTnLst>
                              <p:par>
                                <p:cTn id="9" nodeType="afterEffect" presetClass="entr" presetSubtype="16" presetID="23" grpId="2" fill="hold">
                                  <p:stCondLst>
                                    <p:cond delay="0"/>
                                  </p:stCondLst>
                                  <p:iterate type="el" backwards="0">
                                    <p:tmAbs val="0"/>
                                  </p:iterate>
                                  <p:childTnLst>
                                    <p:set>
                                      <p:cBhvr>
                                        <p:cTn id="10" fill="hold"/>
                                        <p:tgtEl>
                                          <p:spTgt spid="382"/>
                                        </p:tgtEl>
                                        <p:attrNameLst>
                                          <p:attrName>style.visibility</p:attrName>
                                        </p:attrNameLst>
                                      </p:cBhvr>
                                      <p:to>
                                        <p:strVal val="visible"/>
                                      </p:to>
                                    </p:set>
                                    <p:anim calcmode="lin" valueType="num">
                                      <p:cBhvr>
                                        <p:cTn id="11" dur="1000" fill="hold"/>
                                        <p:tgtEl>
                                          <p:spTgt spid="382"/>
                                        </p:tgtEl>
                                        <p:attrNameLst>
                                          <p:attrName>ppt_w</p:attrName>
                                        </p:attrNameLst>
                                      </p:cBhvr>
                                      <p:tavLst>
                                        <p:tav tm="0">
                                          <p:val>
                                            <p:fltVal val="0"/>
                                          </p:val>
                                        </p:tav>
                                        <p:tav tm="100000">
                                          <p:val>
                                            <p:strVal val="#ppt_w"/>
                                          </p:val>
                                        </p:tav>
                                      </p:tavLst>
                                    </p:anim>
                                    <p:anim calcmode="lin" valueType="num">
                                      <p:cBhvr>
                                        <p:cTn id="12" dur="1000" fill="hold"/>
                                        <p:tgtEl>
                                          <p:spTgt spid="382"/>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0" grpId="3" fill="hold">
                                  <p:stCondLst>
                                    <p:cond delay="0"/>
                                  </p:stCondLst>
                                  <p:iterate type="el" backwards="0">
                                    <p:tmAbs val="0"/>
                                  </p:iterate>
                                  <p:childTnLst>
                                    <p:set>
                                      <p:cBhvr>
                                        <p:cTn id="16" fill="hold"/>
                                        <p:tgtEl>
                                          <p:spTgt spid="390"/>
                                        </p:tgtEl>
                                        <p:attrNameLst>
                                          <p:attrName>style.visibility</p:attrName>
                                        </p:attrNameLst>
                                      </p:cBhvr>
                                      <p:to>
                                        <p:strVal val="visible"/>
                                      </p:to>
                                    </p:set>
                                    <p:animEffect filter="fade" transition="in">
                                      <p:cBhvr>
                                        <p:cTn id="17" dur="1000"/>
                                        <p:tgtEl>
                                          <p:spTgt spid="390"/>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xit" presetSubtype="0" presetID="1" grpId="4" fill="hold">
                                  <p:stCondLst>
                                    <p:cond delay="0"/>
                                  </p:stCondLst>
                                  <p:iterate type="el" backwards="0">
                                    <p:tmAbs val="0"/>
                                  </p:iterate>
                                  <p:childTnLst>
                                    <p:set>
                                      <p:cBhvr>
                                        <p:cTn id="21" fill="hold">
                                          <p:stCondLst>
                                            <p:cond delay="0"/>
                                          </p:stCondLst>
                                        </p:cTn>
                                        <p:tgtEl>
                                          <p:spTgt spid="390"/>
                                        </p:tgtEl>
                                        <p:attrNameLst>
                                          <p:attrName>style.visibility</p:attrName>
                                        </p:attrNameLst>
                                      </p:cBhvr>
                                      <p:to>
                                        <p:strVal val="hidden"/>
                                      </p:to>
                                    </p:set>
                                  </p:childTnLst>
                                </p:cTn>
                              </p:par>
                            </p:childTnLst>
                          </p:cTn>
                        </p:par>
                        <p:par>
                          <p:cTn id="22" fill="hold">
                            <p:stCondLst>
                              <p:cond delay="0"/>
                            </p:stCondLst>
                            <p:childTnLst>
                              <p:par>
                                <p:cTn id="23" nodeType="afterEffect" presetClass="entr" presetSubtype="0" presetID="10" grpId="5" fill="hold">
                                  <p:stCondLst>
                                    <p:cond delay="0"/>
                                  </p:stCondLst>
                                  <p:iterate type="el" backwards="0">
                                    <p:tmAbs val="0"/>
                                  </p:iterate>
                                  <p:childTnLst>
                                    <p:set>
                                      <p:cBhvr>
                                        <p:cTn id="24" fill="hold"/>
                                        <p:tgtEl>
                                          <p:spTgt spid="383"/>
                                        </p:tgtEl>
                                        <p:attrNameLst>
                                          <p:attrName>style.visibility</p:attrName>
                                        </p:attrNameLst>
                                      </p:cBhvr>
                                      <p:to>
                                        <p:strVal val="visible"/>
                                      </p:to>
                                    </p:set>
                                    <p:animEffect filter="fade" transition="in">
                                      <p:cBhvr>
                                        <p:cTn id="25" dur="1000"/>
                                        <p:tgtEl>
                                          <p:spTgt spid="383"/>
                                        </p:tgtEl>
                                      </p:cBhvr>
                                    </p:animEffect>
                                  </p:childTnLst>
                                </p:cTn>
                              </p:par>
                            </p:childTnLst>
                          </p:cTn>
                        </p:par>
                        <p:par>
                          <p:cTn id="26" fill="hold">
                            <p:stCondLst>
                              <p:cond delay="1000"/>
                            </p:stCondLst>
                            <p:childTnLst>
                              <p:par>
                                <p:cTn id="27" nodeType="afterEffect" presetClass="entr" presetSubtype="16" presetID="23" grpId="6" fill="hold">
                                  <p:stCondLst>
                                    <p:cond delay="0"/>
                                  </p:stCondLst>
                                  <p:iterate type="el" backwards="0">
                                    <p:tmAbs val="0"/>
                                  </p:iterate>
                                  <p:childTnLst>
                                    <p:set>
                                      <p:cBhvr>
                                        <p:cTn id="28" fill="hold"/>
                                        <p:tgtEl>
                                          <p:spTgt spid="384"/>
                                        </p:tgtEl>
                                        <p:attrNameLst>
                                          <p:attrName>style.visibility</p:attrName>
                                        </p:attrNameLst>
                                      </p:cBhvr>
                                      <p:to>
                                        <p:strVal val="visible"/>
                                      </p:to>
                                    </p:set>
                                    <p:anim calcmode="lin" valueType="num">
                                      <p:cBhvr>
                                        <p:cTn id="29" dur="1000" fill="hold"/>
                                        <p:tgtEl>
                                          <p:spTgt spid="384"/>
                                        </p:tgtEl>
                                        <p:attrNameLst>
                                          <p:attrName>ppt_w</p:attrName>
                                        </p:attrNameLst>
                                      </p:cBhvr>
                                      <p:tavLst>
                                        <p:tav tm="0">
                                          <p:val>
                                            <p:fltVal val="0"/>
                                          </p:val>
                                        </p:tav>
                                        <p:tav tm="100000">
                                          <p:val>
                                            <p:strVal val="#ppt_w"/>
                                          </p:val>
                                        </p:tav>
                                      </p:tavLst>
                                    </p:anim>
                                    <p:anim calcmode="lin" valueType="num">
                                      <p:cBhvr>
                                        <p:cTn id="30" dur="1000" fill="hold"/>
                                        <p:tgtEl>
                                          <p:spTgt spid="384"/>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nodeType="clickEffect" presetClass="entr" presetSubtype="0" presetID="10" grpId="7" fill="hold">
                                  <p:stCondLst>
                                    <p:cond delay="0"/>
                                  </p:stCondLst>
                                  <p:iterate type="el" backwards="0">
                                    <p:tmAbs val="0"/>
                                  </p:iterate>
                                  <p:childTnLst>
                                    <p:set>
                                      <p:cBhvr>
                                        <p:cTn id="34" fill="hold"/>
                                        <p:tgtEl>
                                          <p:spTgt spid="391"/>
                                        </p:tgtEl>
                                        <p:attrNameLst>
                                          <p:attrName>style.visibility</p:attrName>
                                        </p:attrNameLst>
                                      </p:cBhvr>
                                      <p:to>
                                        <p:strVal val="visible"/>
                                      </p:to>
                                    </p:set>
                                    <p:animEffect filter="fade" transition="in">
                                      <p:cBhvr>
                                        <p:cTn id="35" dur="1000"/>
                                        <p:tgtEl>
                                          <p:spTgt spid="391"/>
                                        </p:tgtEl>
                                      </p:cBhvr>
                                    </p:animEffect>
                                  </p:childTnLst>
                                </p:cTn>
                              </p:par>
                            </p:childTnLst>
                          </p:cTn>
                        </p:par>
                      </p:childTnLst>
                    </p:cTn>
                  </p:par>
                  <p:par>
                    <p:cTn id="36" fill="hold">
                      <p:stCondLst>
                        <p:cond delay="indefinite"/>
                      </p:stCondLst>
                      <p:childTnLst>
                        <p:par>
                          <p:cTn id="37" fill="hold">
                            <p:stCondLst>
                              <p:cond delay="0"/>
                            </p:stCondLst>
                            <p:childTnLst>
                              <p:par>
                                <p:cTn id="38" nodeType="clickEffect" presetClass="exit" presetSubtype="0" presetID="1" grpId="8" fill="hold">
                                  <p:stCondLst>
                                    <p:cond delay="0"/>
                                  </p:stCondLst>
                                  <p:iterate type="el" backwards="0">
                                    <p:tmAbs val="0"/>
                                  </p:iterate>
                                  <p:childTnLst>
                                    <p:set>
                                      <p:cBhvr>
                                        <p:cTn id="39" fill="hold">
                                          <p:stCondLst>
                                            <p:cond delay="0"/>
                                          </p:stCondLst>
                                        </p:cTn>
                                        <p:tgtEl>
                                          <p:spTgt spid="391"/>
                                        </p:tgtEl>
                                        <p:attrNameLst>
                                          <p:attrName>style.visibility</p:attrName>
                                        </p:attrNameLst>
                                      </p:cBhvr>
                                      <p:to>
                                        <p:strVal val="hidden"/>
                                      </p:to>
                                    </p:set>
                                  </p:childTnLst>
                                </p:cTn>
                              </p:par>
                            </p:childTnLst>
                          </p:cTn>
                        </p:par>
                        <p:par>
                          <p:cTn id="40" fill="hold">
                            <p:stCondLst>
                              <p:cond delay="0"/>
                            </p:stCondLst>
                            <p:childTnLst>
                              <p:par>
                                <p:cTn id="41" nodeType="afterEffect" presetClass="entr" presetSubtype="0" presetID="10" grpId="9" fill="hold">
                                  <p:stCondLst>
                                    <p:cond delay="0"/>
                                  </p:stCondLst>
                                  <p:iterate type="el" backwards="0">
                                    <p:tmAbs val="0"/>
                                  </p:iterate>
                                  <p:childTnLst>
                                    <p:set>
                                      <p:cBhvr>
                                        <p:cTn id="42" fill="hold"/>
                                        <p:tgtEl>
                                          <p:spTgt spid="385"/>
                                        </p:tgtEl>
                                        <p:attrNameLst>
                                          <p:attrName>style.visibility</p:attrName>
                                        </p:attrNameLst>
                                      </p:cBhvr>
                                      <p:to>
                                        <p:strVal val="visible"/>
                                      </p:to>
                                    </p:set>
                                    <p:animEffect filter="fade" transition="in">
                                      <p:cBhvr>
                                        <p:cTn id="43" dur="1000"/>
                                        <p:tgtEl>
                                          <p:spTgt spid="385"/>
                                        </p:tgtEl>
                                      </p:cBhvr>
                                    </p:animEffect>
                                  </p:childTnLst>
                                </p:cTn>
                              </p:par>
                            </p:childTnLst>
                          </p:cTn>
                        </p:par>
                        <p:par>
                          <p:cTn id="44" fill="hold">
                            <p:stCondLst>
                              <p:cond delay="1000"/>
                            </p:stCondLst>
                            <p:childTnLst>
                              <p:par>
                                <p:cTn id="45" nodeType="afterEffect" presetClass="entr" presetSubtype="16" presetID="23" grpId="10" fill="hold">
                                  <p:stCondLst>
                                    <p:cond delay="0"/>
                                  </p:stCondLst>
                                  <p:iterate type="el" backwards="0">
                                    <p:tmAbs val="0"/>
                                  </p:iterate>
                                  <p:childTnLst>
                                    <p:set>
                                      <p:cBhvr>
                                        <p:cTn id="46" fill="hold"/>
                                        <p:tgtEl>
                                          <p:spTgt spid="386"/>
                                        </p:tgtEl>
                                        <p:attrNameLst>
                                          <p:attrName>style.visibility</p:attrName>
                                        </p:attrNameLst>
                                      </p:cBhvr>
                                      <p:to>
                                        <p:strVal val="visible"/>
                                      </p:to>
                                    </p:set>
                                    <p:anim calcmode="lin" valueType="num">
                                      <p:cBhvr>
                                        <p:cTn id="47" dur="1000" fill="hold"/>
                                        <p:tgtEl>
                                          <p:spTgt spid="386"/>
                                        </p:tgtEl>
                                        <p:attrNameLst>
                                          <p:attrName>ppt_w</p:attrName>
                                        </p:attrNameLst>
                                      </p:cBhvr>
                                      <p:tavLst>
                                        <p:tav tm="0">
                                          <p:val>
                                            <p:fltVal val="0"/>
                                          </p:val>
                                        </p:tav>
                                        <p:tav tm="100000">
                                          <p:val>
                                            <p:strVal val="#ppt_w"/>
                                          </p:val>
                                        </p:tav>
                                      </p:tavLst>
                                    </p:anim>
                                    <p:anim calcmode="lin" valueType="num">
                                      <p:cBhvr>
                                        <p:cTn id="48" dur="1000" fill="hold"/>
                                        <p:tgtEl>
                                          <p:spTgt spid="386"/>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nodeType="clickEffect" presetClass="entr" presetSubtype="0" presetID="10" grpId="11" fill="hold">
                                  <p:stCondLst>
                                    <p:cond delay="0"/>
                                  </p:stCondLst>
                                  <p:iterate type="el" backwards="0">
                                    <p:tmAbs val="0"/>
                                  </p:iterate>
                                  <p:childTnLst>
                                    <p:set>
                                      <p:cBhvr>
                                        <p:cTn id="52" fill="hold"/>
                                        <p:tgtEl>
                                          <p:spTgt spid="387"/>
                                        </p:tgtEl>
                                        <p:attrNameLst>
                                          <p:attrName>style.visibility</p:attrName>
                                        </p:attrNameLst>
                                      </p:cBhvr>
                                      <p:to>
                                        <p:strVal val="visible"/>
                                      </p:to>
                                    </p:set>
                                    <p:animEffect filter="fade" transition="in">
                                      <p:cBhvr>
                                        <p:cTn id="53" dur="1000"/>
                                        <p:tgtEl>
                                          <p:spTgt spid="387"/>
                                        </p:tgtEl>
                                      </p:cBhvr>
                                    </p:animEffect>
                                  </p:childTnLst>
                                </p:cTn>
                              </p:par>
                            </p:childTnLst>
                          </p:cTn>
                        </p:par>
                        <p:par>
                          <p:cTn id="54" fill="hold">
                            <p:stCondLst>
                              <p:cond delay="1000"/>
                            </p:stCondLst>
                            <p:childTnLst>
                              <p:par>
                                <p:cTn id="55" nodeType="afterEffect" presetClass="entr" presetSubtype="16" presetID="23" grpId="12" fill="hold">
                                  <p:stCondLst>
                                    <p:cond delay="0"/>
                                  </p:stCondLst>
                                  <p:iterate type="el" backwards="0">
                                    <p:tmAbs val="0"/>
                                  </p:iterate>
                                  <p:childTnLst>
                                    <p:set>
                                      <p:cBhvr>
                                        <p:cTn id="56" fill="hold"/>
                                        <p:tgtEl>
                                          <p:spTgt spid="388"/>
                                        </p:tgtEl>
                                        <p:attrNameLst>
                                          <p:attrName>style.visibility</p:attrName>
                                        </p:attrNameLst>
                                      </p:cBhvr>
                                      <p:to>
                                        <p:strVal val="visible"/>
                                      </p:to>
                                    </p:set>
                                    <p:anim calcmode="lin" valueType="num">
                                      <p:cBhvr>
                                        <p:cTn id="57" dur="1000" fill="hold"/>
                                        <p:tgtEl>
                                          <p:spTgt spid="388"/>
                                        </p:tgtEl>
                                        <p:attrNameLst>
                                          <p:attrName>ppt_w</p:attrName>
                                        </p:attrNameLst>
                                      </p:cBhvr>
                                      <p:tavLst>
                                        <p:tav tm="0">
                                          <p:val>
                                            <p:fltVal val="0"/>
                                          </p:val>
                                        </p:tav>
                                        <p:tav tm="100000">
                                          <p:val>
                                            <p:strVal val="#ppt_w"/>
                                          </p:val>
                                        </p:tav>
                                      </p:tavLst>
                                    </p:anim>
                                    <p:anim calcmode="lin" valueType="num">
                                      <p:cBhvr>
                                        <p:cTn id="58" dur="1000" fill="hold"/>
                                        <p:tgtEl>
                                          <p:spTgt spid="388"/>
                                        </p:tgtEl>
                                        <p:attrNameLst>
                                          <p:attrName>ppt_h</p:attrName>
                                        </p:attrNameLst>
                                      </p:cBhvr>
                                      <p:tavLst>
                                        <p:tav tm="0">
                                          <p:val>
                                            <p:fltVal val="0"/>
                                          </p:val>
                                        </p:tav>
                                        <p:tav tm="100000">
                                          <p:val>
                                            <p:strVal val="#ppt_h"/>
                                          </p:val>
                                        </p:tav>
                                      </p:tavLst>
                                    </p:anim>
                                  </p:childTnLst>
                                </p:cTn>
                              </p:par>
                            </p:childTnLst>
                          </p:cTn>
                        </p:par>
                        <p:par>
                          <p:cTn id="59" fill="hold">
                            <p:stCondLst>
                              <p:cond delay="2000"/>
                            </p:stCondLst>
                            <p:childTnLst>
                              <p:par>
                                <p:cTn id="60" nodeType="afterEffect" presetClass="entr" presetSubtype="16" presetID="23" grpId="13" fill="hold">
                                  <p:stCondLst>
                                    <p:cond delay="0"/>
                                  </p:stCondLst>
                                  <p:iterate type="el" backwards="0">
                                    <p:tmAbs val="0"/>
                                  </p:iterate>
                                  <p:childTnLst>
                                    <p:set>
                                      <p:cBhvr>
                                        <p:cTn id="61" fill="hold"/>
                                        <p:tgtEl>
                                          <p:spTgt spid="389"/>
                                        </p:tgtEl>
                                        <p:attrNameLst>
                                          <p:attrName>style.visibility</p:attrName>
                                        </p:attrNameLst>
                                      </p:cBhvr>
                                      <p:to>
                                        <p:strVal val="visible"/>
                                      </p:to>
                                    </p:set>
                                    <p:anim calcmode="lin" valueType="num">
                                      <p:cBhvr>
                                        <p:cTn id="62" dur="1000" fill="hold"/>
                                        <p:tgtEl>
                                          <p:spTgt spid="389"/>
                                        </p:tgtEl>
                                        <p:attrNameLst>
                                          <p:attrName>ppt_w</p:attrName>
                                        </p:attrNameLst>
                                      </p:cBhvr>
                                      <p:tavLst>
                                        <p:tav tm="0">
                                          <p:val>
                                            <p:fltVal val="0"/>
                                          </p:val>
                                        </p:tav>
                                        <p:tav tm="100000">
                                          <p:val>
                                            <p:strVal val="#ppt_w"/>
                                          </p:val>
                                        </p:tav>
                                      </p:tavLst>
                                    </p:anim>
                                    <p:anim calcmode="lin" valueType="num">
                                      <p:cBhvr>
                                        <p:cTn id="63" dur="1000" fill="hold"/>
                                        <p:tgtEl>
                                          <p:spTgt spid="38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3" grpId="5"/>
      <p:bldP build="whole" bldLvl="1" animBg="1" rev="0" advAuto="0" spid="387" grpId="11"/>
      <p:bldP build="whole" bldLvl="1" animBg="1" rev="0" advAuto="0" spid="381" grpId="1"/>
      <p:bldP build="whole" bldLvl="1" animBg="1" rev="0" advAuto="0" spid="385" grpId="9"/>
      <p:bldP build="whole" bldLvl="1" animBg="1" rev="0" advAuto="0" spid="382" grpId="2"/>
      <p:bldP build="whole" bldLvl="1" animBg="1" rev="0" advAuto="0" spid="390" grpId="3"/>
      <p:bldP build="whole" bldLvl="1" animBg="1" rev="0" advAuto="0" spid="391" grpId="7"/>
      <p:bldP build="whole" bldLvl="1" animBg="1" rev="0" advAuto="0" spid="391" grpId="8"/>
      <p:bldP build="whole" bldLvl="1" animBg="1" rev="0" advAuto="0" spid="390" grpId="4"/>
      <p:bldP build="whole" bldLvl="1" animBg="1" rev="0" advAuto="0" spid="389" grpId="13"/>
      <p:bldP build="whole" bldLvl="1" animBg="1" rev="0" advAuto="0" spid="388" grpId="12"/>
      <p:bldP build="whole" bldLvl="1" animBg="1" rev="0" advAuto="0" spid="386" grpId="10"/>
      <p:bldP build="whole" bldLvl="1" animBg="1" rev="0" advAuto="0" spid="384" grpId="6"/>
    </p:bldLst>
  </p:timing>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393" name="Shape 393"/>
          <p:cNvSpPr/>
          <p:nvPr/>
        </p:nvSpPr>
        <p:spPr>
          <a:xfrm>
            <a:off x="10711098" y="10623550"/>
            <a:ext cx="3975101" cy="901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5400">
                <a:latin typeface="Trebuchet MS"/>
                <a:ea typeface="Trebuchet MS"/>
                <a:cs typeface="Trebuchet MS"/>
                <a:sym typeface="Trebuchet MS"/>
              </a:defRPr>
            </a:lvl1pPr>
          </a:lstStyle>
          <a:p>
            <a:pPr lvl="0">
              <a:defRPr sz="1800"/>
            </a:pPr>
            <a:r>
              <a:rPr sz="5400"/>
              <a:t>800 Years?</a:t>
            </a:r>
          </a:p>
        </p:txBody>
      </p:sp>
      <p:grpSp>
        <p:nvGrpSpPr>
          <p:cNvPr id="400" name="Group 400"/>
          <p:cNvGrpSpPr/>
          <p:nvPr/>
        </p:nvGrpSpPr>
        <p:grpSpPr>
          <a:xfrm>
            <a:off x="443309" y="2914650"/>
            <a:ext cx="12028091" cy="7600950"/>
            <a:chOff x="0" y="0"/>
            <a:chExt cx="12028090" cy="7600949"/>
          </a:xfrm>
        </p:grpSpPr>
        <p:sp>
          <p:nvSpPr>
            <p:cNvPr id="394" name="Shape 394"/>
            <p:cNvSpPr/>
            <p:nvPr/>
          </p:nvSpPr>
          <p:spPr>
            <a:xfrm>
              <a:off x="11901090" y="7397750"/>
              <a:ext cx="1" cy="203200"/>
            </a:xfrm>
            <a:prstGeom prst="line">
              <a:avLst/>
            </a:prstGeom>
            <a:noFill/>
            <a:ln w="38100" cap="flat">
              <a:solidFill>
                <a:srgbClr val="010101"/>
              </a:solidFill>
              <a:prstDash val="solid"/>
              <a:miter lim="400000"/>
            </a:ln>
            <a:effectLst/>
          </p:spPr>
          <p:txBody>
            <a:bodyPr wrap="square" lIns="0" tIns="0" rIns="0" bIns="0" numCol="1" anchor="ctr">
              <a:noAutofit/>
            </a:bodyPr>
            <a:lstStyle/>
            <a:p>
              <a:pPr lvl="0"/>
            </a:p>
          </p:txBody>
        </p:sp>
        <p:sp>
          <p:nvSpPr>
            <p:cNvPr id="395" name="Shape 395"/>
            <p:cNvSpPr/>
            <p:nvPr/>
          </p:nvSpPr>
          <p:spPr>
            <a:xfrm>
              <a:off x="1906190" y="527050"/>
              <a:ext cx="304801" cy="12701"/>
            </a:xfrm>
            <a:prstGeom prst="line">
              <a:avLst/>
            </a:prstGeom>
            <a:noFill/>
            <a:ln w="38100" cap="flat">
              <a:solidFill>
                <a:srgbClr val="010101"/>
              </a:solidFill>
              <a:prstDash val="solid"/>
              <a:miter lim="400000"/>
            </a:ln>
            <a:effectLst/>
          </p:spPr>
          <p:txBody>
            <a:bodyPr wrap="square" lIns="0" tIns="0" rIns="0" bIns="0" numCol="1" anchor="ctr">
              <a:noAutofit/>
            </a:bodyPr>
            <a:lstStyle/>
            <a:p>
              <a:pPr lvl="0"/>
            </a:p>
          </p:txBody>
        </p:sp>
        <p:sp>
          <p:nvSpPr>
            <p:cNvPr id="396" name="Shape 396"/>
            <p:cNvSpPr/>
            <p:nvPr/>
          </p:nvSpPr>
          <p:spPr>
            <a:xfrm flipH="1">
              <a:off x="2198290" y="336550"/>
              <a:ext cx="1" cy="7061200"/>
            </a:xfrm>
            <a:prstGeom prst="line">
              <a:avLst/>
            </a:prstGeom>
            <a:noFill/>
            <a:ln w="38100" cap="flat">
              <a:solidFill>
                <a:srgbClr val="010101"/>
              </a:solidFill>
              <a:prstDash val="solid"/>
              <a:miter lim="400000"/>
            </a:ln>
            <a:effectLst/>
          </p:spPr>
          <p:txBody>
            <a:bodyPr wrap="square" lIns="0" tIns="0" rIns="0" bIns="0" numCol="1" anchor="ctr">
              <a:noAutofit/>
            </a:bodyPr>
            <a:lstStyle/>
            <a:p>
              <a:pPr lvl="0"/>
            </a:p>
          </p:txBody>
        </p:sp>
        <p:sp>
          <p:nvSpPr>
            <p:cNvPr id="397" name="Shape 397"/>
            <p:cNvSpPr/>
            <p:nvPr/>
          </p:nvSpPr>
          <p:spPr>
            <a:xfrm flipH="1" flipV="1">
              <a:off x="2198290" y="7397695"/>
              <a:ext cx="9829801" cy="55"/>
            </a:xfrm>
            <a:prstGeom prst="line">
              <a:avLst/>
            </a:prstGeom>
            <a:noFill/>
            <a:ln w="38100" cap="flat">
              <a:solidFill>
                <a:srgbClr val="010101"/>
              </a:solidFill>
              <a:prstDash val="solid"/>
              <a:miter lim="400000"/>
            </a:ln>
            <a:effectLst/>
          </p:spPr>
          <p:txBody>
            <a:bodyPr wrap="square" lIns="0" tIns="0" rIns="0" bIns="0" numCol="1" anchor="ctr">
              <a:noAutofit/>
            </a:bodyPr>
            <a:lstStyle/>
            <a:p>
              <a:pPr lvl="0"/>
            </a:p>
          </p:txBody>
        </p:sp>
        <p:sp>
          <p:nvSpPr>
            <p:cNvPr id="398" name="Shape 398"/>
            <p:cNvSpPr/>
            <p:nvPr/>
          </p:nvSpPr>
          <p:spPr>
            <a:xfrm>
              <a:off x="0" y="0"/>
              <a:ext cx="1861282" cy="901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5400">
                  <a:latin typeface="Trebuchet MS"/>
                  <a:ea typeface="Trebuchet MS"/>
                  <a:cs typeface="Trebuchet MS"/>
                  <a:sym typeface="Trebuchet MS"/>
                </a:defRPr>
              </a:lvl1pPr>
            </a:lstStyle>
            <a:p>
              <a:pPr lvl="0">
                <a:defRPr sz="1800"/>
              </a:pPr>
              <a:r>
                <a:rPr sz="5400"/>
                <a:t>4.5 m</a:t>
              </a:r>
            </a:p>
          </p:txBody>
        </p:sp>
        <p:sp>
          <p:nvSpPr>
            <p:cNvPr id="399" name="Shape 399"/>
            <p:cNvSpPr/>
            <p:nvPr/>
          </p:nvSpPr>
          <p:spPr>
            <a:xfrm flipH="1">
              <a:off x="2147489" y="336550"/>
              <a:ext cx="9677402" cy="7035799"/>
            </a:xfrm>
            <a:prstGeom prst="line">
              <a:avLst/>
            </a:prstGeom>
            <a:noFill/>
            <a:ln w="38100" cap="flat">
              <a:solidFill>
                <a:srgbClr val="010101"/>
              </a:solidFill>
              <a:prstDash val="solid"/>
              <a:miter lim="400000"/>
            </a:ln>
            <a:effectLst/>
          </p:spPr>
          <p:txBody>
            <a:bodyPr wrap="square" lIns="0" tIns="0" rIns="0" bIns="0" numCol="1" anchor="ctr">
              <a:noAutofit/>
            </a:bodyPr>
            <a:lstStyle/>
            <a:p>
              <a:pPr lvl="0"/>
            </a:p>
          </p:txBody>
        </p:sp>
      </p:grpSp>
      <p:sp>
        <p:nvSpPr>
          <p:cNvPr id="401" name="Shape 401"/>
          <p:cNvSpPr/>
          <p:nvPr/>
        </p:nvSpPr>
        <p:spPr>
          <a:xfrm>
            <a:off x="10699750" y="11537950"/>
            <a:ext cx="3657600" cy="901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5400">
                <a:latin typeface="Trebuchet MS"/>
                <a:ea typeface="Trebuchet MS"/>
                <a:cs typeface="Trebuchet MS"/>
                <a:sym typeface="Trebuchet MS"/>
              </a:defRPr>
            </a:lvl1pPr>
          </a:lstStyle>
          <a:p>
            <a:pPr lvl="0">
              <a:defRPr sz="1800"/>
            </a:pPr>
            <a:r>
              <a:rPr sz="5400"/>
              <a:t>100 Years?</a:t>
            </a:r>
          </a:p>
        </p:txBody>
      </p:sp>
      <p:sp>
        <p:nvSpPr>
          <p:cNvPr id="402" name="Shape 402"/>
          <p:cNvSpPr/>
          <p:nvPr/>
        </p:nvSpPr>
        <p:spPr>
          <a:xfrm>
            <a:off x="7658100" y="12579350"/>
            <a:ext cx="9055100" cy="901700"/>
          </a:xfrm>
          <a:prstGeom prst="rect">
            <a:avLst/>
          </a:prstGeom>
          <a:solidFill>
            <a:srgbClr val="5C7990"/>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825500">
              <a:defRPr sz="5400">
                <a:solidFill>
                  <a:srgbClr val="FFFFFF"/>
                </a:solidFill>
                <a:latin typeface="Trebuchet MS"/>
                <a:ea typeface="Trebuchet MS"/>
                <a:cs typeface="Trebuchet MS"/>
                <a:sym typeface="Trebuchet MS"/>
              </a:defRPr>
            </a:lvl1pPr>
          </a:lstStyle>
          <a:p>
            <a:pPr lvl="0">
              <a:defRPr sz="1800">
                <a:solidFill>
                  <a:srgbClr val="000000"/>
                </a:solidFill>
              </a:defRPr>
            </a:pPr>
            <a:r>
              <a:rPr sz="5400">
                <a:solidFill>
                  <a:srgbClr val="FFFFFF"/>
                </a:solidFill>
              </a:rPr>
              <a:t>How worried should we be?</a:t>
            </a:r>
          </a:p>
        </p:txBody>
      </p:sp>
      <p:sp>
        <p:nvSpPr>
          <p:cNvPr id="403" name="Shape 403"/>
          <p:cNvSpPr/>
          <p:nvPr/>
        </p:nvSpPr>
        <p:spPr>
          <a:xfrm>
            <a:off x="12750800" y="2419350"/>
            <a:ext cx="11480800" cy="313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defRPr sz="1800"/>
            </a:pPr>
            <a:r>
              <a:rPr b="1" sz="4400">
                <a:solidFill>
                  <a:srgbClr val="204D7A"/>
                </a:solidFill>
                <a:latin typeface="Trebuchet MS"/>
                <a:ea typeface="Trebuchet MS"/>
                <a:cs typeface="Trebuchet MS"/>
                <a:sym typeface="Trebuchet MS"/>
              </a:rPr>
              <a:t>Accepted knowledge in 2000</a:t>
            </a:r>
            <a:r>
              <a:rPr sz="4400">
                <a:solidFill>
                  <a:srgbClr val="204D7A"/>
                </a:solidFill>
                <a:latin typeface="Trebuchet MS"/>
                <a:ea typeface="Trebuchet MS"/>
                <a:cs typeface="Trebuchet MS"/>
                <a:sym typeface="Trebuchet MS"/>
              </a:rPr>
              <a:t>:</a:t>
            </a:r>
            <a:endParaRPr sz="4400">
              <a:solidFill>
                <a:srgbClr val="204D7A"/>
              </a:solidFill>
              <a:latin typeface="Trebuchet MS"/>
              <a:ea typeface="Trebuchet MS"/>
              <a:cs typeface="Trebuchet MS"/>
              <a:sym typeface="Trebuchet MS"/>
            </a:endParaRPr>
          </a:p>
          <a:p>
            <a:pPr lvl="0" defTabSz="825500">
              <a:defRPr sz="1800"/>
            </a:pPr>
            <a:r>
              <a:rPr b="1" sz="4000">
                <a:solidFill>
                  <a:srgbClr val="204D7A"/>
                </a:solidFill>
                <a:latin typeface="Trebuchet MS"/>
                <a:ea typeface="Trebuchet MS"/>
                <a:cs typeface="Trebuchet MS"/>
                <a:sym typeface="Trebuchet MS"/>
              </a:rPr>
              <a:t>Greenland</a:t>
            </a:r>
            <a:r>
              <a:rPr sz="4000">
                <a:solidFill>
                  <a:srgbClr val="204D7A"/>
                </a:solidFill>
                <a:latin typeface="Trebuchet MS"/>
                <a:ea typeface="Trebuchet MS"/>
                <a:cs typeface="Trebuchet MS"/>
                <a:sym typeface="Trebuchet MS"/>
              </a:rPr>
              <a:t>: no significant contribution to sea level rise</a:t>
            </a:r>
            <a:endParaRPr sz="4000">
              <a:solidFill>
                <a:srgbClr val="204D7A"/>
              </a:solidFill>
              <a:latin typeface="Trebuchet MS"/>
              <a:ea typeface="Trebuchet MS"/>
              <a:cs typeface="Trebuchet MS"/>
              <a:sym typeface="Trebuchet MS"/>
            </a:endParaRPr>
          </a:p>
          <a:p>
            <a:pPr lvl="0" defTabSz="825500">
              <a:defRPr sz="1800"/>
            </a:pPr>
            <a:r>
              <a:rPr b="1" sz="4000">
                <a:solidFill>
                  <a:srgbClr val="204D7A"/>
                </a:solidFill>
                <a:latin typeface="Trebuchet MS"/>
                <a:ea typeface="Trebuchet MS"/>
                <a:cs typeface="Trebuchet MS"/>
                <a:sym typeface="Trebuchet MS"/>
              </a:rPr>
              <a:t>Antarctica</a:t>
            </a:r>
            <a:r>
              <a:rPr sz="4000">
                <a:solidFill>
                  <a:srgbClr val="204D7A"/>
                </a:solidFill>
                <a:latin typeface="Trebuchet MS"/>
                <a:ea typeface="Trebuchet MS"/>
                <a:cs typeface="Trebuchet MS"/>
                <a:sym typeface="Trebuchet MS"/>
              </a:rPr>
              <a:t>: minor contribution</a:t>
            </a:r>
            <a:endParaRPr sz="4000">
              <a:solidFill>
                <a:srgbClr val="204D7A"/>
              </a:solidFill>
              <a:latin typeface="Trebuchet MS"/>
              <a:ea typeface="Trebuchet MS"/>
              <a:cs typeface="Trebuchet MS"/>
              <a:sym typeface="Trebuchet MS"/>
            </a:endParaRPr>
          </a:p>
          <a:p>
            <a:pPr lvl="0" defTabSz="825500">
              <a:defRPr sz="1800"/>
            </a:pPr>
            <a:r>
              <a:rPr sz="4000">
                <a:solidFill>
                  <a:srgbClr val="204D7A"/>
                </a:solidFill>
                <a:latin typeface="Trebuchet MS"/>
                <a:ea typeface="Trebuchet MS"/>
                <a:cs typeface="Trebuchet MS"/>
                <a:sym typeface="Trebuchet MS"/>
              </a:rPr>
              <a:t>Main contribution: steric changes</a:t>
            </a:r>
          </a:p>
        </p:txBody>
      </p:sp>
      <p:sp>
        <p:nvSpPr>
          <p:cNvPr id="404" name="Shape 404"/>
          <p:cNvSpPr/>
          <p:nvPr/>
        </p:nvSpPr>
        <p:spPr>
          <a:xfrm>
            <a:off x="12750800" y="6337300"/>
            <a:ext cx="11480800" cy="313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defRPr sz="1800"/>
            </a:pPr>
            <a:r>
              <a:rPr b="1" sz="4400">
                <a:solidFill>
                  <a:srgbClr val="204D7A"/>
                </a:solidFill>
                <a:latin typeface="Trebuchet MS"/>
                <a:ea typeface="Trebuchet MS"/>
                <a:cs typeface="Trebuchet MS"/>
                <a:sym typeface="Trebuchet MS"/>
              </a:rPr>
              <a:t>Knowledge in 2014</a:t>
            </a:r>
            <a:r>
              <a:rPr sz="4400">
                <a:solidFill>
                  <a:srgbClr val="204D7A"/>
                </a:solidFill>
                <a:latin typeface="Trebuchet MS"/>
                <a:ea typeface="Trebuchet MS"/>
                <a:cs typeface="Trebuchet MS"/>
                <a:sym typeface="Trebuchet MS"/>
              </a:rPr>
              <a:t>:</a:t>
            </a:r>
            <a:endParaRPr sz="4400">
              <a:solidFill>
                <a:srgbClr val="204D7A"/>
              </a:solidFill>
              <a:latin typeface="Trebuchet MS"/>
              <a:ea typeface="Trebuchet MS"/>
              <a:cs typeface="Trebuchet MS"/>
              <a:sym typeface="Trebuchet MS"/>
            </a:endParaRPr>
          </a:p>
          <a:p>
            <a:pPr lvl="0" defTabSz="825500">
              <a:defRPr sz="1800"/>
            </a:pPr>
            <a:r>
              <a:rPr b="1" sz="4000">
                <a:solidFill>
                  <a:srgbClr val="204D7A"/>
                </a:solidFill>
                <a:latin typeface="Trebuchet MS"/>
                <a:ea typeface="Trebuchet MS"/>
                <a:cs typeface="Trebuchet MS"/>
                <a:sym typeface="Trebuchet MS"/>
              </a:rPr>
              <a:t>Greenland</a:t>
            </a:r>
            <a:r>
              <a:rPr sz="4000">
                <a:solidFill>
                  <a:srgbClr val="204D7A"/>
                </a:solidFill>
                <a:latin typeface="Trebuchet MS"/>
                <a:ea typeface="Trebuchet MS"/>
                <a:cs typeface="Trebuchet MS"/>
                <a:sym typeface="Trebuchet MS"/>
              </a:rPr>
              <a:t>: is contributing, is accelerating, potentially a large contribution to sea level rise</a:t>
            </a:r>
            <a:endParaRPr sz="4000">
              <a:solidFill>
                <a:srgbClr val="204D7A"/>
              </a:solidFill>
              <a:latin typeface="Trebuchet MS"/>
              <a:ea typeface="Trebuchet MS"/>
              <a:cs typeface="Trebuchet MS"/>
              <a:sym typeface="Trebuchet MS"/>
            </a:endParaRPr>
          </a:p>
          <a:p>
            <a:pPr lvl="0" defTabSz="825500">
              <a:defRPr sz="1800"/>
            </a:pPr>
            <a:r>
              <a:rPr b="1" sz="4000">
                <a:solidFill>
                  <a:srgbClr val="204D7A"/>
                </a:solidFill>
                <a:latin typeface="Trebuchet MS"/>
                <a:ea typeface="Trebuchet MS"/>
                <a:cs typeface="Trebuchet MS"/>
                <a:sym typeface="Trebuchet MS"/>
              </a:rPr>
              <a:t>Antarctica</a:t>
            </a:r>
            <a:r>
              <a:rPr sz="4000">
                <a:solidFill>
                  <a:srgbClr val="204D7A"/>
                </a:solidFill>
                <a:latin typeface="Trebuchet MS"/>
                <a:ea typeface="Trebuchet MS"/>
                <a:cs typeface="Trebuchet MS"/>
                <a:sym typeface="Trebuchet MS"/>
              </a:rPr>
              <a:t>: West Antarctic ice sheet (WAIS) will contribute 4.5 m</a:t>
            </a:r>
          </a:p>
        </p:txBody>
      </p:sp>
      <p:sp>
        <p:nvSpPr>
          <p:cNvPr id="405" name="Shape 405"/>
          <p:cNvSpPr/>
          <p:nvPr/>
        </p:nvSpPr>
        <p:spPr>
          <a:xfrm>
            <a:off x="2959100" y="2432050"/>
            <a:ext cx="9817100" cy="1701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5400">
                <a:latin typeface="Trebuchet MS"/>
                <a:ea typeface="Trebuchet MS"/>
                <a:cs typeface="Trebuchet MS"/>
                <a:sym typeface="Trebuchet MS"/>
              </a:defRPr>
            </a:lvl1pPr>
          </a:lstStyle>
          <a:p>
            <a:pPr lvl="0">
              <a:defRPr sz="1800"/>
            </a:pPr>
            <a:r>
              <a:rPr sz="5400"/>
              <a:t>WAIS Contribution to Global Sea Level</a:t>
            </a:r>
          </a:p>
        </p:txBody>
      </p:sp>
      <p:grpSp>
        <p:nvGrpSpPr>
          <p:cNvPr id="408" name="Group 408"/>
          <p:cNvGrpSpPr/>
          <p:nvPr/>
        </p:nvGrpSpPr>
        <p:grpSpPr>
          <a:xfrm>
            <a:off x="88900" y="63500"/>
            <a:ext cx="24193500" cy="1778000"/>
            <a:chOff x="-50800" y="-50800"/>
            <a:chExt cx="24193500" cy="1778000"/>
          </a:xfrm>
        </p:grpSpPr>
        <p:pic>
          <p:nvPicPr>
            <p:cNvPr id="406" name=""/>
            <p:cNvPicPr/>
            <p:nvPr/>
          </p:nvPicPr>
          <p:blipFill>
            <a:blip r:embed="rId2">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407" name="droppedImage.pdf"/>
            <p:cNvPicPr/>
            <p:nvPr/>
          </p:nvPicPr>
          <p:blipFill>
            <a:blip r:embed="rId3">
              <a:extLst/>
            </a:blip>
            <a:stretch>
              <a:fillRect/>
            </a:stretch>
          </p:blipFill>
          <p:spPr>
            <a:xfrm>
              <a:off x="22128503" y="63500"/>
              <a:ext cx="1887198" cy="1549400"/>
            </a:xfrm>
            <a:prstGeom prst="rect">
              <a:avLst/>
            </a:prstGeom>
            <a:ln w="12700" cap="flat">
              <a:noFill/>
              <a:miter lim="400000"/>
            </a:ln>
            <a:effectLst/>
          </p:spPr>
        </p:pic>
      </p:gr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403"/>
                                        </p:tgtEl>
                                        <p:attrNameLst>
                                          <p:attrName>style.visibility</p:attrName>
                                        </p:attrNameLst>
                                      </p:cBhvr>
                                      <p:to>
                                        <p:strVal val="visible"/>
                                      </p:to>
                                    </p:set>
                                    <p:animEffect filter="dissolve" transition="in">
                                      <p:cBhvr>
                                        <p:cTn id="7" dur="1000"/>
                                        <p:tgtEl>
                                          <p:spTgt spid="403"/>
                                        </p:tgtEl>
                                      </p:cBhvr>
                                    </p:animEffect>
                                  </p:childTnLst>
                                </p:cTn>
                              </p:par>
                            </p:childTnLst>
                          </p:cTn>
                        </p:par>
                        <p:par>
                          <p:cTn id="8" fill="hold">
                            <p:stCondLst>
                              <p:cond delay="1000"/>
                            </p:stCondLst>
                            <p:childTnLst>
                              <p:par>
                                <p:cTn id="9" nodeType="afterEffect" presetClass="entr" presetSubtype="0" presetID="9" grpId="2" fill="hold">
                                  <p:stCondLst>
                                    <p:cond delay="0"/>
                                  </p:stCondLst>
                                  <p:iterate type="el" backwards="0">
                                    <p:tmAbs val="0"/>
                                  </p:iterate>
                                  <p:childTnLst>
                                    <p:set>
                                      <p:cBhvr>
                                        <p:cTn id="10" fill="hold"/>
                                        <p:tgtEl>
                                          <p:spTgt spid="404"/>
                                        </p:tgtEl>
                                        <p:attrNameLst>
                                          <p:attrName>style.visibility</p:attrName>
                                        </p:attrNameLst>
                                      </p:cBhvr>
                                      <p:to>
                                        <p:strVal val="visible"/>
                                      </p:to>
                                    </p:set>
                                    <p:animEffect filter="dissolve" transition="in">
                                      <p:cBhvr>
                                        <p:cTn id="11" dur="1000"/>
                                        <p:tgtEl>
                                          <p:spTgt spid="404"/>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10" grpId="3" fill="hold">
                                  <p:stCondLst>
                                    <p:cond delay="0"/>
                                  </p:stCondLst>
                                  <p:iterate type="el" backwards="0">
                                    <p:tmAbs val="0"/>
                                  </p:iterate>
                                  <p:childTnLst>
                                    <p:set>
                                      <p:cBhvr>
                                        <p:cTn id="15" fill="hold"/>
                                        <p:tgtEl>
                                          <p:spTgt spid="400"/>
                                        </p:tgtEl>
                                        <p:attrNameLst>
                                          <p:attrName>style.visibility</p:attrName>
                                        </p:attrNameLst>
                                      </p:cBhvr>
                                      <p:to>
                                        <p:strVal val="visible"/>
                                      </p:to>
                                    </p:set>
                                    <p:animEffect filter="fade" transition="in">
                                      <p:cBhvr>
                                        <p:cTn id="16" dur="1000"/>
                                        <p:tgtEl>
                                          <p:spTgt spid="400"/>
                                        </p:tgtEl>
                                      </p:cBhvr>
                                    </p:animEffect>
                                  </p:childTnLst>
                                </p:cTn>
                              </p:par>
                            </p:childTnLst>
                          </p:cTn>
                        </p:par>
                        <p:par>
                          <p:cTn id="17" fill="hold">
                            <p:stCondLst>
                              <p:cond delay="1000"/>
                            </p:stCondLst>
                            <p:childTnLst>
                              <p:par>
                                <p:cTn id="18" nodeType="afterEffect" presetClass="entr" presetSubtype="0" presetID="9" grpId="4" fill="hold">
                                  <p:stCondLst>
                                    <p:cond delay="0"/>
                                  </p:stCondLst>
                                  <p:iterate type="el" backwards="0">
                                    <p:tmAbs val="0"/>
                                  </p:iterate>
                                  <p:childTnLst>
                                    <p:set>
                                      <p:cBhvr>
                                        <p:cTn id="19" fill="hold"/>
                                        <p:tgtEl>
                                          <p:spTgt spid="405"/>
                                        </p:tgtEl>
                                        <p:attrNameLst>
                                          <p:attrName>style.visibility</p:attrName>
                                        </p:attrNameLst>
                                      </p:cBhvr>
                                      <p:to>
                                        <p:strVal val="visible"/>
                                      </p:to>
                                    </p:set>
                                    <p:animEffect filter="dissolve" transition="in">
                                      <p:cBhvr>
                                        <p:cTn id="20" dur="1000"/>
                                        <p:tgtEl>
                                          <p:spTgt spid="405"/>
                                        </p:tgtEl>
                                      </p:cBhvr>
                                    </p:animEffec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9" grpId="5" fill="hold">
                                  <p:stCondLst>
                                    <p:cond delay="0"/>
                                  </p:stCondLst>
                                  <p:iterate type="el" backwards="0">
                                    <p:tmAbs val="0"/>
                                  </p:iterate>
                                  <p:childTnLst>
                                    <p:set>
                                      <p:cBhvr>
                                        <p:cTn id="24" fill="hold"/>
                                        <p:tgtEl>
                                          <p:spTgt spid="393"/>
                                        </p:tgtEl>
                                        <p:attrNameLst>
                                          <p:attrName>style.visibility</p:attrName>
                                        </p:attrNameLst>
                                      </p:cBhvr>
                                      <p:to>
                                        <p:strVal val="visible"/>
                                      </p:to>
                                    </p:set>
                                    <p:animEffect filter="dissolve" transition="in">
                                      <p:cBhvr>
                                        <p:cTn id="25" dur="1000"/>
                                        <p:tgtEl>
                                          <p:spTgt spid="393"/>
                                        </p:tgtEl>
                                      </p:cBhvr>
                                    </p:animEffect>
                                  </p:childTnLst>
                                </p:cTn>
                              </p:par>
                            </p:childTnLst>
                          </p:cTn>
                        </p:par>
                      </p:childTnLst>
                    </p:cTn>
                  </p:par>
                  <p:par>
                    <p:cTn id="26" fill="hold">
                      <p:stCondLst>
                        <p:cond delay="indefinite"/>
                      </p:stCondLst>
                      <p:childTnLst>
                        <p:par>
                          <p:cTn id="27" fill="hold">
                            <p:stCondLst>
                              <p:cond delay="0"/>
                            </p:stCondLst>
                            <p:childTnLst>
                              <p:par>
                                <p:cTn id="28" nodeType="clickEffect" presetClass="entr" presetSubtype="0" presetID="9" grpId="6" fill="hold">
                                  <p:stCondLst>
                                    <p:cond delay="0"/>
                                  </p:stCondLst>
                                  <p:iterate type="el" backwards="0">
                                    <p:tmAbs val="0"/>
                                  </p:iterate>
                                  <p:childTnLst>
                                    <p:set>
                                      <p:cBhvr>
                                        <p:cTn id="29" fill="hold"/>
                                        <p:tgtEl>
                                          <p:spTgt spid="401"/>
                                        </p:tgtEl>
                                        <p:attrNameLst>
                                          <p:attrName>style.visibility</p:attrName>
                                        </p:attrNameLst>
                                      </p:cBhvr>
                                      <p:to>
                                        <p:strVal val="visible"/>
                                      </p:to>
                                    </p:set>
                                    <p:animEffect filter="dissolve" transition="in">
                                      <p:cBhvr>
                                        <p:cTn id="30" dur="1000"/>
                                        <p:tgtEl>
                                          <p:spTgt spid="401"/>
                                        </p:tgtEl>
                                      </p:cBhvr>
                                    </p:animEffect>
                                  </p:childTnLst>
                                </p:cTn>
                              </p:par>
                            </p:childTnLst>
                          </p:cTn>
                        </p:par>
                      </p:childTnLst>
                    </p:cTn>
                  </p:par>
                  <p:par>
                    <p:cTn id="31" fill="hold">
                      <p:stCondLst>
                        <p:cond delay="indefinite"/>
                      </p:stCondLst>
                      <p:childTnLst>
                        <p:par>
                          <p:cTn id="32" fill="hold">
                            <p:stCondLst>
                              <p:cond delay="0"/>
                            </p:stCondLst>
                            <p:childTnLst>
                              <p:par>
                                <p:cTn id="33" nodeType="clickEffect" presetClass="entr" presetSubtype="0" presetID="9" grpId="7" fill="hold">
                                  <p:stCondLst>
                                    <p:cond delay="0"/>
                                  </p:stCondLst>
                                  <p:iterate type="el" backwards="0">
                                    <p:tmAbs val="0"/>
                                  </p:iterate>
                                  <p:childTnLst>
                                    <p:set>
                                      <p:cBhvr>
                                        <p:cTn id="34" fill="hold"/>
                                        <p:tgtEl>
                                          <p:spTgt spid="402"/>
                                        </p:tgtEl>
                                        <p:attrNameLst>
                                          <p:attrName>style.visibility</p:attrName>
                                        </p:attrNameLst>
                                      </p:cBhvr>
                                      <p:to>
                                        <p:strVal val="visible"/>
                                      </p:to>
                                    </p:set>
                                    <p:animEffect filter="dissolve" transition="in">
                                      <p:cBhvr>
                                        <p:cTn id="35" dur="1000"/>
                                        <p:tgtEl>
                                          <p:spTgt spid="4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3" grpId="5"/>
      <p:bldP build="whole" bldLvl="1" animBg="1" rev="0" advAuto="0" spid="405" grpId="4"/>
      <p:bldP build="whole" bldLvl="1" animBg="1" rev="0" advAuto="0" spid="403" grpId="1"/>
      <p:bldP build="whole" bldLvl="1" animBg="1" rev="0" advAuto="0" spid="401" grpId="6"/>
      <p:bldP build="whole" bldLvl="1" animBg="1" rev="0" advAuto="0" spid="400" grpId="3"/>
      <p:bldP build="whole" bldLvl="1" animBg="1" rev="0" advAuto="0" spid="402" grpId="7"/>
      <p:bldP build="whole" bldLvl="1" animBg="1" rev="0" advAuto="0" spid="404" grpId="2"/>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77" name="temp_anomaly.jpg"/>
          <p:cNvPicPr/>
          <p:nvPr/>
        </p:nvPicPr>
        <p:blipFill>
          <a:blip r:embed="rId2">
            <a:extLst/>
          </a:blip>
          <a:stretch>
            <a:fillRect/>
          </a:stretch>
        </p:blipFill>
        <p:spPr>
          <a:xfrm>
            <a:off x="11309350" y="2743200"/>
            <a:ext cx="12915900" cy="7265194"/>
          </a:xfrm>
          <a:prstGeom prst="rect">
            <a:avLst/>
          </a:prstGeom>
          <a:ln w="12700">
            <a:miter lim="400000"/>
          </a:ln>
        </p:spPr>
      </p:pic>
      <p:sp>
        <p:nvSpPr>
          <p:cNvPr id="78" name="Shape 78"/>
          <p:cNvSpPr/>
          <p:nvPr/>
        </p:nvSpPr>
        <p:spPr>
          <a:xfrm>
            <a:off x="11391900" y="9251950"/>
            <a:ext cx="9182100" cy="546100"/>
          </a:xfrm>
          <a:prstGeom prst="rect">
            <a:avLst/>
          </a:prstGeom>
          <a:solidFill>
            <a:srgbClr val="386A91"/>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spcBef>
                <a:spcPts val="1400"/>
              </a:spcBef>
              <a:defRPr sz="3000">
                <a:solidFill>
                  <a:srgbClr val="FDFCFE"/>
                </a:solidFill>
                <a:latin typeface="Trebuchet MS"/>
                <a:ea typeface="Trebuchet MS"/>
                <a:cs typeface="Trebuchet MS"/>
                <a:sym typeface="Trebuchet MS"/>
              </a:defRPr>
            </a:lvl1pPr>
          </a:lstStyle>
          <a:p>
            <a:pPr lvl="0">
              <a:defRPr sz="1800">
                <a:solidFill>
                  <a:srgbClr val="000000"/>
                </a:solidFill>
              </a:defRPr>
            </a:pPr>
            <a:r>
              <a:rPr sz="3000">
                <a:solidFill>
                  <a:srgbClr val="FDFCFE"/>
                </a:solidFill>
              </a:rPr>
              <a:t>Temperature anomaly 2008-2012 compared to 1900</a:t>
            </a:r>
          </a:p>
        </p:txBody>
      </p:sp>
      <p:sp>
        <p:nvSpPr>
          <p:cNvPr id="79" name="Shape 79"/>
          <p:cNvSpPr/>
          <p:nvPr/>
        </p:nvSpPr>
        <p:spPr>
          <a:xfrm>
            <a:off x="165100" y="2089150"/>
            <a:ext cx="10934700" cy="2235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4800">
                <a:solidFill>
                  <a:srgbClr val="1D5F7B"/>
                </a:solidFill>
                <a:latin typeface="Trebuchet MS"/>
                <a:ea typeface="Trebuchet MS"/>
                <a:cs typeface="Trebuchet MS"/>
                <a:sym typeface="Trebuchet MS"/>
              </a:defRPr>
            </a:lvl1pPr>
          </a:lstStyle>
          <a:p>
            <a:pPr lvl="0">
              <a:defRPr sz="1800">
                <a:solidFill>
                  <a:srgbClr val="000000"/>
                </a:solidFill>
              </a:defRPr>
            </a:pPr>
            <a:r>
              <a:rPr sz="4800">
                <a:solidFill>
                  <a:srgbClr val="1D5F7B"/>
                </a:solidFill>
              </a:rPr>
              <a:t>Climate Change is a long-term shift in the statistics of weather - averages, frequency and magnitude of extremes.</a:t>
            </a:r>
          </a:p>
        </p:txBody>
      </p:sp>
      <p:sp>
        <p:nvSpPr>
          <p:cNvPr id="80" name="Shape 80"/>
          <p:cNvSpPr/>
          <p:nvPr/>
        </p:nvSpPr>
        <p:spPr>
          <a:xfrm>
            <a:off x="215900" y="9842499"/>
            <a:ext cx="11976100" cy="152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4800">
                <a:solidFill>
                  <a:srgbClr val="1D5F7B"/>
                </a:solidFill>
                <a:latin typeface="Trebuchet MS"/>
                <a:ea typeface="Trebuchet MS"/>
                <a:cs typeface="Trebuchet MS"/>
                <a:sym typeface="Trebuchet MS"/>
              </a:defRPr>
            </a:lvl1pPr>
          </a:lstStyle>
          <a:p>
            <a:pPr lvl="0">
              <a:defRPr sz="1800">
                <a:solidFill>
                  <a:srgbClr val="000000"/>
                </a:solidFill>
              </a:defRPr>
            </a:pPr>
            <a:r>
              <a:rPr sz="4800">
                <a:solidFill>
                  <a:srgbClr val="1D5F7B"/>
                </a:solidFill>
              </a:rPr>
              <a:t>Climate can change from local to global scales.</a:t>
            </a:r>
          </a:p>
        </p:txBody>
      </p:sp>
      <p:sp>
        <p:nvSpPr>
          <p:cNvPr id="81" name="Shape 81"/>
          <p:cNvSpPr/>
          <p:nvPr/>
        </p:nvSpPr>
        <p:spPr>
          <a:xfrm>
            <a:off x="215900" y="11912600"/>
            <a:ext cx="11976100" cy="812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4800">
                <a:solidFill>
                  <a:srgbClr val="1D5F7B"/>
                </a:solidFill>
                <a:latin typeface="Trebuchet MS"/>
                <a:ea typeface="Trebuchet MS"/>
                <a:cs typeface="Trebuchet MS"/>
                <a:sym typeface="Trebuchet MS"/>
              </a:defRPr>
            </a:lvl1pPr>
          </a:lstStyle>
          <a:p>
            <a:pPr lvl="0">
              <a:defRPr sz="1800">
                <a:solidFill>
                  <a:srgbClr val="000000"/>
                </a:solidFill>
              </a:defRPr>
            </a:pPr>
            <a:r>
              <a:rPr sz="4800">
                <a:solidFill>
                  <a:srgbClr val="1D5F7B"/>
                </a:solidFill>
              </a:rPr>
              <a:t>Climate can change a lot over time.</a:t>
            </a:r>
          </a:p>
        </p:txBody>
      </p:sp>
      <p:pic>
        <p:nvPicPr>
          <p:cNvPr id="82" name="temp_scale.png"/>
          <p:cNvPicPr/>
          <p:nvPr/>
        </p:nvPicPr>
        <p:blipFill>
          <a:blip r:embed="rId3">
            <a:extLst/>
          </a:blip>
          <a:stretch>
            <a:fillRect/>
          </a:stretch>
        </p:blipFill>
        <p:spPr>
          <a:xfrm>
            <a:off x="20320000" y="8496300"/>
            <a:ext cx="4064000" cy="1143000"/>
          </a:xfrm>
          <a:prstGeom prst="rect">
            <a:avLst/>
          </a:prstGeom>
          <a:ln w="12700">
            <a:miter lim="400000"/>
          </a:ln>
        </p:spPr>
      </p:pic>
      <p:pic>
        <p:nvPicPr>
          <p:cNvPr id="83" name="hansen_f18s.png"/>
          <p:cNvPicPr/>
          <p:nvPr/>
        </p:nvPicPr>
        <p:blipFill>
          <a:blip r:embed="rId4">
            <a:extLst/>
          </a:blip>
          <a:stretch>
            <a:fillRect/>
          </a:stretch>
        </p:blipFill>
        <p:spPr>
          <a:xfrm>
            <a:off x="11069411" y="2272617"/>
            <a:ext cx="13195301" cy="11380748"/>
          </a:xfrm>
          <a:prstGeom prst="rect">
            <a:avLst/>
          </a:prstGeom>
          <a:ln w="12700">
            <a:miter lim="400000"/>
          </a:ln>
        </p:spPr>
      </p:pic>
      <p:sp>
        <p:nvSpPr>
          <p:cNvPr id="84" name="Shape 84"/>
          <p:cNvSpPr/>
          <p:nvPr/>
        </p:nvSpPr>
        <p:spPr>
          <a:xfrm>
            <a:off x="2844800" y="6896100"/>
            <a:ext cx="18694400" cy="1041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6400">
                <a:solidFill>
                  <a:srgbClr val="1A5078"/>
                </a:solidFill>
                <a:latin typeface="Trebuchet MS"/>
                <a:ea typeface="Trebuchet MS"/>
                <a:cs typeface="Trebuchet MS"/>
                <a:sym typeface="Trebuchet MS"/>
              </a:defRPr>
            </a:lvl1pPr>
          </a:lstStyle>
          <a:p>
            <a:pPr lvl="0">
              <a:defRPr sz="1800">
                <a:solidFill>
                  <a:srgbClr val="000000"/>
                </a:solidFill>
              </a:defRPr>
            </a:pPr>
            <a:r>
              <a:rPr sz="6400">
                <a:solidFill>
                  <a:srgbClr val="1A5078"/>
                </a:solidFill>
              </a:rPr>
              <a:t>The Baseline: Past Climate and Sea Level Changes</a:t>
            </a:r>
          </a:p>
        </p:txBody>
      </p:sp>
      <p:sp>
        <p:nvSpPr>
          <p:cNvPr id="85" name="Shape 85"/>
          <p:cNvSpPr/>
          <p:nvPr/>
        </p:nvSpPr>
        <p:spPr>
          <a:xfrm>
            <a:off x="215900" y="5346700"/>
            <a:ext cx="10248900" cy="3479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spcBef>
                <a:spcPts val="1400"/>
              </a:spcBef>
              <a:defRPr sz="1800"/>
            </a:pPr>
            <a:r>
              <a:rPr sz="4800">
                <a:latin typeface="Trebuchet MS"/>
                <a:ea typeface="Trebuchet MS"/>
                <a:cs typeface="Trebuchet MS"/>
                <a:sym typeface="Trebuchet MS"/>
              </a:rPr>
              <a:t>Climate is determined by:</a:t>
            </a:r>
            <a:endParaRPr sz="4800">
              <a:latin typeface="Trebuchet MS"/>
              <a:ea typeface="Trebuchet MS"/>
              <a:cs typeface="Trebuchet MS"/>
              <a:sym typeface="Trebuchet MS"/>
            </a:endParaRPr>
          </a:p>
          <a:p>
            <a:pPr lvl="0" defTabSz="825500">
              <a:spcBef>
                <a:spcPts val="1400"/>
              </a:spcBef>
              <a:buSzPct val="125000"/>
              <a:buChar char="•"/>
              <a:defRPr sz="1800"/>
            </a:pPr>
            <a:r>
              <a:rPr sz="4800">
                <a:latin typeface="Trebuchet MS"/>
                <a:ea typeface="Trebuchet MS"/>
                <a:cs typeface="Trebuchet MS"/>
                <a:sym typeface="Trebuchet MS"/>
              </a:rPr>
              <a:t>incoming radiation (sun)</a:t>
            </a:r>
            <a:endParaRPr sz="4800">
              <a:latin typeface="Trebuchet MS"/>
              <a:ea typeface="Trebuchet MS"/>
              <a:cs typeface="Trebuchet MS"/>
              <a:sym typeface="Trebuchet MS"/>
            </a:endParaRPr>
          </a:p>
          <a:p>
            <a:pPr lvl="0" defTabSz="825500">
              <a:spcBef>
                <a:spcPts val="1400"/>
              </a:spcBef>
              <a:buSzPct val="125000"/>
              <a:buChar char="•"/>
              <a:defRPr sz="1800"/>
            </a:pPr>
            <a:r>
              <a:rPr sz="4800">
                <a:latin typeface="Trebuchet MS"/>
                <a:ea typeface="Trebuchet MS"/>
                <a:cs typeface="Trebuchet MS"/>
                <a:sym typeface="Trebuchet MS"/>
              </a:rPr>
              <a:t>reflected radiation (albedo)</a:t>
            </a:r>
            <a:endParaRPr sz="4800">
              <a:latin typeface="Trebuchet MS"/>
              <a:ea typeface="Trebuchet MS"/>
              <a:cs typeface="Trebuchet MS"/>
              <a:sym typeface="Trebuchet MS"/>
            </a:endParaRPr>
          </a:p>
          <a:p>
            <a:pPr lvl="0" defTabSz="825500">
              <a:spcBef>
                <a:spcPts val="1400"/>
              </a:spcBef>
              <a:buSzPct val="125000"/>
              <a:buChar char="•"/>
              <a:defRPr sz="1800"/>
            </a:pPr>
            <a:r>
              <a:rPr sz="4800">
                <a:latin typeface="Trebuchet MS"/>
                <a:ea typeface="Trebuchet MS"/>
                <a:cs typeface="Trebuchet MS"/>
                <a:sym typeface="Trebuchet MS"/>
              </a:rPr>
              <a:t>retained heat (Greenhouse gases)</a:t>
            </a:r>
          </a:p>
        </p:txBody>
      </p:sp>
      <p:grpSp>
        <p:nvGrpSpPr>
          <p:cNvPr id="88" name="Group 88"/>
          <p:cNvGrpSpPr/>
          <p:nvPr/>
        </p:nvGrpSpPr>
        <p:grpSpPr>
          <a:xfrm>
            <a:off x="88900" y="63500"/>
            <a:ext cx="24193500" cy="1778000"/>
            <a:chOff x="-50800" y="-50800"/>
            <a:chExt cx="24193500" cy="1778000"/>
          </a:xfrm>
        </p:grpSpPr>
        <p:pic>
          <p:nvPicPr>
            <p:cNvPr id="86" name=""/>
            <p:cNvPicPr/>
            <p:nvPr/>
          </p:nvPicPr>
          <p:blipFill>
            <a:blip r:embed="rId5">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87" name="droppedImage.pdf"/>
            <p:cNvPicPr/>
            <p:nvPr/>
          </p:nvPicPr>
          <p:blipFill>
            <a:blip r:embed="rId6">
              <a:extLst/>
            </a:blip>
            <a:stretch>
              <a:fillRect/>
            </a:stretch>
          </p:blipFill>
          <p:spPr>
            <a:xfrm>
              <a:off x="22128503" y="63500"/>
              <a:ext cx="1887198" cy="1549400"/>
            </a:xfrm>
            <a:prstGeom prst="rect">
              <a:avLst/>
            </a:prstGeom>
            <a:ln w="12700" cap="flat">
              <a:noFill/>
              <a:miter lim="400000"/>
            </a:ln>
            <a:effectLst/>
          </p:spPr>
        </p:pic>
      </p:gr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84"/>
                                        </p:tgtEl>
                                        <p:attrNameLst>
                                          <p:attrName>style.visibility</p:attrName>
                                        </p:attrNameLst>
                                      </p:cBhvr>
                                      <p:to>
                                        <p:strVal val="visible"/>
                                      </p:to>
                                    </p:set>
                                    <p:animEffect filter="dissolve" transition="in">
                                      <p:cBhvr>
                                        <p:cTn id="7" dur="1000"/>
                                        <p:tgtEl>
                                          <p:spTgt spid="84"/>
                                        </p:tgtEl>
                                      </p:cBhvr>
                                    </p:animEffect>
                                  </p:childTnLst>
                                </p:cTn>
                              </p:par>
                            </p:childTnLst>
                          </p:cTn>
                        </p:par>
                        <p:par>
                          <p:cTn id="8" fill="hold">
                            <p:stCondLst>
                              <p:cond delay="1000"/>
                            </p:stCondLst>
                            <p:childTnLst>
                              <p:par>
                                <p:cTn id="9" nodeType="afterEffect" presetClass="exit" presetSubtype="0" presetID="10" grpId="2" fill="hold">
                                  <p:stCondLst>
                                    <p:cond delay="500"/>
                                  </p:stCondLst>
                                  <p:iterate type="el" backwards="0">
                                    <p:tmAbs val="0"/>
                                  </p:iterate>
                                  <p:childTnLst>
                                    <p:animEffect filter="fade" transition="out">
                                      <p:cBhvr>
                                        <p:cTn id="10" dur="1000" fill="hold"/>
                                        <p:tgtEl>
                                          <p:spTgt spid="84"/>
                                        </p:tgtEl>
                                      </p:cBhvr>
                                    </p:animEffect>
                                    <p:set>
                                      <p:cBhvr>
                                        <p:cTn id="11" fill="hold">
                                          <p:stCondLst>
                                            <p:cond delay="999"/>
                                          </p:stCondLst>
                                        </p:cTn>
                                        <p:tgtEl>
                                          <p:spTgt spid="84"/>
                                        </p:tgtEl>
                                        <p:attrNameLst>
                                          <p:attrName>style.visibility</p:attrName>
                                        </p:attrNameLst>
                                      </p:cBhvr>
                                      <p:to>
                                        <p:strVal val="hidden"/>
                                      </p:to>
                                    </p:set>
                                  </p:childTnLst>
                                </p:cTn>
                              </p:par>
                            </p:childTnLst>
                          </p:cTn>
                        </p:par>
                        <p:par>
                          <p:cTn id="12" fill="hold">
                            <p:stCondLst>
                              <p:cond delay="2500"/>
                            </p:stCondLst>
                            <p:childTnLst>
                              <p:par>
                                <p:cTn id="13" nodeType="afterEffect" presetClass="entr" presetSubtype="0" presetID="9" grpId="3" fill="hold">
                                  <p:stCondLst>
                                    <p:cond delay="0"/>
                                  </p:stCondLst>
                                  <p:iterate type="el" backwards="0">
                                    <p:tmAbs val="0"/>
                                  </p:iterate>
                                  <p:childTnLst>
                                    <p:set>
                                      <p:cBhvr>
                                        <p:cTn id="14" fill="hold"/>
                                        <p:tgtEl>
                                          <p:spTgt spid="79"/>
                                        </p:tgtEl>
                                        <p:attrNameLst>
                                          <p:attrName>style.visibility</p:attrName>
                                        </p:attrNameLst>
                                      </p:cBhvr>
                                      <p:to>
                                        <p:strVal val="visible"/>
                                      </p:to>
                                    </p:set>
                                    <p:animEffect filter="dissolve" transition="in">
                                      <p:cBhvr>
                                        <p:cTn id="15" dur="1000"/>
                                        <p:tgtEl>
                                          <p:spTgt spid="79"/>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0" presetID="9" grpId="4" fill="hold">
                                  <p:stCondLst>
                                    <p:cond delay="0"/>
                                  </p:stCondLst>
                                  <p:iterate type="el" backwards="0">
                                    <p:tmAbs val="0"/>
                                  </p:iterate>
                                  <p:childTnLst>
                                    <p:set>
                                      <p:cBhvr>
                                        <p:cTn id="19" fill="hold"/>
                                        <p:tgtEl>
                                          <p:spTgt spid="85"/>
                                        </p:tgtEl>
                                        <p:attrNameLst>
                                          <p:attrName>style.visibility</p:attrName>
                                        </p:attrNameLst>
                                      </p:cBhvr>
                                      <p:to>
                                        <p:strVal val="visible"/>
                                      </p:to>
                                    </p:set>
                                    <p:animEffect filter="dissolve" transition="in">
                                      <p:cBhvr>
                                        <p:cTn id="20" dur="1000"/>
                                        <p:tgtEl>
                                          <p:spTgt spid="85"/>
                                        </p:tgtEl>
                                      </p:cBhvr>
                                    </p:animEffec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9" grpId="5" fill="hold">
                                  <p:stCondLst>
                                    <p:cond delay="0"/>
                                  </p:stCondLst>
                                  <p:iterate type="el" backwards="0">
                                    <p:tmAbs val="0"/>
                                  </p:iterate>
                                  <p:childTnLst>
                                    <p:set>
                                      <p:cBhvr>
                                        <p:cTn id="24" fill="hold"/>
                                        <p:tgtEl>
                                          <p:spTgt spid="80"/>
                                        </p:tgtEl>
                                        <p:attrNameLst>
                                          <p:attrName>style.visibility</p:attrName>
                                        </p:attrNameLst>
                                      </p:cBhvr>
                                      <p:to>
                                        <p:strVal val="visible"/>
                                      </p:to>
                                    </p:set>
                                    <p:animEffect filter="dissolve" transition="in">
                                      <p:cBhvr>
                                        <p:cTn id="25" dur="1000"/>
                                        <p:tgtEl>
                                          <p:spTgt spid="80"/>
                                        </p:tgtEl>
                                      </p:cBhvr>
                                    </p:animEffect>
                                  </p:childTnLst>
                                </p:cTn>
                              </p:par>
                            </p:childTnLst>
                          </p:cTn>
                        </p:par>
                        <p:par>
                          <p:cTn id="26" fill="hold">
                            <p:stCondLst>
                              <p:cond delay="1000"/>
                            </p:stCondLst>
                            <p:childTnLst>
                              <p:par>
                                <p:cTn id="27" nodeType="afterEffect" presetClass="entr" presetSubtype="0" presetID="10" grpId="6" fill="hold">
                                  <p:stCondLst>
                                    <p:cond delay="0"/>
                                  </p:stCondLst>
                                  <p:iterate type="el" backwards="0">
                                    <p:tmAbs val="0"/>
                                  </p:iterate>
                                  <p:childTnLst>
                                    <p:set>
                                      <p:cBhvr>
                                        <p:cTn id="28" fill="hold"/>
                                        <p:tgtEl>
                                          <p:spTgt spid="77"/>
                                        </p:tgtEl>
                                        <p:attrNameLst>
                                          <p:attrName>style.visibility</p:attrName>
                                        </p:attrNameLst>
                                      </p:cBhvr>
                                      <p:to>
                                        <p:strVal val="visible"/>
                                      </p:to>
                                    </p:set>
                                    <p:animEffect filter="fade" transition="in">
                                      <p:cBhvr>
                                        <p:cTn id="29" dur="1000"/>
                                        <p:tgtEl>
                                          <p:spTgt spid="77"/>
                                        </p:tgtEl>
                                      </p:cBhvr>
                                    </p:animEffect>
                                  </p:childTnLst>
                                </p:cTn>
                              </p:par>
                            </p:childTnLst>
                          </p:cTn>
                        </p:par>
                        <p:par>
                          <p:cTn id="30" fill="hold">
                            <p:stCondLst>
                              <p:cond delay="2000"/>
                            </p:stCondLst>
                            <p:childTnLst>
                              <p:par>
                                <p:cTn id="31" nodeType="afterEffect" presetClass="entr" presetSubtype="0" presetID="9" grpId="7" fill="hold">
                                  <p:stCondLst>
                                    <p:cond delay="0"/>
                                  </p:stCondLst>
                                  <p:iterate type="el" backwards="0">
                                    <p:tmAbs val="0"/>
                                  </p:iterate>
                                  <p:childTnLst>
                                    <p:set>
                                      <p:cBhvr>
                                        <p:cTn id="32" fill="hold"/>
                                        <p:tgtEl>
                                          <p:spTgt spid="78"/>
                                        </p:tgtEl>
                                        <p:attrNameLst>
                                          <p:attrName>style.visibility</p:attrName>
                                        </p:attrNameLst>
                                      </p:cBhvr>
                                      <p:to>
                                        <p:strVal val="visible"/>
                                      </p:to>
                                    </p:set>
                                    <p:animEffect filter="dissolve" transition="in">
                                      <p:cBhvr>
                                        <p:cTn id="33" dur="1000"/>
                                        <p:tgtEl>
                                          <p:spTgt spid="78"/>
                                        </p:tgtEl>
                                      </p:cBhvr>
                                    </p:animEffect>
                                  </p:childTnLst>
                                </p:cTn>
                              </p:par>
                            </p:childTnLst>
                          </p:cTn>
                        </p:par>
                        <p:par>
                          <p:cTn id="34" fill="hold">
                            <p:stCondLst>
                              <p:cond delay="3000"/>
                            </p:stCondLst>
                            <p:childTnLst>
                              <p:par>
                                <p:cTn id="35" nodeType="afterEffect" presetClass="entr" presetSubtype="0" presetID="10" grpId="8" fill="hold">
                                  <p:stCondLst>
                                    <p:cond delay="0"/>
                                  </p:stCondLst>
                                  <p:iterate type="el" backwards="0">
                                    <p:tmAbs val="0"/>
                                  </p:iterate>
                                  <p:childTnLst>
                                    <p:set>
                                      <p:cBhvr>
                                        <p:cTn id="36" fill="hold"/>
                                        <p:tgtEl>
                                          <p:spTgt spid="82"/>
                                        </p:tgtEl>
                                        <p:attrNameLst>
                                          <p:attrName>style.visibility</p:attrName>
                                        </p:attrNameLst>
                                      </p:cBhvr>
                                      <p:to>
                                        <p:strVal val="visible"/>
                                      </p:to>
                                    </p:set>
                                    <p:animEffect filter="fade" transition="in">
                                      <p:cBhvr>
                                        <p:cTn id="37" dur="1000"/>
                                        <p:tgtEl>
                                          <p:spTgt spid="82"/>
                                        </p:tgtEl>
                                      </p:cBhvr>
                                    </p:animEffect>
                                  </p:childTnLst>
                                </p:cTn>
                              </p:par>
                            </p:childTnLst>
                          </p:cTn>
                        </p:par>
                      </p:childTnLst>
                    </p:cTn>
                  </p:par>
                  <p:par>
                    <p:cTn id="38" fill="hold">
                      <p:stCondLst>
                        <p:cond delay="indefinite"/>
                      </p:stCondLst>
                      <p:childTnLst>
                        <p:par>
                          <p:cTn id="39" fill="hold">
                            <p:stCondLst>
                              <p:cond delay="0"/>
                            </p:stCondLst>
                            <p:childTnLst>
                              <p:par>
                                <p:cTn id="40" nodeType="clickEffect" presetClass="entr" presetSubtype="0" presetID="9" grpId="9" fill="hold">
                                  <p:stCondLst>
                                    <p:cond delay="0"/>
                                  </p:stCondLst>
                                  <p:iterate type="el" backwards="0">
                                    <p:tmAbs val="0"/>
                                  </p:iterate>
                                  <p:childTnLst>
                                    <p:set>
                                      <p:cBhvr>
                                        <p:cTn id="41" fill="hold"/>
                                        <p:tgtEl>
                                          <p:spTgt spid="81"/>
                                        </p:tgtEl>
                                        <p:attrNameLst>
                                          <p:attrName>style.visibility</p:attrName>
                                        </p:attrNameLst>
                                      </p:cBhvr>
                                      <p:to>
                                        <p:strVal val="visible"/>
                                      </p:to>
                                    </p:set>
                                    <p:animEffect filter="dissolve" transition="in">
                                      <p:cBhvr>
                                        <p:cTn id="42" dur="1000"/>
                                        <p:tgtEl>
                                          <p:spTgt spid="81"/>
                                        </p:tgtEl>
                                      </p:cBhvr>
                                    </p:animEffect>
                                  </p:childTnLst>
                                </p:cTn>
                              </p:par>
                            </p:childTnLst>
                          </p:cTn>
                        </p:par>
                        <p:par>
                          <p:cTn id="43" fill="hold">
                            <p:stCondLst>
                              <p:cond delay="1000"/>
                            </p:stCondLst>
                            <p:childTnLst>
                              <p:par>
                                <p:cTn id="44" nodeType="afterEffect" presetClass="entr" presetSubtype="0" presetID="10" grpId="10" fill="hold">
                                  <p:stCondLst>
                                    <p:cond delay="0"/>
                                  </p:stCondLst>
                                  <p:iterate type="el" backwards="0">
                                    <p:tmAbs val="0"/>
                                  </p:iterate>
                                  <p:childTnLst>
                                    <p:set>
                                      <p:cBhvr>
                                        <p:cTn id="45" fill="hold"/>
                                        <p:tgtEl>
                                          <p:spTgt spid="83"/>
                                        </p:tgtEl>
                                        <p:attrNameLst>
                                          <p:attrName>style.visibility</p:attrName>
                                        </p:attrNameLst>
                                      </p:cBhvr>
                                      <p:to>
                                        <p:strVal val="visible"/>
                                      </p:to>
                                    </p:set>
                                    <p:animEffect filter="fade" transition="in">
                                      <p:cBhvr>
                                        <p:cTn id="46" dur="1000"/>
                                        <p:tgtEl>
                                          <p:spTgt spid="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5" grpId="4"/>
      <p:bldP build="whole" bldLvl="1" animBg="1" rev="0" advAuto="0" spid="81" grpId="9"/>
      <p:bldP build="whole" bldLvl="1" animBg="1" rev="0" advAuto="0" spid="84" grpId="1"/>
      <p:bldP build="whole" bldLvl="1" animBg="1" rev="0" advAuto="0" spid="84" grpId="2"/>
      <p:bldP build="whole" bldLvl="1" animBg="1" rev="0" advAuto="0" spid="77" grpId="6"/>
      <p:bldP build="whole" bldLvl="1" animBg="1" rev="0" advAuto="0" spid="78" grpId="7"/>
      <p:bldP build="whole" bldLvl="1" animBg="1" rev="0" advAuto="0" spid="80" grpId="5"/>
      <p:bldP build="whole" bldLvl="1" animBg="1" rev="0" advAuto="0" spid="83" grpId="10"/>
      <p:bldP build="whole" bldLvl="1" animBg="1" rev="0" advAuto="0" spid="79" grpId="3"/>
      <p:bldP build="whole" bldLvl="1" animBg="1" rev="0" advAuto="0" spid="82" grpId="8"/>
    </p:bldLst>
  </p:timing>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410" name="ipcc_proj Corrected.tiff"/>
          <p:cNvPicPr/>
          <p:nvPr/>
        </p:nvPicPr>
        <p:blipFill>
          <a:blip r:embed="rId2">
            <a:extLst/>
          </a:blip>
          <a:stretch>
            <a:fillRect/>
          </a:stretch>
        </p:blipFill>
        <p:spPr>
          <a:xfrm>
            <a:off x="524933" y="2184598"/>
            <a:ext cx="15358535" cy="11518901"/>
          </a:xfrm>
          <a:prstGeom prst="rect">
            <a:avLst/>
          </a:prstGeom>
          <a:ln w="12700">
            <a:solidFill/>
            <a:miter lim="400000"/>
          </a:ln>
        </p:spPr>
      </p:pic>
      <p:pic>
        <p:nvPicPr>
          <p:cNvPr id="411" name=""/>
          <p:cNvPicPr/>
          <p:nvPr/>
        </p:nvPicPr>
        <p:blipFill>
          <a:blip r:embed="rId3">
            <a:extLst/>
          </a:blip>
          <a:stretch>
            <a:fillRect/>
          </a:stretch>
        </p:blipFill>
        <p:spPr>
          <a:xfrm>
            <a:off x="2412991" y="3352786"/>
            <a:ext cx="12573023" cy="9067823"/>
          </a:xfrm>
          <a:prstGeom prst="rect">
            <a:avLst/>
          </a:prstGeom>
        </p:spPr>
      </p:pic>
      <p:pic>
        <p:nvPicPr>
          <p:cNvPr id="413" name=""/>
          <p:cNvPicPr/>
          <p:nvPr/>
        </p:nvPicPr>
        <p:blipFill>
          <a:blip r:embed="rId4">
            <a:extLst/>
          </a:blip>
          <a:stretch>
            <a:fillRect/>
          </a:stretch>
        </p:blipFill>
        <p:spPr>
          <a:xfrm>
            <a:off x="2425689" y="2247894"/>
            <a:ext cx="9702817" cy="10210817"/>
          </a:xfrm>
          <a:prstGeom prst="rect">
            <a:avLst/>
          </a:prstGeom>
        </p:spPr>
      </p:pic>
      <p:sp>
        <p:nvSpPr>
          <p:cNvPr id="415" name="Shape 415"/>
          <p:cNvSpPr/>
          <p:nvPr/>
        </p:nvSpPr>
        <p:spPr>
          <a:xfrm>
            <a:off x="8928100" y="13004800"/>
            <a:ext cx="7048500" cy="7112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ctr" defTabSz="800100">
              <a:defRPr i="1" sz="3200">
                <a:latin typeface="+mj-lt"/>
                <a:ea typeface="+mj-ea"/>
                <a:cs typeface="+mj-cs"/>
                <a:sym typeface="Gill Sans"/>
              </a:defRPr>
            </a:lvl1pPr>
          </a:lstStyle>
          <a:p>
            <a:pPr lvl="0">
              <a:defRPr i="0" sz="1800"/>
            </a:pPr>
            <a:r>
              <a:rPr i="1" sz="3200"/>
              <a:t>Modified from Church et al. (2010)</a:t>
            </a:r>
          </a:p>
        </p:txBody>
      </p:sp>
      <p:sp>
        <p:nvSpPr>
          <p:cNvPr id="416" name="Shape 416"/>
          <p:cNvSpPr/>
          <p:nvPr/>
        </p:nvSpPr>
        <p:spPr>
          <a:xfrm>
            <a:off x="16103600" y="2260600"/>
            <a:ext cx="7797800" cy="711200"/>
          </a:xfrm>
          <a:prstGeom prst="rect">
            <a:avLst/>
          </a:prstGeom>
          <a:ln>
            <a:round/>
          </a:ln>
          <a:extLst>
            <a:ext uri="{C572A759-6A51-4108-AA02-DFA0A04FC94B}">
              <ma14:wrappingTextBoxFlag xmlns:ma14="http://schemas.microsoft.com/office/mac/drawingml/2011/main" val="1"/>
            </a:ext>
          </a:extLst>
        </p:spPr>
        <p:txBody>
          <a:bodyPr lIns="0" tIns="0" rIns="0" bIns="0">
            <a:spAutoFit/>
          </a:bodyPr>
          <a:lstStyle>
            <a:lvl1pPr defTabSz="655174">
              <a:lnSpc>
                <a:spcPct val="80000"/>
              </a:lnSpc>
              <a:spcBef>
                <a:spcPts val="900"/>
              </a:spcBef>
              <a:buClr>
                <a:srgbClr val="FDFBFD"/>
              </a:buClr>
              <a:buFont typeface="Arial"/>
              <a:tabLst>
                <a:tab pos="647700" algn="l"/>
                <a:tab pos="1320800" algn="l"/>
                <a:tab pos="1968500" algn="l"/>
                <a:tab pos="2616200" algn="l"/>
                <a:tab pos="3276600" algn="l"/>
                <a:tab pos="3924300" algn="l"/>
                <a:tab pos="4597400" algn="l"/>
                <a:tab pos="5245100" algn="l"/>
                <a:tab pos="5892800" algn="l"/>
                <a:tab pos="6553200" algn="l"/>
                <a:tab pos="7200900" algn="l"/>
                <a:tab pos="7848600" algn="l"/>
                <a:tab pos="8521700" algn="l"/>
                <a:tab pos="9169400" algn="l"/>
                <a:tab pos="9829800" algn="l"/>
                <a:tab pos="10477500" algn="l"/>
                <a:tab pos="11125200" algn="l"/>
                <a:tab pos="11798300" algn="l"/>
                <a:tab pos="12446000" algn="l"/>
                <a:tab pos="13093700" algn="l"/>
                <a:tab pos="13119100" algn="l"/>
              </a:tabLst>
              <a:defRPr sz="4800">
                <a:solidFill>
                  <a:srgbClr val="165576"/>
                </a:solidFill>
                <a:uFill>
                  <a:solidFill>
                    <a:srgbClr val="165576"/>
                  </a:solidFill>
                </a:uFill>
                <a:latin typeface="Trebuchet MS"/>
                <a:ea typeface="Trebuchet MS"/>
                <a:cs typeface="Trebuchet MS"/>
                <a:sym typeface="Trebuchet MS"/>
              </a:defRPr>
            </a:lvl1pPr>
          </a:lstStyle>
          <a:p>
            <a:pPr lvl="0">
              <a:defRPr sz="1800">
                <a:solidFill>
                  <a:srgbClr val="000000"/>
                </a:solidFill>
                <a:uFillTx/>
              </a:defRPr>
            </a:pPr>
            <a:r>
              <a:rPr sz="4800">
                <a:solidFill>
                  <a:srgbClr val="165576"/>
                </a:solidFill>
                <a:uFill>
                  <a:solidFill>
                    <a:srgbClr val="165576"/>
                  </a:solidFill>
                </a:uFill>
              </a:rPr>
              <a:t>Example Hampton Roads</a:t>
            </a:r>
          </a:p>
        </p:txBody>
      </p:sp>
      <p:sp>
        <p:nvSpPr>
          <p:cNvPr id="417" name="Shape 417"/>
          <p:cNvSpPr/>
          <p:nvPr/>
        </p:nvSpPr>
        <p:spPr>
          <a:xfrm>
            <a:off x="16103600" y="9169400"/>
            <a:ext cx="7797800" cy="1282700"/>
          </a:xfrm>
          <a:prstGeom prst="rect">
            <a:avLst/>
          </a:prstGeom>
          <a:ln>
            <a:round/>
          </a:ln>
          <a:extLst>
            <a:ext uri="{C572A759-6A51-4108-AA02-DFA0A04FC94B}">
              <ma14:wrappingTextBoxFlag xmlns:ma14="http://schemas.microsoft.com/office/mac/drawingml/2011/main" val="1"/>
            </a:ext>
          </a:extLst>
        </p:spPr>
        <p:txBody>
          <a:bodyPr lIns="0" tIns="0" rIns="0" bIns="0">
            <a:spAutoFit/>
          </a:bodyPr>
          <a:lstStyle/>
          <a:p>
            <a:pPr lvl="0" defTabSz="655174">
              <a:lnSpc>
                <a:spcPct val="80000"/>
              </a:lnSpc>
              <a:spcBef>
                <a:spcPts val="900"/>
              </a:spcBef>
              <a:buClr>
                <a:srgbClr val="FDFBFD"/>
              </a:buClr>
              <a:buFont typeface="Arial"/>
              <a:tabLst>
                <a:tab pos="647700" algn="l"/>
                <a:tab pos="1320800" algn="l"/>
                <a:tab pos="1968500" algn="l"/>
                <a:tab pos="2616200" algn="l"/>
                <a:tab pos="3276600" algn="l"/>
                <a:tab pos="3924300" algn="l"/>
                <a:tab pos="4597400" algn="l"/>
                <a:tab pos="5245100" algn="l"/>
                <a:tab pos="5892800" algn="l"/>
                <a:tab pos="6553200" algn="l"/>
                <a:tab pos="7200900" algn="l"/>
                <a:tab pos="7848600" algn="l"/>
                <a:tab pos="8521700" algn="l"/>
                <a:tab pos="9169400" algn="l"/>
                <a:tab pos="9829800" algn="l"/>
                <a:tab pos="10477500" algn="l"/>
                <a:tab pos="11125200" algn="l"/>
                <a:tab pos="11798300" algn="l"/>
                <a:tab pos="12446000" algn="l"/>
                <a:tab pos="13093700" algn="l"/>
                <a:tab pos="13119100" algn="l"/>
              </a:tabLst>
              <a:defRPr sz="1800"/>
            </a:pPr>
            <a:r>
              <a:rPr sz="4400">
                <a:solidFill>
                  <a:srgbClr val="184B70"/>
                </a:solidFill>
                <a:uFill>
                  <a:solidFill>
                    <a:srgbClr val="184B70"/>
                  </a:solidFill>
                </a:uFill>
                <a:latin typeface="Trebuchet MS"/>
                <a:ea typeface="Trebuchet MS"/>
                <a:cs typeface="Trebuchet MS"/>
                <a:sym typeface="Trebuchet MS"/>
              </a:rPr>
              <a:t>Soon could get as high as:</a:t>
            </a:r>
            <a:endParaRPr sz="4400">
              <a:solidFill>
                <a:srgbClr val="184B70"/>
              </a:solidFill>
              <a:uFill>
                <a:solidFill>
                  <a:srgbClr val="184B70"/>
                </a:solidFill>
              </a:uFill>
              <a:latin typeface="Trebuchet MS"/>
              <a:ea typeface="Trebuchet MS"/>
              <a:cs typeface="Trebuchet MS"/>
              <a:sym typeface="Trebuchet MS"/>
            </a:endParaRPr>
          </a:p>
          <a:p>
            <a:pPr lvl="0" defTabSz="655174">
              <a:lnSpc>
                <a:spcPct val="80000"/>
              </a:lnSpc>
              <a:spcBef>
                <a:spcPts val="900"/>
              </a:spcBef>
              <a:buClr>
                <a:srgbClr val="FDFBFD"/>
              </a:buClr>
              <a:buFont typeface="Arial"/>
              <a:tabLst>
                <a:tab pos="647700" algn="l"/>
                <a:tab pos="1320800" algn="l"/>
                <a:tab pos="1968500" algn="l"/>
                <a:tab pos="2616200" algn="l"/>
                <a:tab pos="3276600" algn="l"/>
                <a:tab pos="3924300" algn="l"/>
                <a:tab pos="4597400" algn="l"/>
                <a:tab pos="5245100" algn="l"/>
                <a:tab pos="5892800" algn="l"/>
                <a:tab pos="6553200" algn="l"/>
                <a:tab pos="7200900" algn="l"/>
                <a:tab pos="7848600" algn="l"/>
                <a:tab pos="8521700" algn="l"/>
                <a:tab pos="9169400" algn="l"/>
                <a:tab pos="9829800" algn="l"/>
                <a:tab pos="10477500" algn="l"/>
                <a:tab pos="11125200" algn="l"/>
                <a:tab pos="11798300" algn="l"/>
                <a:tab pos="12446000" algn="l"/>
                <a:tab pos="13093700" algn="l"/>
                <a:tab pos="13119100" algn="l"/>
              </a:tabLst>
              <a:defRPr sz="1800"/>
            </a:pPr>
            <a:r>
              <a:rPr sz="4400">
                <a:solidFill>
                  <a:srgbClr val="184B70"/>
                </a:solidFill>
                <a:uFill>
                  <a:solidFill>
                    <a:srgbClr val="184B70"/>
                  </a:solidFill>
                </a:uFill>
                <a:latin typeface="Trebuchet MS"/>
                <a:ea typeface="Trebuchet MS"/>
                <a:cs typeface="Trebuchet MS"/>
                <a:sym typeface="Trebuchet MS"/>
              </a:rPr>
              <a:t>20 mm/year (~6 feet/century) </a:t>
            </a:r>
          </a:p>
        </p:txBody>
      </p:sp>
      <p:sp>
        <p:nvSpPr>
          <p:cNvPr id="418" name="Shape 418"/>
          <p:cNvSpPr/>
          <p:nvPr/>
        </p:nvSpPr>
        <p:spPr>
          <a:xfrm>
            <a:off x="16103600" y="3048000"/>
            <a:ext cx="8204200" cy="1282700"/>
          </a:xfrm>
          <a:prstGeom prst="rect">
            <a:avLst/>
          </a:prstGeom>
          <a:ln>
            <a:round/>
          </a:ln>
          <a:extLst>
            <a:ext uri="{C572A759-6A51-4108-AA02-DFA0A04FC94B}">
              <ma14:wrappingTextBoxFlag xmlns:ma14="http://schemas.microsoft.com/office/mac/drawingml/2011/main" val="1"/>
            </a:ext>
          </a:extLst>
        </p:spPr>
        <p:txBody>
          <a:bodyPr lIns="0" tIns="0" rIns="0" bIns="0">
            <a:spAutoFit/>
          </a:bodyPr>
          <a:lstStyle/>
          <a:p>
            <a:pPr lvl="0" defTabSz="655174">
              <a:lnSpc>
                <a:spcPct val="80000"/>
              </a:lnSpc>
              <a:spcBef>
                <a:spcPts val="900"/>
              </a:spcBef>
              <a:buClr>
                <a:srgbClr val="FDFBFD"/>
              </a:buClr>
              <a:buFont typeface="Arial"/>
              <a:tabLst>
                <a:tab pos="647700" algn="l"/>
                <a:tab pos="1320800" algn="l"/>
                <a:tab pos="1968500" algn="l"/>
                <a:tab pos="2616200" algn="l"/>
                <a:tab pos="3276600" algn="l"/>
                <a:tab pos="3924300" algn="l"/>
                <a:tab pos="4597400" algn="l"/>
                <a:tab pos="5245100" algn="l"/>
                <a:tab pos="5892800" algn="l"/>
                <a:tab pos="6553200" algn="l"/>
                <a:tab pos="7200900" algn="l"/>
                <a:tab pos="7848600" algn="l"/>
                <a:tab pos="8521700" algn="l"/>
                <a:tab pos="9169400" algn="l"/>
                <a:tab pos="9829800" algn="l"/>
                <a:tab pos="10477500" algn="l"/>
                <a:tab pos="11125200" algn="l"/>
                <a:tab pos="11798300" algn="l"/>
                <a:tab pos="12446000" algn="l"/>
                <a:tab pos="13093700" algn="l"/>
                <a:tab pos="13119100" algn="l"/>
              </a:tabLst>
              <a:defRPr sz="1800"/>
            </a:pPr>
            <a:r>
              <a:rPr sz="4400">
                <a:solidFill>
                  <a:srgbClr val="1A5475"/>
                </a:solidFill>
                <a:uFill>
                  <a:solidFill>
                    <a:srgbClr val="1A5475"/>
                  </a:solidFill>
                </a:uFill>
                <a:latin typeface="Trebuchet MS"/>
                <a:ea typeface="Trebuchet MS"/>
                <a:cs typeface="Trebuchet MS"/>
                <a:sym typeface="Trebuchet MS"/>
              </a:rPr>
              <a:t>Today: 5 mm/year</a:t>
            </a:r>
            <a:endParaRPr sz="4400">
              <a:solidFill>
                <a:srgbClr val="1A5475"/>
              </a:solidFill>
              <a:uFill>
                <a:solidFill>
                  <a:srgbClr val="1A5475"/>
                </a:solidFill>
              </a:uFill>
              <a:latin typeface="Trebuchet MS"/>
              <a:ea typeface="Trebuchet MS"/>
              <a:cs typeface="Trebuchet MS"/>
              <a:sym typeface="Trebuchet MS"/>
            </a:endParaRPr>
          </a:p>
          <a:p>
            <a:pPr lvl="0" defTabSz="655174">
              <a:lnSpc>
                <a:spcPct val="80000"/>
              </a:lnSpc>
              <a:spcBef>
                <a:spcPts val="900"/>
              </a:spcBef>
              <a:buClr>
                <a:srgbClr val="FDFBFD"/>
              </a:buClr>
              <a:buFont typeface="Arial"/>
              <a:tabLst>
                <a:tab pos="647700" algn="l"/>
                <a:tab pos="1320800" algn="l"/>
                <a:tab pos="1968500" algn="l"/>
                <a:tab pos="2616200" algn="l"/>
                <a:tab pos="3276600" algn="l"/>
                <a:tab pos="3924300" algn="l"/>
                <a:tab pos="4597400" algn="l"/>
                <a:tab pos="5245100" algn="l"/>
                <a:tab pos="5892800" algn="l"/>
                <a:tab pos="6553200" algn="l"/>
                <a:tab pos="7200900" algn="l"/>
                <a:tab pos="7848600" algn="l"/>
                <a:tab pos="8521700" algn="l"/>
                <a:tab pos="9169400" algn="l"/>
                <a:tab pos="9829800" algn="l"/>
                <a:tab pos="10477500" algn="l"/>
                <a:tab pos="11125200" algn="l"/>
                <a:tab pos="11798300" algn="l"/>
                <a:tab pos="12446000" algn="l"/>
                <a:tab pos="13093700" algn="l"/>
                <a:tab pos="13119100" algn="l"/>
              </a:tabLst>
              <a:defRPr sz="1800"/>
            </a:pPr>
            <a:r>
              <a:rPr sz="4400">
                <a:solidFill>
                  <a:srgbClr val="1A5475"/>
                </a:solidFill>
                <a:uFill>
                  <a:solidFill>
                    <a:srgbClr val="1A5475"/>
                  </a:solidFill>
                </a:uFill>
                <a:latin typeface="Trebuchet MS"/>
                <a:ea typeface="Trebuchet MS"/>
                <a:cs typeface="Trebuchet MS"/>
                <a:sym typeface="Trebuchet MS"/>
              </a:rPr>
              <a:t>(~1.5 feet/century)</a:t>
            </a:r>
          </a:p>
        </p:txBody>
      </p:sp>
      <p:pic>
        <p:nvPicPr>
          <p:cNvPr id="419" name="A6YU1UkCMAAWL1u.jpg-large.jpg"/>
          <p:cNvPicPr/>
          <p:nvPr/>
        </p:nvPicPr>
        <p:blipFill>
          <a:blip r:embed="rId5">
            <a:extLst/>
          </a:blip>
          <a:stretch>
            <a:fillRect/>
          </a:stretch>
        </p:blipFill>
        <p:spPr>
          <a:xfrm>
            <a:off x="16097250" y="4403725"/>
            <a:ext cx="4927600" cy="3695700"/>
          </a:xfrm>
          <a:prstGeom prst="rect">
            <a:avLst/>
          </a:prstGeom>
          <a:ln w="12700">
            <a:miter lim="400000"/>
          </a:ln>
        </p:spPr>
      </p:pic>
      <p:pic>
        <p:nvPicPr>
          <p:cNvPr id="420" name="532391000.jpg"/>
          <p:cNvPicPr/>
          <p:nvPr/>
        </p:nvPicPr>
        <p:blipFill>
          <a:blip r:embed="rId6">
            <a:extLst/>
          </a:blip>
          <a:stretch>
            <a:fillRect/>
          </a:stretch>
        </p:blipFill>
        <p:spPr>
          <a:xfrm>
            <a:off x="19492667" y="5837217"/>
            <a:ext cx="4929434" cy="3187701"/>
          </a:xfrm>
          <a:prstGeom prst="rect">
            <a:avLst/>
          </a:prstGeom>
          <a:ln w="12700">
            <a:miter lim="400000"/>
          </a:ln>
        </p:spPr>
      </p:pic>
      <p:sp>
        <p:nvSpPr>
          <p:cNvPr id="421" name="Shape 421"/>
          <p:cNvSpPr/>
          <p:nvPr/>
        </p:nvSpPr>
        <p:spPr>
          <a:xfrm>
            <a:off x="16052800" y="10541000"/>
            <a:ext cx="8102600" cy="25527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spAutoFit/>
          </a:bodyPr>
          <a:lstStyle/>
          <a:p>
            <a:pPr lvl="0" defTabSz="655174">
              <a:lnSpc>
                <a:spcPct val="80000"/>
              </a:lnSpc>
              <a:spcBef>
                <a:spcPts val="900"/>
              </a:spcBef>
              <a:buClr>
                <a:srgbClr val="FDFBFD"/>
              </a:buClr>
              <a:buFont typeface="Arial"/>
              <a:tabLst>
                <a:tab pos="647700" algn="l"/>
                <a:tab pos="1320800" algn="l"/>
                <a:tab pos="1968500" algn="l"/>
                <a:tab pos="2616200" algn="l"/>
                <a:tab pos="3276600" algn="l"/>
                <a:tab pos="3924300" algn="l"/>
                <a:tab pos="4597400" algn="l"/>
                <a:tab pos="5245100" algn="l"/>
                <a:tab pos="5892800" algn="l"/>
                <a:tab pos="6553200" algn="l"/>
                <a:tab pos="7200900" algn="l"/>
                <a:tab pos="7848600" algn="l"/>
                <a:tab pos="8521700" algn="l"/>
                <a:tab pos="9169400" algn="l"/>
                <a:tab pos="9829800" algn="l"/>
                <a:tab pos="10477500" algn="l"/>
                <a:tab pos="11125200" algn="l"/>
                <a:tab pos="11798300" algn="l"/>
                <a:tab pos="12446000" algn="l"/>
                <a:tab pos="13093700" algn="l"/>
                <a:tab pos="13119100" algn="l"/>
              </a:tabLst>
              <a:defRPr sz="1800"/>
            </a:pPr>
            <a:r>
              <a:rPr sz="4400">
                <a:solidFill>
                  <a:srgbClr val="FEF3FF"/>
                </a:solidFill>
                <a:uFill>
                  <a:solidFill>
                    <a:srgbClr val="FEF3FF"/>
                  </a:solidFill>
                </a:uFill>
                <a:latin typeface="Trebuchet MS"/>
                <a:ea typeface="Trebuchet MS"/>
                <a:cs typeface="Trebuchet MS"/>
                <a:sym typeface="Trebuchet MS"/>
              </a:rPr>
              <a:t>Local Sea Level Rise leads to:</a:t>
            </a:r>
            <a:endParaRPr sz="4400">
              <a:solidFill>
                <a:srgbClr val="FEF3FF"/>
              </a:solidFill>
              <a:uFill>
                <a:solidFill>
                  <a:srgbClr val="FEF3FF"/>
                </a:solidFill>
              </a:uFill>
              <a:latin typeface="Trebuchet MS"/>
              <a:ea typeface="Trebuchet MS"/>
              <a:cs typeface="Trebuchet MS"/>
              <a:sym typeface="Trebuchet MS"/>
            </a:endParaRPr>
          </a:p>
          <a:p>
            <a:pPr lvl="0" defTabSz="655174">
              <a:lnSpc>
                <a:spcPct val="80000"/>
              </a:lnSpc>
              <a:spcBef>
                <a:spcPts val="900"/>
              </a:spcBef>
              <a:buClr>
                <a:srgbClr val="FDFBFD"/>
              </a:buClr>
              <a:buFont typeface="Arial"/>
              <a:tabLst>
                <a:tab pos="647700" algn="l"/>
                <a:tab pos="1320800" algn="l"/>
                <a:tab pos="1968500" algn="l"/>
                <a:tab pos="2616200" algn="l"/>
                <a:tab pos="3276600" algn="l"/>
                <a:tab pos="3924300" algn="l"/>
                <a:tab pos="4597400" algn="l"/>
                <a:tab pos="5245100" algn="l"/>
                <a:tab pos="5892800" algn="l"/>
                <a:tab pos="6553200" algn="l"/>
                <a:tab pos="7200900" algn="l"/>
                <a:tab pos="7848600" algn="l"/>
                <a:tab pos="8521700" algn="l"/>
                <a:tab pos="9169400" algn="l"/>
                <a:tab pos="9829800" algn="l"/>
                <a:tab pos="10477500" algn="l"/>
                <a:tab pos="11125200" algn="l"/>
                <a:tab pos="11798300" algn="l"/>
                <a:tab pos="12446000" algn="l"/>
                <a:tab pos="13093700" algn="l"/>
                <a:tab pos="13119100" algn="l"/>
              </a:tabLst>
              <a:defRPr sz="1800"/>
            </a:pPr>
            <a:r>
              <a:rPr sz="4400">
                <a:solidFill>
                  <a:srgbClr val="FEF3FF"/>
                </a:solidFill>
                <a:uFill>
                  <a:solidFill>
                    <a:srgbClr val="FEF3FF"/>
                  </a:solidFill>
                </a:uFill>
                <a:latin typeface="Trebuchet MS"/>
                <a:ea typeface="Trebuchet MS"/>
                <a:cs typeface="Trebuchet MS"/>
                <a:sym typeface="Trebuchet MS"/>
              </a:rPr>
              <a:t>- more nuisance flooding</a:t>
            </a:r>
            <a:endParaRPr sz="4400">
              <a:solidFill>
                <a:srgbClr val="FEF3FF"/>
              </a:solidFill>
              <a:uFill>
                <a:solidFill>
                  <a:srgbClr val="FEF3FF"/>
                </a:solidFill>
              </a:uFill>
              <a:latin typeface="Trebuchet MS"/>
              <a:ea typeface="Trebuchet MS"/>
              <a:cs typeface="Trebuchet MS"/>
              <a:sym typeface="Trebuchet MS"/>
            </a:endParaRPr>
          </a:p>
          <a:p>
            <a:pPr lvl="0" defTabSz="655174">
              <a:lnSpc>
                <a:spcPct val="80000"/>
              </a:lnSpc>
              <a:spcBef>
                <a:spcPts val="900"/>
              </a:spcBef>
              <a:buClr>
                <a:srgbClr val="FDFBFD"/>
              </a:buClr>
              <a:buFont typeface="Arial"/>
              <a:tabLst>
                <a:tab pos="647700" algn="l"/>
                <a:tab pos="1320800" algn="l"/>
                <a:tab pos="1968500" algn="l"/>
                <a:tab pos="2616200" algn="l"/>
                <a:tab pos="3276600" algn="l"/>
                <a:tab pos="3924300" algn="l"/>
                <a:tab pos="4597400" algn="l"/>
                <a:tab pos="5245100" algn="l"/>
                <a:tab pos="5892800" algn="l"/>
                <a:tab pos="6553200" algn="l"/>
                <a:tab pos="7200900" algn="l"/>
                <a:tab pos="7848600" algn="l"/>
                <a:tab pos="8521700" algn="l"/>
                <a:tab pos="9169400" algn="l"/>
                <a:tab pos="9829800" algn="l"/>
                <a:tab pos="10477500" algn="l"/>
                <a:tab pos="11125200" algn="l"/>
                <a:tab pos="11798300" algn="l"/>
                <a:tab pos="12446000" algn="l"/>
                <a:tab pos="13093700" algn="l"/>
                <a:tab pos="13119100" algn="l"/>
              </a:tabLst>
              <a:defRPr sz="1800"/>
            </a:pPr>
            <a:r>
              <a:rPr sz="4400">
                <a:solidFill>
                  <a:srgbClr val="FEF3FF"/>
                </a:solidFill>
                <a:uFill>
                  <a:solidFill>
                    <a:srgbClr val="FEF3FF"/>
                  </a:solidFill>
                </a:uFill>
                <a:latin typeface="Trebuchet MS"/>
                <a:ea typeface="Trebuchet MS"/>
                <a:cs typeface="Trebuchet MS"/>
                <a:sym typeface="Trebuchet MS"/>
              </a:rPr>
              <a:t>- higher risk of extreme floods</a:t>
            </a:r>
            <a:endParaRPr sz="4400">
              <a:solidFill>
                <a:srgbClr val="FEF3FF"/>
              </a:solidFill>
              <a:uFill>
                <a:solidFill>
                  <a:srgbClr val="FEF3FF"/>
                </a:solidFill>
              </a:uFill>
              <a:latin typeface="Trebuchet MS"/>
              <a:ea typeface="Trebuchet MS"/>
              <a:cs typeface="Trebuchet MS"/>
              <a:sym typeface="Trebuchet MS"/>
            </a:endParaRPr>
          </a:p>
          <a:p>
            <a:pPr lvl="0" defTabSz="655174">
              <a:lnSpc>
                <a:spcPct val="80000"/>
              </a:lnSpc>
              <a:spcBef>
                <a:spcPts val="900"/>
              </a:spcBef>
              <a:buClr>
                <a:srgbClr val="FDFBFD"/>
              </a:buClr>
              <a:buFont typeface="Arial"/>
              <a:tabLst>
                <a:tab pos="647700" algn="l"/>
                <a:tab pos="1320800" algn="l"/>
                <a:tab pos="1968500" algn="l"/>
                <a:tab pos="2616200" algn="l"/>
                <a:tab pos="3276600" algn="l"/>
                <a:tab pos="3924300" algn="l"/>
                <a:tab pos="4597400" algn="l"/>
                <a:tab pos="5245100" algn="l"/>
                <a:tab pos="5892800" algn="l"/>
                <a:tab pos="6553200" algn="l"/>
                <a:tab pos="7200900" algn="l"/>
                <a:tab pos="7848600" algn="l"/>
                <a:tab pos="8521700" algn="l"/>
                <a:tab pos="9169400" algn="l"/>
                <a:tab pos="9829800" algn="l"/>
                <a:tab pos="10477500" algn="l"/>
                <a:tab pos="11125200" algn="l"/>
                <a:tab pos="11798300" algn="l"/>
                <a:tab pos="12446000" algn="l"/>
                <a:tab pos="13093700" algn="l"/>
                <a:tab pos="13119100" algn="l"/>
              </a:tabLst>
              <a:defRPr sz="1800"/>
            </a:pPr>
            <a:r>
              <a:rPr sz="4400">
                <a:solidFill>
                  <a:srgbClr val="FEF3FF"/>
                </a:solidFill>
                <a:uFill>
                  <a:solidFill>
                    <a:srgbClr val="FEF3FF"/>
                  </a:solidFill>
                </a:uFill>
                <a:latin typeface="Trebuchet MS"/>
                <a:ea typeface="Trebuchet MS"/>
                <a:cs typeface="Trebuchet MS"/>
                <a:sym typeface="Trebuchet MS"/>
              </a:rPr>
              <a:t>- a transient coast line </a:t>
            </a:r>
          </a:p>
        </p:txBody>
      </p:sp>
      <p:grpSp>
        <p:nvGrpSpPr>
          <p:cNvPr id="424" name="Group 424"/>
          <p:cNvGrpSpPr/>
          <p:nvPr/>
        </p:nvGrpSpPr>
        <p:grpSpPr>
          <a:xfrm>
            <a:off x="88900" y="63500"/>
            <a:ext cx="24193500" cy="1778000"/>
            <a:chOff x="-50800" y="-50800"/>
            <a:chExt cx="24193500" cy="1778000"/>
          </a:xfrm>
        </p:grpSpPr>
        <p:pic>
          <p:nvPicPr>
            <p:cNvPr id="422" name=""/>
            <p:cNvPicPr/>
            <p:nvPr/>
          </p:nvPicPr>
          <p:blipFill>
            <a:blip r:embed="rId7">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423" name="droppedImage.pdf"/>
            <p:cNvPicPr/>
            <p:nvPr/>
          </p:nvPicPr>
          <p:blipFill>
            <a:blip r:embed="rId8">
              <a:extLst/>
            </a:blip>
            <a:stretch>
              <a:fillRect/>
            </a:stretch>
          </p:blipFill>
          <p:spPr>
            <a:xfrm>
              <a:off x="22128503" y="63500"/>
              <a:ext cx="1887198" cy="1549400"/>
            </a:xfrm>
            <a:prstGeom prst="rect">
              <a:avLst/>
            </a:prstGeom>
            <a:ln w="12700" cap="flat">
              <a:noFill/>
              <a:miter lim="400000"/>
            </a:ln>
            <a:effectLst/>
          </p:spPr>
        </p:pic>
      </p:grpSp>
      <p:pic>
        <p:nvPicPr>
          <p:cNvPr id="425" name="PB013927_lowres.jpg"/>
          <p:cNvPicPr/>
          <p:nvPr/>
        </p:nvPicPr>
        <p:blipFill>
          <a:blip r:embed="rId9">
            <a:extLst/>
          </a:blip>
          <a:stretch>
            <a:fillRect/>
          </a:stretch>
        </p:blipFill>
        <p:spPr>
          <a:xfrm>
            <a:off x="19347533" y="2504271"/>
            <a:ext cx="5118101" cy="3838576"/>
          </a:xfrm>
          <a:prstGeom prst="rect">
            <a:avLst/>
          </a:prstGeom>
          <a:ln w="12700">
            <a:miter lim="400000"/>
          </a:ln>
        </p:spPr>
      </p:pic>
      <p:pic>
        <p:nvPicPr>
          <p:cNvPr id="426" name="PB013951_lowres.jpg"/>
          <p:cNvPicPr/>
          <p:nvPr/>
        </p:nvPicPr>
        <p:blipFill>
          <a:blip r:embed="rId10">
            <a:extLst/>
          </a:blip>
          <a:stretch>
            <a:fillRect/>
          </a:stretch>
        </p:blipFill>
        <p:spPr>
          <a:xfrm>
            <a:off x="20234969" y="5935617"/>
            <a:ext cx="4119067" cy="3089301"/>
          </a:xfrm>
          <a:prstGeom prst="rect">
            <a:avLst/>
          </a:prstGeom>
          <a:ln w="12700">
            <a:miter lim="400000"/>
          </a:ln>
        </p:spPr>
      </p:pic>
      <p:pic>
        <p:nvPicPr>
          <p:cNvPr id="427" name="PB013954_lowres.jpg"/>
          <p:cNvPicPr/>
          <p:nvPr/>
        </p:nvPicPr>
        <p:blipFill>
          <a:blip r:embed="rId11">
            <a:extLst/>
          </a:blip>
          <a:stretch>
            <a:fillRect/>
          </a:stretch>
        </p:blipFill>
        <p:spPr>
          <a:xfrm>
            <a:off x="15993963" y="5613400"/>
            <a:ext cx="4554637" cy="3415978"/>
          </a:xfrm>
          <a:prstGeom prst="rect">
            <a:avLst/>
          </a:prstGeom>
          <a:ln w="12700">
            <a:miter lim="400000"/>
          </a:ln>
        </p:spPr>
      </p:pic>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9" grpId="1" fill="hold">
                                  <p:stCondLst>
                                    <p:cond delay="0"/>
                                  </p:stCondLst>
                                  <p:iterate type="el" backwards="0">
                                    <p:tmAbs val="0"/>
                                  </p:iterate>
                                  <p:childTnLst>
                                    <p:set>
                                      <p:cBhvr>
                                        <p:cTn id="6" fill="hold"/>
                                        <p:tgtEl>
                                          <p:spTgt spid="411"/>
                                        </p:tgtEl>
                                        <p:attrNameLst>
                                          <p:attrName>style.visibility</p:attrName>
                                        </p:attrNameLst>
                                      </p:cBhvr>
                                      <p:to>
                                        <p:strVal val="visible"/>
                                      </p:to>
                                    </p:set>
                                    <p:animEffect filter="dissolve" transition="in">
                                      <p:cBhvr>
                                        <p:cTn id="7" dur="1000"/>
                                        <p:tgtEl>
                                          <p:spTgt spid="411"/>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xit" presetSubtype="8" presetID="22" grpId="2" fill="hold">
                                  <p:stCondLst>
                                    <p:cond delay="0"/>
                                  </p:stCondLst>
                                  <p:iterate type="el" backwards="0">
                                    <p:tmAbs val="0"/>
                                  </p:iterate>
                                  <p:childTnLst>
                                    <p:animEffect filter="wipe(left)" transition="out">
                                      <p:cBhvr>
                                        <p:cTn id="11" dur="2000" fill="hold"/>
                                        <p:tgtEl>
                                          <p:spTgt spid="411"/>
                                        </p:tgtEl>
                                      </p:cBhvr>
                                    </p:animEffect>
                                    <p:set>
                                      <p:cBhvr>
                                        <p:cTn id="12" fill="hold">
                                          <p:stCondLst>
                                            <p:cond delay="1999"/>
                                          </p:stCondLst>
                                        </p:cTn>
                                        <p:tgtEl>
                                          <p:spTgt spid="411"/>
                                        </p:tgtEl>
                                        <p:attrNameLst>
                                          <p:attrName>style.visibility</p:attrName>
                                        </p:attrNameLst>
                                      </p:cBhvr>
                                      <p:to>
                                        <p:strVal val="hidden"/>
                                      </p:to>
                                    </p:set>
                                  </p:childTnLst>
                                </p:cTn>
                              </p:par>
                            </p:childTnLst>
                          </p:cTn>
                        </p:par>
                        <p:par>
                          <p:cTn id="13" fill="hold">
                            <p:stCondLst>
                              <p:cond delay="2000"/>
                            </p:stCondLst>
                            <p:childTnLst>
                              <p:par>
                                <p:cTn id="14" nodeType="afterEffect" presetClass="entr" presetSubtype="0" presetID="9" grpId="3" fill="hold">
                                  <p:stCondLst>
                                    <p:cond delay="0"/>
                                  </p:stCondLst>
                                  <p:iterate type="el" backwards="0">
                                    <p:tmAbs val="0"/>
                                  </p:iterate>
                                  <p:childTnLst>
                                    <p:set>
                                      <p:cBhvr>
                                        <p:cTn id="15" fill="hold"/>
                                        <p:tgtEl>
                                          <p:spTgt spid="413"/>
                                        </p:tgtEl>
                                        <p:attrNameLst>
                                          <p:attrName>style.visibility</p:attrName>
                                        </p:attrNameLst>
                                      </p:cBhvr>
                                      <p:to>
                                        <p:strVal val="visible"/>
                                      </p:to>
                                    </p:set>
                                    <p:animEffect filter="dissolve" transition="in">
                                      <p:cBhvr>
                                        <p:cTn id="16" dur="1000"/>
                                        <p:tgtEl>
                                          <p:spTgt spid="413"/>
                                        </p:tgtEl>
                                      </p:cBhvr>
                                    </p:animEffect>
                                  </p:childTnLst>
                                </p:cTn>
                              </p:par>
                            </p:childTnLst>
                          </p:cTn>
                        </p:par>
                        <p:par>
                          <p:cTn id="17" fill="hold">
                            <p:stCondLst>
                              <p:cond delay="3000"/>
                            </p:stCondLst>
                            <p:childTnLst>
                              <p:par>
                                <p:cTn id="18" nodeType="afterEffect" presetClass="entr" presetSubtype="0" presetID="9" grpId="4" fill="hold">
                                  <p:stCondLst>
                                    <p:cond delay="0"/>
                                  </p:stCondLst>
                                  <p:iterate type="el" backwards="0">
                                    <p:tmAbs val="0"/>
                                  </p:iterate>
                                  <p:childTnLst>
                                    <p:set>
                                      <p:cBhvr>
                                        <p:cTn id="19" fill="hold"/>
                                        <p:tgtEl>
                                          <p:spTgt spid="415"/>
                                        </p:tgtEl>
                                        <p:attrNameLst>
                                          <p:attrName>style.visibility</p:attrName>
                                        </p:attrNameLst>
                                      </p:cBhvr>
                                      <p:to>
                                        <p:strVal val="visible"/>
                                      </p:to>
                                    </p:set>
                                    <p:animEffect filter="dissolve" transition="in">
                                      <p:cBhvr>
                                        <p:cTn id="20" dur="1000"/>
                                        <p:tgtEl>
                                          <p:spTgt spid="415"/>
                                        </p:tgtEl>
                                      </p:cBhvr>
                                    </p:animEffec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9" grpId="5" fill="hold">
                                  <p:stCondLst>
                                    <p:cond delay="0"/>
                                  </p:stCondLst>
                                  <p:iterate type="el" backwards="0">
                                    <p:tmAbs val="0"/>
                                  </p:iterate>
                                  <p:childTnLst>
                                    <p:set>
                                      <p:cBhvr>
                                        <p:cTn id="24" fill="hold"/>
                                        <p:tgtEl>
                                          <p:spTgt spid="416"/>
                                        </p:tgtEl>
                                        <p:attrNameLst>
                                          <p:attrName>style.visibility</p:attrName>
                                        </p:attrNameLst>
                                      </p:cBhvr>
                                      <p:to>
                                        <p:strVal val="visible"/>
                                      </p:to>
                                    </p:set>
                                    <p:animEffect filter="dissolve" transition="in">
                                      <p:cBhvr>
                                        <p:cTn id="25" dur="1000"/>
                                        <p:tgtEl>
                                          <p:spTgt spid="416"/>
                                        </p:tgtEl>
                                      </p:cBhvr>
                                    </p:animEffect>
                                  </p:childTnLst>
                                </p:cTn>
                              </p:par>
                            </p:childTnLst>
                          </p:cTn>
                        </p:par>
                        <p:par>
                          <p:cTn id="26" fill="hold">
                            <p:stCondLst>
                              <p:cond delay="1000"/>
                            </p:stCondLst>
                            <p:childTnLst>
                              <p:par>
                                <p:cTn id="27" nodeType="afterEffect" presetClass="entr" presetSubtype="0" presetID="9" grpId="6" fill="hold">
                                  <p:stCondLst>
                                    <p:cond delay="0"/>
                                  </p:stCondLst>
                                  <p:iterate type="el" backwards="0">
                                    <p:tmAbs val="0"/>
                                  </p:iterate>
                                  <p:childTnLst>
                                    <p:set>
                                      <p:cBhvr>
                                        <p:cTn id="28" fill="hold"/>
                                        <p:tgtEl>
                                          <p:spTgt spid="418"/>
                                        </p:tgtEl>
                                        <p:attrNameLst>
                                          <p:attrName>style.visibility</p:attrName>
                                        </p:attrNameLst>
                                      </p:cBhvr>
                                      <p:to>
                                        <p:strVal val="visible"/>
                                      </p:to>
                                    </p:set>
                                    <p:animEffect filter="dissolve" transition="in">
                                      <p:cBhvr>
                                        <p:cTn id="29" dur="1000"/>
                                        <p:tgtEl>
                                          <p:spTgt spid="418"/>
                                        </p:tgtEl>
                                      </p:cBhvr>
                                    </p:animEffect>
                                  </p:childTnLst>
                                </p:cTn>
                              </p:par>
                            </p:childTnLst>
                          </p:cTn>
                        </p:par>
                        <p:par>
                          <p:cTn id="30" fill="hold">
                            <p:stCondLst>
                              <p:cond delay="2000"/>
                            </p:stCondLst>
                            <p:childTnLst>
                              <p:par>
                                <p:cTn id="31" nodeType="afterEffect" presetClass="entr" presetSubtype="0" presetID="10" grpId="7" fill="hold">
                                  <p:stCondLst>
                                    <p:cond delay="0"/>
                                  </p:stCondLst>
                                  <p:iterate type="el" backwards="0">
                                    <p:tmAbs val="0"/>
                                  </p:iterate>
                                  <p:childTnLst>
                                    <p:set>
                                      <p:cBhvr>
                                        <p:cTn id="32" fill="hold"/>
                                        <p:tgtEl>
                                          <p:spTgt spid="419"/>
                                        </p:tgtEl>
                                        <p:attrNameLst>
                                          <p:attrName>style.visibility</p:attrName>
                                        </p:attrNameLst>
                                      </p:cBhvr>
                                      <p:to>
                                        <p:strVal val="visible"/>
                                      </p:to>
                                    </p:set>
                                    <p:animEffect filter="fade" transition="in">
                                      <p:cBhvr>
                                        <p:cTn id="33" dur="1000"/>
                                        <p:tgtEl>
                                          <p:spTgt spid="419"/>
                                        </p:tgtEl>
                                      </p:cBhvr>
                                    </p:animEffect>
                                  </p:childTnLst>
                                </p:cTn>
                              </p:par>
                            </p:childTnLst>
                          </p:cTn>
                        </p:par>
                        <p:par>
                          <p:cTn id="34" fill="hold">
                            <p:stCondLst>
                              <p:cond delay="3000"/>
                            </p:stCondLst>
                            <p:childTnLst>
                              <p:par>
                                <p:cTn id="35" nodeType="afterEffect" presetClass="entr" presetSubtype="0" presetID="10" grpId="8" fill="hold">
                                  <p:stCondLst>
                                    <p:cond delay="0"/>
                                  </p:stCondLst>
                                  <p:iterate type="el" backwards="0">
                                    <p:tmAbs val="0"/>
                                  </p:iterate>
                                  <p:childTnLst>
                                    <p:set>
                                      <p:cBhvr>
                                        <p:cTn id="36" fill="hold"/>
                                        <p:tgtEl>
                                          <p:spTgt spid="420"/>
                                        </p:tgtEl>
                                        <p:attrNameLst>
                                          <p:attrName>style.visibility</p:attrName>
                                        </p:attrNameLst>
                                      </p:cBhvr>
                                      <p:to>
                                        <p:strVal val="visible"/>
                                      </p:to>
                                    </p:set>
                                    <p:animEffect filter="fade" transition="in">
                                      <p:cBhvr>
                                        <p:cTn id="37" dur="1000"/>
                                        <p:tgtEl>
                                          <p:spTgt spid="420"/>
                                        </p:tgtEl>
                                      </p:cBhvr>
                                    </p:animEffect>
                                  </p:childTnLst>
                                </p:cTn>
                              </p:par>
                            </p:childTnLst>
                          </p:cTn>
                        </p:par>
                      </p:childTnLst>
                    </p:cTn>
                  </p:par>
                  <p:par>
                    <p:cTn id="38" fill="hold">
                      <p:stCondLst>
                        <p:cond delay="indefinite"/>
                      </p:stCondLst>
                      <p:childTnLst>
                        <p:par>
                          <p:cTn id="39" fill="hold">
                            <p:stCondLst>
                              <p:cond delay="0"/>
                            </p:stCondLst>
                            <p:childTnLst>
                              <p:par>
                                <p:cTn id="40" nodeType="clickEffect" presetClass="entr" presetSubtype="0" presetID="9" grpId="9" fill="hold">
                                  <p:stCondLst>
                                    <p:cond delay="0"/>
                                  </p:stCondLst>
                                  <p:iterate type="el" backwards="0">
                                    <p:tmAbs val="0"/>
                                  </p:iterate>
                                  <p:childTnLst>
                                    <p:set>
                                      <p:cBhvr>
                                        <p:cTn id="41" fill="hold"/>
                                        <p:tgtEl>
                                          <p:spTgt spid="417"/>
                                        </p:tgtEl>
                                        <p:attrNameLst>
                                          <p:attrName>style.visibility</p:attrName>
                                        </p:attrNameLst>
                                      </p:cBhvr>
                                      <p:to>
                                        <p:strVal val="visible"/>
                                      </p:to>
                                    </p:set>
                                    <p:animEffect filter="dissolve" transition="in">
                                      <p:cBhvr>
                                        <p:cTn id="42" dur="1000"/>
                                        <p:tgtEl>
                                          <p:spTgt spid="417"/>
                                        </p:tgtEl>
                                      </p:cBhvr>
                                    </p:animEffect>
                                  </p:childTnLst>
                                </p:cTn>
                              </p:par>
                            </p:childTnLst>
                          </p:cTn>
                        </p:par>
                      </p:childTnLst>
                    </p:cTn>
                  </p:par>
                  <p:par>
                    <p:cTn id="43" fill="hold">
                      <p:stCondLst>
                        <p:cond delay="indefinite"/>
                      </p:stCondLst>
                      <p:childTnLst>
                        <p:par>
                          <p:cTn id="44" fill="hold">
                            <p:stCondLst>
                              <p:cond delay="0"/>
                            </p:stCondLst>
                            <p:childTnLst>
                              <p:par>
                                <p:cTn id="45" nodeType="clickEffect" presetClass="entr" presetSubtype="0" presetID="9" grpId="10" fill="hold">
                                  <p:stCondLst>
                                    <p:cond delay="0"/>
                                  </p:stCondLst>
                                  <p:iterate type="el" backwards="0">
                                    <p:tmAbs val="0"/>
                                  </p:iterate>
                                  <p:childTnLst>
                                    <p:set>
                                      <p:cBhvr>
                                        <p:cTn id="46" fill="hold"/>
                                        <p:tgtEl>
                                          <p:spTgt spid="421"/>
                                        </p:tgtEl>
                                        <p:attrNameLst>
                                          <p:attrName>style.visibility</p:attrName>
                                        </p:attrNameLst>
                                      </p:cBhvr>
                                      <p:to>
                                        <p:strVal val="visible"/>
                                      </p:to>
                                    </p:set>
                                    <p:animEffect filter="dissolve" transition="in">
                                      <p:cBhvr>
                                        <p:cTn id="47" dur="1000"/>
                                        <p:tgtEl>
                                          <p:spTgt spid="421"/>
                                        </p:tgtEl>
                                      </p:cBhvr>
                                    </p:animEffect>
                                  </p:childTnLst>
                                </p:cTn>
                              </p:par>
                            </p:childTnLst>
                          </p:cTn>
                        </p:par>
                        <p:par>
                          <p:cTn id="48" fill="hold">
                            <p:stCondLst>
                              <p:cond delay="1000"/>
                            </p:stCondLst>
                            <p:childTnLst>
                              <p:par>
                                <p:cTn id="49" nodeType="afterEffect" presetClass="entr" presetSubtype="0" presetID="10" grpId="11" fill="hold">
                                  <p:stCondLst>
                                    <p:cond delay="0"/>
                                  </p:stCondLst>
                                  <p:iterate type="el" backwards="0">
                                    <p:tmAbs val="0"/>
                                  </p:iterate>
                                  <p:childTnLst>
                                    <p:set>
                                      <p:cBhvr>
                                        <p:cTn id="50" fill="hold"/>
                                        <p:tgtEl>
                                          <p:spTgt spid="425"/>
                                        </p:tgtEl>
                                        <p:attrNameLst>
                                          <p:attrName>style.visibility</p:attrName>
                                        </p:attrNameLst>
                                      </p:cBhvr>
                                      <p:to>
                                        <p:strVal val="visible"/>
                                      </p:to>
                                    </p:set>
                                    <p:animEffect filter="fade" transition="in">
                                      <p:cBhvr>
                                        <p:cTn id="51" dur="1000"/>
                                        <p:tgtEl>
                                          <p:spTgt spid="425"/>
                                        </p:tgtEl>
                                      </p:cBhvr>
                                    </p:animEffect>
                                  </p:childTnLst>
                                </p:cTn>
                              </p:par>
                            </p:childTnLst>
                          </p:cTn>
                        </p:par>
                        <p:par>
                          <p:cTn id="52" fill="hold">
                            <p:stCondLst>
                              <p:cond delay="2000"/>
                            </p:stCondLst>
                            <p:childTnLst>
                              <p:par>
                                <p:cTn id="53" nodeType="afterEffect" presetClass="entr" presetSubtype="0" presetID="10" grpId="12" fill="hold">
                                  <p:stCondLst>
                                    <p:cond delay="0"/>
                                  </p:stCondLst>
                                  <p:iterate type="el" backwards="0">
                                    <p:tmAbs val="0"/>
                                  </p:iterate>
                                  <p:childTnLst>
                                    <p:set>
                                      <p:cBhvr>
                                        <p:cTn id="54" fill="hold"/>
                                        <p:tgtEl>
                                          <p:spTgt spid="427"/>
                                        </p:tgtEl>
                                        <p:attrNameLst>
                                          <p:attrName>style.visibility</p:attrName>
                                        </p:attrNameLst>
                                      </p:cBhvr>
                                      <p:to>
                                        <p:strVal val="visible"/>
                                      </p:to>
                                    </p:set>
                                    <p:animEffect filter="fade" transition="in">
                                      <p:cBhvr>
                                        <p:cTn id="55" dur="1000"/>
                                        <p:tgtEl>
                                          <p:spTgt spid="427"/>
                                        </p:tgtEl>
                                      </p:cBhvr>
                                    </p:animEffect>
                                  </p:childTnLst>
                                </p:cTn>
                              </p:par>
                            </p:childTnLst>
                          </p:cTn>
                        </p:par>
                        <p:par>
                          <p:cTn id="56" fill="hold">
                            <p:stCondLst>
                              <p:cond delay="3000"/>
                            </p:stCondLst>
                            <p:childTnLst>
                              <p:par>
                                <p:cTn id="57" nodeType="afterEffect" presetClass="entr" presetSubtype="0" presetID="10" grpId="13" fill="hold">
                                  <p:stCondLst>
                                    <p:cond delay="0"/>
                                  </p:stCondLst>
                                  <p:iterate type="el" backwards="0">
                                    <p:tmAbs val="0"/>
                                  </p:iterate>
                                  <p:childTnLst>
                                    <p:set>
                                      <p:cBhvr>
                                        <p:cTn id="58" fill="hold"/>
                                        <p:tgtEl>
                                          <p:spTgt spid="426"/>
                                        </p:tgtEl>
                                        <p:attrNameLst>
                                          <p:attrName>style.visibility</p:attrName>
                                        </p:attrNameLst>
                                      </p:cBhvr>
                                      <p:to>
                                        <p:strVal val="visible"/>
                                      </p:to>
                                    </p:set>
                                    <p:animEffect filter="fade" transition="in">
                                      <p:cBhvr>
                                        <p:cTn id="59" dur="1000"/>
                                        <p:tgtEl>
                                          <p:spTgt spid="426"/>
                                        </p:tgtEl>
                                      </p:cBhvr>
                                    </p:animEffect>
                                  </p:childTnLst>
                                </p:cTn>
                              </p:par>
                            </p:childTnLst>
                          </p:cTn>
                        </p:par>
                        <p:par>
                          <p:cTn id="60" fill="hold">
                            <p:stCondLst>
                              <p:cond delay="4000"/>
                            </p:stCondLst>
                            <p:childTnLst>
                              <p:par>
                                <p:cTn id="61" nodeType="afterEffect" presetClass="exit" presetSubtype="0" presetID="10" grpId="14" fill="hold">
                                  <p:stCondLst>
                                    <p:cond delay="0"/>
                                  </p:stCondLst>
                                  <p:iterate type="el" backwards="0">
                                    <p:tmAbs val="0"/>
                                  </p:iterate>
                                  <p:childTnLst>
                                    <p:animEffect filter="fade" transition="out">
                                      <p:cBhvr>
                                        <p:cTn id="62" dur="1000" fill="hold"/>
                                        <p:tgtEl>
                                          <p:spTgt spid="419"/>
                                        </p:tgtEl>
                                      </p:cBhvr>
                                    </p:animEffect>
                                    <p:set>
                                      <p:cBhvr>
                                        <p:cTn id="63" fill="hold">
                                          <p:stCondLst>
                                            <p:cond delay="999"/>
                                          </p:stCondLst>
                                        </p:cTn>
                                        <p:tgtEl>
                                          <p:spTgt spid="41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5" grpId="4"/>
      <p:bldP build="whole" bldLvl="1" animBg="1" rev="0" advAuto="0" spid="419" grpId="14"/>
      <p:bldP build="whole" bldLvl="1" animBg="1" rev="0" advAuto="0" spid="413" grpId="3"/>
      <p:bldP build="whole" bldLvl="1" animBg="1" rev="0" advAuto="0" spid="418" grpId="6"/>
      <p:bldP build="whole" bldLvl="1" animBg="1" rev="0" advAuto="0" spid="417" grpId="9"/>
      <p:bldP build="whole" bldLvl="1" animBg="1" rev="0" advAuto="0" spid="411" grpId="1"/>
      <p:bldP build="whole" bldLvl="1" animBg="1" rev="0" advAuto="0" spid="411" grpId="2"/>
      <p:bldP build="whole" bldLvl="1" animBg="1" rev="0" advAuto="0" spid="427" grpId="12"/>
      <p:bldP build="whole" bldLvl="1" animBg="1" rev="0" advAuto="0" spid="426" grpId="13"/>
      <p:bldP build="whole" bldLvl="1" animBg="1" rev="0" advAuto="0" spid="421" grpId="10"/>
      <p:bldP build="whole" bldLvl="1" animBg="1" rev="0" advAuto="0" spid="420" grpId="8"/>
      <p:bldP build="whole" bldLvl="1" animBg="1" rev="0" advAuto="0" spid="419" grpId="7"/>
      <p:bldP build="whole" bldLvl="1" animBg="1" rev="0" advAuto="0" spid="416" grpId="5"/>
      <p:bldP build="whole" bldLvl="1" animBg="1" rev="0" advAuto="0" spid="425" grpId="11"/>
    </p:bldLst>
  </p:timing>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429" name="Shape 429"/>
          <p:cNvSpPr/>
          <p:nvPr/>
        </p:nvSpPr>
        <p:spPr>
          <a:xfrm>
            <a:off x="215900" y="2241550"/>
            <a:ext cx="22923500" cy="812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b="1" sz="4800">
                <a:solidFill>
                  <a:srgbClr val="1D6076"/>
                </a:solidFill>
                <a:latin typeface="Trebuchet MS"/>
                <a:ea typeface="Trebuchet MS"/>
                <a:cs typeface="Trebuchet MS"/>
                <a:sym typeface="Trebuchet MS"/>
              </a:defRPr>
            </a:lvl1pPr>
          </a:lstStyle>
          <a:p>
            <a:pPr lvl="0">
              <a:defRPr b="0" sz="1800">
                <a:solidFill>
                  <a:srgbClr val="000000"/>
                </a:solidFill>
              </a:defRPr>
            </a:pPr>
            <a:r>
              <a:rPr b="1" sz="4800">
                <a:solidFill>
                  <a:srgbClr val="1D6076"/>
                </a:solidFill>
              </a:rPr>
              <a:t>Understanding thresholds</a:t>
            </a:r>
          </a:p>
        </p:txBody>
      </p:sp>
      <p:pic>
        <p:nvPicPr>
          <p:cNvPr id="430" name="oct09wallpaper-11_1600.jpg"/>
          <p:cNvPicPr/>
          <p:nvPr/>
        </p:nvPicPr>
        <p:blipFill>
          <a:blip r:embed="rId2">
            <a:extLst/>
          </a:blip>
          <a:stretch>
            <a:fillRect/>
          </a:stretch>
        </p:blipFill>
        <p:spPr>
          <a:xfrm>
            <a:off x="10811933" y="3505200"/>
            <a:ext cx="13275734" cy="9956800"/>
          </a:xfrm>
          <a:prstGeom prst="rect">
            <a:avLst/>
          </a:prstGeom>
          <a:ln w="12700">
            <a:miter lim="400000"/>
          </a:ln>
        </p:spPr>
      </p:pic>
      <p:sp>
        <p:nvSpPr>
          <p:cNvPr id="431" name="Shape 431"/>
          <p:cNvSpPr/>
          <p:nvPr/>
        </p:nvSpPr>
        <p:spPr>
          <a:xfrm>
            <a:off x="241300" y="3276600"/>
            <a:ext cx="10299700" cy="294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4800">
                <a:solidFill>
                  <a:srgbClr val="1D6076"/>
                </a:solidFill>
                <a:latin typeface="Trebuchet MS"/>
                <a:ea typeface="Trebuchet MS"/>
                <a:cs typeface="Trebuchet MS"/>
                <a:sym typeface="Trebuchet MS"/>
              </a:defRPr>
            </a:lvl1pPr>
          </a:lstStyle>
          <a:p>
            <a:pPr lvl="0">
              <a:defRPr sz="1800">
                <a:solidFill>
                  <a:srgbClr val="000000"/>
                </a:solidFill>
              </a:defRPr>
            </a:pPr>
            <a:r>
              <a:rPr sz="4800">
                <a:solidFill>
                  <a:srgbClr val="1D6076"/>
                </a:solidFill>
              </a:rPr>
              <a:t>The threshold is not where the boat goes over the edge, it is far up the river, when the people in the boat lose the option to get to the shore</a:t>
            </a:r>
          </a:p>
        </p:txBody>
      </p:sp>
      <p:sp>
        <p:nvSpPr>
          <p:cNvPr id="432" name="Shape 432"/>
          <p:cNvSpPr/>
          <p:nvPr/>
        </p:nvSpPr>
        <p:spPr>
          <a:xfrm>
            <a:off x="241300" y="6445250"/>
            <a:ext cx="10299700" cy="294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defRPr sz="1800"/>
            </a:pPr>
            <a:r>
              <a:rPr sz="4800">
                <a:solidFill>
                  <a:srgbClr val="1D6076"/>
                </a:solidFill>
                <a:latin typeface="Trebuchet MS"/>
                <a:ea typeface="Trebuchet MS"/>
                <a:cs typeface="Trebuchet MS"/>
                <a:sym typeface="Trebuchet MS"/>
              </a:rPr>
              <a:t>On a big, unknown river, don’t go into the middle, stay close to the shore</a:t>
            </a:r>
            <a:endParaRPr sz="4800">
              <a:solidFill>
                <a:srgbClr val="1D6076"/>
              </a:solidFill>
              <a:latin typeface="Trebuchet MS"/>
              <a:ea typeface="Trebuchet MS"/>
              <a:cs typeface="Trebuchet MS"/>
              <a:sym typeface="Trebuchet MS"/>
            </a:endParaRPr>
          </a:p>
          <a:p>
            <a:pPr lvl="3" indent="0" defTabSz="825500">
              <a:defRPr sz="1800"/>
            </a:pPr>
            <a:r>
              <a:rPr sz="4800">
                <a:solidFill>
                  <a:srgbClr val="1D6076"/>
                </a:solidFill>
                <a:latin typeface="Trebuchet MS"/>
                <a:ea typeface="Trebuchet MS"/>
                <a:cs typeface="Trebuchet MS"/>
                <a:sym typeface="Trebuchet MS"/>
              </a:rPr>
              <a:t>                                    </a:t>
            </a:r>
            <a:r>
              <a:rPr i="1" sz="4800">
                <a:solidFill>
                  <a:srgbClr val="1D6076"/>
                </a:solidFill>
                <a:latin typeface="Trebuchet MS"/>
                <a:ea typeface="Trebuchet MS"/>
                <a:cs typeface="Trebuchet MS"/>
                <a:sym typeface="Trebuchet MS"/>
              </a:rPr>
              <a:t>Jim White</a:t>
            </a:r>
          </a:p>
        </p:txBody>
      </p:sp>
      <p:sp>
        <p:nvSpPr>
          <p:cNvPr id="433" name="Shape 433"/>
          <p:cNvSpPr/>
          <p:nvPr/>
        </p:nvSpPr>
        <p:spPr>
          <a:xfrm>
            <a:off x="241300" y="11747500"/>
            <a:ext cx="10299700" cy="152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indent="0" defTabSz="825500">
              <a:defRPr sz="1800"/>
            </a:pPr>
            <a:r>
              <a:rPr sz="4800">
                <a:solidFill>
                  <a:srgbClr val="1D6076"/>
                </a:solidFill>
                <a:latin typeface="Trebuchet MS"/>
                <a:ea typeface="Trebuchet MS"/>
                <a:cs typeface="Trebuchet MS"/>
                <a:sym typeface="Trebuchet MS"/>
              </a:rPr>
              <a:t>The warming of the Arctic could be a threshold we have crossed ...</a:t>
            </a:r>
          </a:p>
        </p:txBody>
      </p:sp>
      <p:grpSp>
        <p:nvGrpSpPr>
          <p:cNvPr id="436" name="Group 436"/>
          <p:cNvGrpSpPr/>
          <p:nvPr/>
        </p:nvGrpSpPr>
        <p:grpSpPr>
          <a:xfrm>
            <a:off x="88900" y="63500"/>
            <a:ext cx="24193500" cy="1778000"/>
            <a:chOff x="-50800" y="-50800"/>
            <a:chExt cx="24193500" cy="1778000"/>
          </a:xfrm>
        </p:grpSpPr>
        <p:pic>
          <p:nvPicPr>
            <p:cNvPr id="434" name=""/>
            <p:cNvPicPr/>
            <p:nvPr/>
          </p:nvPicPr>
          <p:blipFill>
            <a:blip r:embed="rId3">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435" name="droppedImage.pdf"/>
            <p:cNvPicPr/>
            <p:nvPr/>
          </p:nvPicPr>
          <p:blipFill>
            <a:blip r:embed="rId4">
              <a:extLst/>
            </a:blip>
            <a:stretch>
              <a:fillRect/>
            </a:stretch>
          </p:blipFill>
          <p:spPr>
            <a:xfrm>
              <a:off x="22128503" y="63500"/>
              <a:ext cx="1887198" cy="1549400"/>
            </a:xfrm>
            <a:prstGeom prst="rect">
              <a:avLst/>
            </a:prstGeom>
            <a:ln w="12700" cap="flat">
              <a:noFill/>
              <a:miter lim="400000"/>
            </a:ln>
            <a:effectLst/>
          </p:spPr>
        </p:pic>
      </p:grpSp>
      <p:pic>
        <p:nvPicPr>
          <p:cNvPr id="437" name="image9.jpg" descr="climate_2007_65-f1.jpg"/>
          <p:cNvPicPr/>
          <p:nvPr/>
        </p:nvPicPr>
        <p:blipFill>
          <a:blip r:embed="rId5">
            <a:extLst/>
          </a:blip>
          <a:stretch>
            <a:fillRect/>
          </a:stretch>
        </p:blipFill>
        <p:spPr>
          <a:xfrm>
            <a:off x="10315575" y="2616200"/>
            <a:ext cx="13990067" cy="7834439"/>
          </a:xfrm>
          <a:prstGeom prst="rect">
            <a:avLst/>
          </a:prstGeom>
          <a:ln w="12700">
            <a:miter lim="400000"/>
          </a:ln>
        </p:spPr>
      </p:pic>
      <p:sp>
        <p:nvSpPr>
          <p:cNvPr id="438" name="Shape 438"/>
          <p:cNvSpPr/>
          <p:nvPr/>
        </p:nvSpPr>
        <p:spPr>
          <a:xfrm>
            <a:off x="12649200" y="10769600"/>
            <a:ext cx="11428175" cy="5613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defTabSz="914400">
              <a:defRPr sz="1800"/>
            </a:pPr>
            <a:r>
              <a:rPr sz="3200">
                <a:latin typeface="Calibri"/>
                <a:ea typeface="Calibri"/>
                <a:cs typeface="Calibri"/>
                <a:sym typeface="Calibri"/>
              </a:rPr>
              <a:t>Lenton &amp; Schellnhuber (2007) </a:t>
            </a:r>
            <a:r>
              <a:rPr i="1" sz="3200">
                <a:latin typeface="Calibri"/>
                <a:ea typeface="Calibri"/>
                <a:cs typeface="Calibri"/>
                <a:sym typeface="Calibri"/>
              </a:rPr>
              <a:t>Nature Reports Climate Change</a:t>
            </a:r>
          </a:p>
        </p:txBody>
      </p:sp>
      <p:pic>
        <p:nvPicPr>
          <p:cNvPr id="439" name="imrs.php.jpg"/>
          <p:cNvPicPr/>
          <p:nvPr/>
        </p:nvPicPr>
        <p:blipFill>
          <a:blip r:embed="rId6">
            <a:extLst/>
          </a:blip>
          <a:stretch>
            <a:fillRect/>
          </a:stretch>
        </p:blipFill>
        <p:spPr>
          <a:xfrm>
            <a:off x="10712450" y="4697245"/>
            <a:ext cx="13474700" cy="7572709"/>
          </a:xfrm>
          <a:prstGeom prst="rect">
            <a:avLst/>
          </a:prstGeom>
          <a:ln w="12700">
            <a:miter lim="400000"/>
          </a:ln>
        </p:spPr>
      </p:pic>
      <p:sp>
        <p:nvSpPr>
          <p:cNvPr id="440" name="Shape 440"/>
          <p:cNvSpPr/>
          <p:nvPr/>
        </p:nvSpPr>
        <p:spPr>
          <a:xfrm>
            <a:off x="241300" y="10096500"/>
            <a:ext cx="10299700" cy="152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indent="0" defTabSz="825500">
              <a:defRPr sz="1800"/>
            </a:pPr>
            <a:r>
              <a:rPr sz="4800">
                <a:solidFill>
                  <a:srgbClr val="1D6076"/>
                </a:solidFill>
                <a:latin typeface="Trebuchet MS"/>
                <a:ea typeface="Trebuchet MS"/>
                <a:cs typeface="Trebuchet MS"/>
                <a:sym typeface="Trebuchet MS"/>
              </a:rPr>
              <a:t>Many thresholds, including climate change related ones …</a:t>
            </a:r>
          </a:p>
        </p:txBody>
      </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429"/>
                                        </p:tgtEl>
                                        <p:attrNameLst>
                                          <p:attrName>style.visibility</p:attrName>
                                        </p:attrNameLst>
                                      </p:cBhvr>
                                      <p:to>
                                        <p:strVal val="visible"/>
                                      </p:to>
                                    </p:set>
                                    <p:animEffect filter="dissolve" transition="in">
                                      <p:cBhvr>
                                        <p:cTn id="7" dur="1000"/>
                                        <p:tgtEl>
                                          <p:spTgt spid="429"/>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9" grpId="2" fill="hold">
                                  <p:stCondLst>
                                    <p:cond delay="0"/>
                                  </p:stCondLst>
                                  <p:iterate type="el" backwards="0">
                                    <p:tmAbs val="0"/>
                                  </p:iterate>
                                  <p:childTnLst>
                                    <p:set>
                                      <p:cBhvr>
                                        <p:cTn id="11" fill="hold"/>
                                        <p:tgtEl>
                                          <p:spTgt spid="431"/>
                                        </p:tgtEl>
                                        <p:attrNameLst>
                                          <p:attrName>style.visibility</p:attrName>
                                        </p:attrNameLst>
                                      </p:cBhvr>
                                      <p:to>
                                        <p:strVal val="visible"/>
                                      </p:to>
                                    </p:set>
                                    <p:animEffect filter="dissolve" transition="in">
                                      <p:cBhvr>
                                        <p:cTn id="12" dur="1000"/>
                                        <p:tgtEl>
                                          <p:spTgt spid="431"/>
                                        </p:tgtEl>
                                      </p:cBhvr>
                                    </p:animEffect>
                                  </p:childTnLst>
                                </p:cTn>
                              </p:par>
                            </p:childTnLst>
                          </p:cTn>
                        </p:par>
                        <p:par>
                          <p:cTn id="13" fill="hold">
                            <p:stCondLst>
                              <p:cond delay="1000"/>
                            </p:stCondLst>
                            <p:childTnLst>
                              <p:par>
                                <p:cTn id="14" nodeType="afterEffect" presetClass="entr" presetSubtype="0" presetID="10" grpId="3" fill="hold">
                                  <p:stCondLst>
                                    <p:cond delay="0"/>
                                  </p:stCondLst>
                                  <p:iterate type="el" backwards="0">
                                    <p:tmAbs val="0"/>
                                  </p:iterate>
                                  <p:childTnLst>
                                    <p:set>
                                      <p:cBhvr>
                                        <p:cTn id="15" fill="hold"/>
                                        <p:tgtEl>
                                          <p:spTgt spid="430"/>
                                        </p:tgtEl>
                                        <p:attrNameLst>
                                          <p:attrName>style.visibility</p:attrName>
                                        </p:attrNameLst>
                                      </p:cBhvr>
                                      <p:to>
                                        <p:strVal val="visible"/>
                                      </p:to>
                                    </p:set>
                                    <p:animEffect filter="fade" transition="in">
                                      <p:cBhvr>
                                        <p:cTn id="16" dur="1000"/>
                                        <p:tgtEl>
                                          <p:spTgt spid="430"/>
                                        </p:tgtEl>
                                      </p:cBhvr>
                                    </p:animEffec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9" grpId="4" fill="hold">
                                  <p:stCondLst>
                                    <p:cond delay="0"/>
                                  </p:stCondLst>
                                  <p:iterate type="el" backwards="0">
                                    <p:tmAbs val="0"/>
                                  </p:iterate>
                                  <p:childTnLst>
                                    <p:set>
                                      <p:cBhvr>
                                        <p:cTn id="20" fill="hold"/>
                                        <p:tgtEl>
                                          <p:spTgt spid="432"/>
                                        </p:tgtEl>
                                        <p:attrNameLst>
                                          <p:attrName>style.visibility</p:attrName>
                                        </p:attrNameLst>
                                      </p:cBhvr>
                                      <p:to>
                                        <p:strVal val="visible"/>
                                      </p:to>
                                    </p:set>
                                    <p:animEffect filter="dissolve" transition="in">
                                      <p:cBhvr>
                                        <p:cTn id="21" dur="1000"/>
                                        <p:tgtEl>
                                          <p:spTgt spid="432"/>
                                        </p:tgtEl>
                                      </p:cBhvr>
                                    </p:animEffect>
                                  </p:childTnLst>
                                </p:cTn>
                              </p:par>
                            </p:childTnLst>
                          </p:cTn>
                        </p:par>
                      </p:childTnLst>
                    </p:cTn>
                  </p:par>
                  <p:par>
                    <p:cTn id="22" fill="hold">
                      <p:stCondLst>
                        <p:cond delay="indefinite"/>
                      </p:stCondLst>
                      <p:childTnLst>
                        <p:par>
                          <p:cTn id="23" fill="hold">
                            <p:stCondLst>
                              <p:cond delay="0"/>
                            </p:stCondLst>
                            <p:childTnLst>
                              <p:par>
                                <p:cTn id="24" nodeType="clickEffect" presetClass="exit" presetSubtype="0" presetID="10" grpId="5" fill="hold">
                                  <p:stCondLst>
                                    <p:cond delay="0"/>
                                  </p:stCondLst>
                                  <p:iterate type="el" backwards="0">
                                    <p:tmAbs val="0"/>
                                  </p:iterate>
                                  <p:childTnLst>
                                    <p:animEffect filter="fade" transition="out">
                                      <p:cBhvr>
                                        <p:cTn id="25" dur="1000" fill="hold"/>
                                        <p:tgtEl>
                                          <p:spTgt spid="430"/>
                                        </p:tgtEl>
                                      </p:cBhvr>
                                    </p:animEffect>
                                    <p:set>
                                      <p:cBhvr>
                                        <p:cTn id="26" fill="hold">
                                          <p:stCondLst>
                                            <p:cond delay="999"/>
                                          </p:stCondLst>
                                        </p:cTn>
                                        <p:tgtEl>
                                          <p:spTgt spid="430"/>
                                        </p:tgtEl>
                                        <p:attrNameLst>
                                          <p:attrName>style.visibility</p:attrName>
                                        </p:attrNameLst>
                                      </p:cBhvr>
                                      <p:to>
                                        <p:strVal val="hidden"/>
                                      </p:to>
                                    </p:set>
                                  </p:childTnLst>
                                </p:cTn>
                              </p:par>
                            </p:childTnLst>
                          </p:cTn>
                        </p:par>
                        <p:par>
                          <p:cTn id="27" fill="hold">
                            <p:stCondLst>
                              <p:cond delay="1000"/>
                            </p:stCondLst>
                            <p:childTnLst>
                              <p:par>
                                <p:cTn id="28" nodeType="afterEffect" presetClass="entr" presetSubtype="0" presetID="9" grpId="6" fill="hold">
                                  <p:stCondLst>
                                    <p:cond delay="0"/>
                                  </p:stCondLst>
                                  <p:iterate type="el" backwards="0">
                                    <p:tmAbs val="0"/>
                                  </p:iterate>
                                  <p:childTnLst>
                                    <p:set>
                                      <p:cBhvr>
                                        <p:cTn id="29" fill="hold"/>
                                        <p:tgtEl>
                                          <p:spTgt spid="440"/>
                                        </p:tgtEl>
                                        <p:attrNameLst>
                                          <p:attrName>style.visibility</p:attrName>
                                        </p:attrNameLst>
                                      </p:cBhvr>
                                      <p:to>
                                        <p:strVal val="visible"/>
                                      </p:to>
                                    </p:set>
                                    <p:animEffect filter="dissolve" transition="in">
                                      <p:cBhvr>
                                        <p:cTn id="30" dur="1000"/>
                                        <p:tgtEl>
                                          <p:spTgt spid="440"/>
                                        </p:tgtEl>
                                      </p:cBhvr>
                                    </p:animEffect>
                                  </p:childTnLst>
                                </p:cTn>
                              </p:par>
                            </p:childTnLst>
                          </p:cTn>
                        </p:par>
                        <p:par>
                          <p:cTn id="31" fill="hold">
                            <p:stCondLst>
                              <p:cond delay="2000"/>
                            </p:stCondLst>
                            <p:childTnLst>
                              <p:par>
                                <p:cTn id="32" nodeType="afterEffect" presetClass="entr" presetSubtype="0" presetID="10" grpId="7" fill="hold">
                                  <p:stCondLst>
                                    <p:cond delay="0"/>
                                  </p:stCondLst>
                                  <p:iterate type="el" backwards="0">
                                    <p:tmAbs val="0"/>
                                  </p:iterate>
                                  <p:childTnLst>
                                    <p:set>
                                      <p:cBhvr>
                                        <p:cTn id="33" fill="hold"/>
                                        <p:tgtEl>
                                          <p:spTgt spid="437"/>
                                        </p:tgtEl>
                                        <p:attrNameLst>
                                          <p:attrName>style.visibility</p:attrName>
                                        </p:attrNameLst>
                                      </p:cBhvr>
                                      <p:to>
                                        <p:strVal val="visible"/>
                                      </p:to>
                                    </p:set>
                                    <p:animEffect filter="fade" transition="in">
                                      <p:cBhvr>
                                        <p:cTn id="34" dur="1000"/>
                                        <p:tgtEl>
                                          <p:spTgt spid="437"/>
                                        </p:tgtEl>
                                      </p:cBhvr>
                                    </p:animEffect>
                                  </p:childTnLst>
                                </p:cTn>
                              </p:par>
                            </p:childTnLst>
                          </p:cTn>
                        </p:par>
                        <p:par>
                          <p:cTn id="35" fill="hold">
                            <p:stCondLst>
                              <p:cond delay="3000"/>
                            </p:stCondLst>
                            <p:childTnLst>
                              <p:par>
                                <p:cTn id="36" nodeType="afterEffect" presetClass="entr" presetSubtype="0" presetID="9" grpId="8" fill="hold">
                                  <p:stCondLst>
                                    <p:cond delay="0"/>
                                  </p:stCondLst>
                                  <p:iterate type="el" backwards="0">
                                    <p:tmAbs val="0"/>
                                  </p:iterate>
                                  <p:childTnLst>
                                    <p:set>
                                      <p:cBhvr>
                                        <p:cTn id="37" fill="hold"/>
                                        <p:tgtEl>
                                          <p:spTgt spid="438"/>
                                        </p:tgtEl>
                                        <p:attrNameLst>
                                          <p:attrName>style.visibility</p:attrName>
                                        </p:attrNameLst>
                                      </p:cBhvr>
                                      <p:to>
                                        <p:strVal val="visible"/>
                                      </p:to>
                                    </p:set>
                                    <p:animEffect filter="dissolve" transition="in">
                                      <p:cBhvr>
                                        <p:cTn id="38" dur="1000"/>
                                        <p:tgtEl>
                                          <p:spTgt spid="438"/>
                                        </p:tgtEl>
                                      </p:cBhvr>
                                    </p:animEffect>
                                  </p:childTnLst>
                                </p:cTn>
                              </p:par>
                            </p:childTnLst>
                          </p:cTn>
                        </p:par>
                      </p:childTnLst>
                    </p:cTn>
                  </p:par>
                  <p:par>
                    <p:cTn id="39" fill="hold">
                      <p:stCondLst>
                        <p:cond delay="indefinite"/>
                      </p:stCondLst>
                      <p:childTnLst>
                        <p:par>
                          <p:cTn id="40" fill="hold">
                            <p:stCondLst>
                              <p:cond delay="0"/>
                            </p:stCondLst>
                            <p:childTnLst>
                              <p:par>
                                <p:cTn id="41" nodeType="clickEffect" presetClass="exit" presetSubtype="0" presetID="10" grpId="9" fill="hold">
                                  <p:stCondLst>
                                    <p:cond delay="0"/>
                                  </p:stCondLst>
                                  <p:iterate type="el" backwards="0">
                                    <p:tmAbs val="0"/>
                                  </p:iterate>
                                  <p:childTnLst>
                                    <p:animEffect filter="fade" transition="out">
                                      <p:cBhvr>
                                        <p:cTn id="42" dur="1000" fill="hold"/>
                                        <p:tgtEl>
                                          <p:spTgt spid="437"/>
                                        </p:tgtEl>
                                      </p:cBhvr>
                                    </p:animEffect>
                                    <p:set>
                                      <p:cBhvr>
                                        <p:cTn id="43" fill="hold">
                                          <p:stCondLst>
                                            <p:cond delay="999"/>
                                          </p:stCondLst>
                                        </p:cTn>
                                        <p:tgtEl>
                                          <p:spTgt spid="437"/>
                                        </p:tgtEl>
                                        <p:attrNameLst>
                                          <p:attrName>style.visibility</p:attrName>
                                        </p:attrNameLst>
                                      </p:cBhvr>
                                      <p:to>
                                        <p:strVal val="hidden"/>
                                      </p:to>
                                    </p:set>
                                  </p:childTnLst>
                                </p:cTn>
                              </p:par>
                            </p:childTnLst>
                          </p:cTn>
                        </p:par>
                        <p:par>
                          <p:cTn id="44" fill="hold">
                            <p:stCondLst>
                              <p:cond delay="1000"/>
                            </p:stCondLst>
                            <p:childTnLst>
                              <p:par>
                                <p:cTn id="45" nodeType="afterEffect" presetClass="exit" presetSubtype="0" presetID="9" grpId="10" fill="hold">
                                  <p:stCondLst>
                                    <p:cond delay="0"/>
                                  </p:stCondLst>
                                  <p:iterate type="el" backwards="0">
                                    <p:tmAbs val="0"/>
                                  </p:iterate>
                                  <p:childTnLst>
                                    <p:animEffect filter="dissolve" transition="out">
                                      <p:cBhvr>
                                        <p:cTn id="46" dur="1000" fill="hold"/>
                                        <p:tgtEl>
                                          <p:spTgt spid="438"/>
                                        </p:tgtEl>
                                      </p:cBhvr>
                                    </p:animEffect>
                                    <p:set>
                                      <p:cBhvr>
                                        <p:cTn id="47" fill="hold">
                                          <p:stCondLst>
                                            <p:cond delay="999"/>
                                          </p:stCondLst>
                                        </p:cTn>
                                        <p:tgtEl>
                                          <p:spTgt spid="438"/>
                                        </p:tgtEl>
                                        <p:attrNameLst>
                                          <p:attrName>style.visibility</p:attrName>
                                        </p:attrNameLst>
                                      </p:cBhvr>
                                      <p:to>
                                        <p:strVal val="hidden"/>
                                      </p:to>
                                    </p:set>
                                  </p:childTnLst>
                                </p:cTn>
                              </p:par>
                            </p:childTnLst>
                          </p:cTn>
                        </p:par>
                        <p:par>
                          <p:cTn id="48" fill="hold">
                            <p:stCondLst>
                              <p:cond delay="2000"/>
                            </p:stCondLst>
                            <p:childTnLst>
                              <p:par>
                                <p:cTn id="49" nodeType="afterEffect" presetClass="entr" presetSubtype="0" presetID="9" grpId="11" fill="hold">
                                  <p:stCondLst>
                                    <p:cond delay="0"/>
                                  </p:stCondLst>
                                  <p:iterate type="el" backwards="0">
                                    <p:tmAbs val="0"/>
                                  </p:iterate>
                                  <p:childTnLst>
                                    <p:set>
                                      <p:cBhvr>
                                        <p:cTn id="50" fill="hold"/>
                                        <p:tgtEl>
                                          <p:spTgt spid="433"/>
                                        </p:tgtEl>
                                        <p:attrNameLst>
                                          <p:attrName>style.visibility</p:attrName>
                                        </p:attrNameLst>
                                      </p:cBhvr>
                                      <p:to>
                                        <p:strVal val="visible"/>
                                      </p:to>
                                    </p:set>
                                    <p:animEffect filter="dissolve" transition="in">
                                      <p:cBhvr>
                                        <p:cTn id="51" dur="1000"/>
                                        <p:tgtEl>
                                          <p:spTgt spid="433"/>
                                        </p:tgtEl>
                                      </p:cBhvr>
                                    </p:animEffect>
                                  </p:childTnLst>
                                </p:cTn>
                              </p:par>
                            </p:childTnLst>
                          </p:cTn>
                        </p:par>
                        <p:par>
                          <p:cTn id="52" fill="hold">
                            <p:stCondLst>
                              <p:cond delay="3000"/>
                            </p:stCondLst>
                            <p:childTnLst>
                              <p:par>
                                <p:cTn id="53" nodeType="afterEffect" presetClass="entr" presetSubtype="0" presetID="10" grpId="12" fill="hold">
                                  <p:stCondLst>
                                    <p:cond delay="0"/>
                                  </p:stCondLst>
                                  <p:iterate type="el" backwards="0">
                                    <p:tmAbs val="0"/>
                                  </p:iterate>
                                  <p:childTnLst>
                                    <p:set>
                                      <p:cBhvr>
                                        <p:cTn id="54" fill="hold"/>
                                        <p:tgtEl>
                                          <p:spTgt spid="439"/>
                                        </p:tgtEl>
                                        <p:attrNameLst>
                                          <p:attrName>style.visibility</p:attrName>
                                        </p:attrNameLst>
                                      </p:cBhvr>
                                      <p:to>
                                        <p:strVal val="visible"/>
                                      </p:to>
                                    </p:set>
                                    <p:animEffect filter="fade" transition="in">
                                      <p:cBhvr>
                                        <p:cTn id="55" dur="1000"/>
                                        <p:tgtEl>
                                          <p:spTgt spid="4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3" grpId="11"/>
      <p:bldP build="whole" bldLvl="1" animBg="1" rev="0" advAuto="0" spid="437" grpId="7"/>
      <p:bldP build="whole" bldLvl="1" animBg="1" rev="0" advAuto="0" spid="429" grpId="1"/>
      <p:bldP build="whole" bldLvl="1" animBg="1" rev="0" advAuto="0" spid="437" grpId="9"/>
      <p:bldP build="whole" bldLvl="1" animBg="1" rev="0" advAuto="0" spid="439" grpId="12"/>
      <p:bldP build="whole" bldLvl="1" animBg="1" rev="0" advAuto="0" spid="438" grpId="8"/>
      <p:bldP build="whole" bldLvl="1" animBg="1" rev="0" advAuto="0" spid="438" grpId="10"/>
      <p:bldP build="whole" bldLvl="1" animBg="1" rev="0" advAuto="0" spid="432" grpId="4"/>
      <p:bldP build="whole" bldLvl="1" animBg="1" rev="0" advAuto="0" spid="431" grpId="2"/>
      <p:bldP build="whole" bldLvl="1" animBg="1" rev="0" advAuto="0" spid="440" grpId="6"/>
      <p:bldP build="whole" bldLvl="1" animBg="1" rev="0" advAuto="0" spid="430" grpId="3"/>
      <p:bldP build="whole" bldLvl="1" animBg="1" rev="0" advAuto="0" spid="430" grpId="5"/>
    </p:bldLst>
  </p:timing>
</p:sld>
</file>

<file path=ppt/slides/slide32.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sp>
        <p:nvSpPr>
          <p:cNvPr id="442" name="Shape 442"/>
          <p:cNvSpPr/>
          <p:nvPr/>
        </p:nvSpPr>
        <p:spPr>
          <a:xfrm>
            <a:off x="215900" y="2241550"/>
            <a:ext cx="22923500" cy="812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b="1" sz="4800">
                <a:solidFill>
                  <a:srgbClr val="1D6076"/>
                </a:solidFill>
                <a:latin typeface="Trebuchet MS"/>
                <a:ea typeface="Trebuchet MS"/>
                <a:cs typeface="Trebuchet MS"/>
                <a:sym typeface="Trebuchet MS"/>
              </a:defRPr>
            </a:lvl1pPr>
          </a:lstStyle>
          <a:p>
            <a:pPr lvl="0">
              <a:defRPr b="0" sz="1800">
                <a:solidFill>
                  <a:srgbClr val="000000"/>
                </a:solidFill>
              </a:defRPr>
            </a:pPr>
            <a:r>
              <a:rPr b="1" sz="4800">
                <a:solidFill>
                  <a:srgbClr val="1D6076"/>
                </a:solidFill>
              </a:rPr>
              <a:t>Understanding thresholds</a:t>
            </a:r>
          </a:p>
        </p:txBody>
      </p:sp>
      <p:pic>
        <p:nvPicPr>
          <p:cNvPr id="443" name="oct09wallpaper-11_1600.jpg"/>
          <p:cNvPicPr/>
          <p:nvPr/>
        </p:nvPicPr>
        <p:blipFill>
          <a:blip r:embed="rId2">
            <a:extLst/>
          </a:blip>
          <a:stretch>
            <a:fillRect/>
          </a:stretch>
        </p:blipFill>
        <p:spPr>
          <a:xfrm>
            <a:off x="10811933" y="3505200"/>
            <a:ext cx="13275734" cy="9956800"/>
          </a:xfrm>
          <a:prstGeom prst="rect">
            <a:avLst/>
          </a:prstGeom>
          <a:ln w="12700">
            <a:miter lim="400000"/>
          </a:ln>
        </p:spPr>
      </p:pic>
      <p:sp>
        <p:nvSpPr>
          <p:cNvPr id="444" name="Shape 444"/>
          <p:cNvSpPr/>
          <p:nvPr/>
        </p:nvSpPr>
        <p:spPr>
          <a:xfrm>
            <a:off x="241300" y="3276600"/>
            <a:ext cx="10299700" cy="294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4800">
                <a:solidFill>
                  <a:srgbClr val="1D6076"/>
                </a:solidFill>
                <a:latin typeface="Trebuchet MS"/>
                <a:ea typeface="Trebuchet MS"/>
                <a:cs typeface="Trebuchet MS"/>
                <a:sym typeface="Trebuchet MS"/>
              </a:defRPr>
            </a:lvl1pPr>
          </a:lstStyle>
          <a:p>
            <a:pPr lvl="0">
              <a:defRPr sz="1800">
                <a:solidFill>
                  <a:srgbClr val="000000"/>
                </a:solidFill>
              </a:defRPr>
            </a:pPr>
            <a:r>
              <a:rPr sz="4800">
                <a:solidFill>
                  <a:srgbClr val="1D6076"/>
                </a:solidFill>
              </a:rPr>
              <a:t>The threshold is not where the boat goes over the edge, it is far up the river, when the people in the boat lose the option to get to the shore</a:t>
            </a:r>
          </a:p>
        </p:txBody>
      </p:sp>
      <p:sp>
        <p:nvSpPr>
          <p:cNvPr id="445" name="Shape 445"/>
          <p:cNvSpPr/>
          <p:nvPr/>
        </p:nvSpPr>
        <p:spPr>
          <a:xfrm>
            <a:off x="241300" y="6445250"/>
            <a:ext cx="10299700" cy="294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defRPr sz="1800"/>
            </a:pPr>
            <a:r>
              <a:rPr sz="4800">
                <a:solidFill>
                  <a:srgbClr val="1D6076"/>
                </a:solidFill>
                <a:latin typeface="Trebuchet MS"/>
                <a:ea typeface="Trebuchet MS"/>
                <a:cs typeface="Trebuchet MS"/>
                <a:sym typeface="Trebuchet MS"/>
              </a:rPr>
              <a:t>On a big, unknown river, don’t go into the middle, stay close to the shore</a:t>
            </a:r>
            <a:endParaRPr sz="4800">
              <a:solidFill>
                <a:srgbClr val="1D6076"/>
              </a:solidFill>
              <a:latin typeface="Trebuchet MS"/>
              <a:ea typeface="Trebuchet MS"/>
              <a:cs typeface="Trebuchet MS"/>
              <a:sym typeface="Trebuchet MS"/>
            </a:endParaRPr>
          </a:p>
          <a:p>
            <a:pPr lvl="3" indent="0" defTabSz="825500">
              <a:defRPr sz="1800"/>
            </a:pPr>
            <a:r>
              <a:rPr sz="4800">
                <a:solidFill>
                  <a:srgbClr val="1D6076"/>
                </a:solidFill>
                <a:latin typeface="Trebuchet MS"/>
                <a:ea typeface="Trebuchet MS"/>
                <a:cs typeface="Trebuchet MS"/>
                <a:sym typeface="Trebuchet MS"/>
              </a:rPr>
              <a:t>                                    </a:t>
            </a:r>
            <a:r>
              <a:rPr i="1" sz="4800">
                <a:solidFill>
                  <a:srgbClr val="1D6076"/>
                </a:solidFill>
                <a:latin typeface="Trebuchet MS"/>
                <a:ea typeface="Trebuchet MS"/>
                <a:cs typeface="Trebuchet MS"/>
                <a:sym typeface="Trebuchet MS"/>
              </a:rPr>
              <a:t>Jim White</a:t>
            </a:r>
          </a:p>
        </p:txBody>
      </p:sp>
      <p:sp>
        <p:nvSpPr>
          <p:cNvPr id="446" name="Shape 446"/>
          <p:cNvSpPr/>
          <p:nvPr/>
        </p:nvSpPr>
        <p:spPr>
          <a:xfrm>
            <a:off x="241300" y="11747500"/>
            <a:ext cx="10299700" cy="152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indent="0" defTabSz="825500">
              <a:defRPr sz="1800"/>
            </a:pPr>
            <a:r>
              <a:rPr sz="4800">
                <a:solidFill>
                  <a:srgbClr val="1D6076"/>
                </a:solidFill>
                <a:latin typeface="Trebuchet MS"/>
                <a:ea typeface="Trebuchet MS"/>
                <a:cs typeface="Trebuchet MS"/>
                <a:sym typeface="Trebuchet MS"/>
              </a:rPr>
              <a:t>The warming of the Arctic could be a threshold we have crossed ...</a:t>
            </a:r>
          </a:p>
        </p:txBody>
      </p:sp>
      <p:grpSp>
        <p:nvGrpSpPr>
          <p:cNvPr id="449" name="Group 449"/>
          <p:cNvGrpSpPr/>
          <p:nvPr/>
        </p:nvGrpSpPr>
        <p:grpSpPr>
          <a:xfrm>
            <a:off x="88900" y="63500"/>
            <a:ext cx="24193500" cy="1778000"/>
            <a:chOff x="-50800" y="-50800"/>
            <a:chExt cx="24193500" cy="1778000"/>
          </a:xfrm>
        </p:grpSpPr>
        <p:pic>
          <p:nvPicPr>
            <p:cNvPr id="447" name=""/>
            <p:cNvPicPr/>
            <p:nvPr/>
          </p:nvPicPr>
          <p:blipFill>
            <a:blip r:embed="rId3">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448" name="droppedImage.pdf"/>
            <p:cNvPicPr/>
            <p:nvPr/>
          </p:nvPicPr>
          <p:blipFill>
            <a:blip r:embed="rId4">
              <a:extLst/>
            </a:blip>
            <a:stretch>
              <a:fillRect/>
            </a:stretch>
          </p:blipFill>
          <p:spPr>
            <a:xfrm>
              <a:off x="22128503" y="63500"/>
              <a:ext cx="1887198" cy="1549400"/>
            </a:xfrm>
            <a:prstGeom prst="rect">
              <a:avLst/>
            </a:prstGeom>
            <a:ln w="12700" cap="flat">
              <a:noFill/>
              <a:miter lim="400000"/>
            </a:ln>
            <a:effectLst/>
          </p:spPr>
        </p:pic>
      </p:grpSp>
      <p:pic>
        <p:nvPicPr>
          <p:cNvPr id="450" name="image9.jpg" descr="climate_2007_65-f1.jpg"/>
          <p:cNvPicPr/>
          <p:nvPr/>
        </p:nvPicPr>
        <p:blipFill>
          <a:blip r:embed="rId5">
            <a:extLst/>
          </a:blip>
          <a:stretch>
            <a:fillRect/>
          </a:stretch>
        </p:blipFill>
        <p:spPr>
          <a:xfrm>
            <a:off x="10315575" y="2616200"/>
            <a:ext cx="13990067" cy="7834439"/>
          </a:xfrm>
          <a:prstGeom prst="rect">
            <a:avLst/>
          </a:prstGeom>
          <a:ln w="12700">
            <a:miter lim="400000"/>
          </a:ln>
        </p:spPr>
      </p:pic>
      <p:sp>
        <p:nvSpPr>
          <p:cNvPr id="451" name="Shape 451"/>
          <p:cNvSpPr/>
          <p:nvPr/>
        </p:nvSpPr>
        <p:spPr>
          <a:xfrm>
            <a:off x="12649200" y="10769600"/>
            <a:ext cx="11428175" cy="5613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defTabSz="914400">
              <a:defRPr sz="1800"/>
            </a:pPr>
            <a:r>
              <a:rPr sz="3200">
                <a:latin typeface="Calibri"/>
                <a:ea typeface="Calibri"/>
                <a:cs typeface="Calibri"/>
                <a:sym typeface="Calibri"/>
              </a:rPr>
              <a:t>Lenton &amp; Schellnhuber (2007) </a:t>
            </a:r>
            <a:r>
              <a:rPr i="1" sz="3200">
                <a:latin typeface="Calibri"/>
                <a:ea typeface="Calibri"/>
                <a:cs typeface="Calibri"/>
                <a:sym typeface="Calibri"/>
              </a:rPr>
              <a:t>Nature Reports Climate Change</a:t>
            </a:r>
          </a:p>
        </p:txBody>
      </p:sp>
      <p:pic>
        <p:nvPicPr>
          <p:cNvPr id="452" name="imrs.php.jpg"/>
          <p:cNvPicPr/>
          <p:nvPr/>
        </p:nvPicPr>
        <p:blipFill>
          <a:blip r:embed="rId6">
            <a:extLst/>
          </a:blip>
          <a:stretch>
            <a:fillRect/>
          </a:stretch>
        </p:blipFill>
        <p:spPr>
          <a:xfrm>
            <a:off x="10712450" y="4697245"/>
            <a:ext cx="13474700" cy="7572709"/>
          </a:xfrm>
          <a:prstGeom prst="rect">
            <a:avLst/>
          </a:prstGeom>
          <a:ln w="12700">
            <a:miter lim="400000"/>
          </a:ln>
        </p:spPr>
      </p:pic>
      <p:pic>
        <p:nvPicPr>
          <p:cNvPr id="453" name="thresholds.tiff"/>
          <p:cNvPicPr/>
          <p:nvPr/>
        </p:nvPicPr>
        <p:blipFill>
          <a:blip r:embed="rId7">
            <a:extLst/>
          </a:blip>
          <a:stretch>
            <a:fillRect/>
          </a:stretch>
        </p:blipFill>
        <p:spPr>
          <a:xfrm>
            <a:off x="11042650" y="2241550"/>
            <a:ext cx="13275734" cy="11319310"/>
          </a:xfrm>
          <a:prstGeom prst="rect">
            <a:avLst/>
          </a:prstGeom>
          <a:ln w="12700">
            <a:miter lim="400000"/>
          </a:ln>
        </p:spPr>
      </p:pic>
      <p:sp>
        <p:nvSpPr>
          <p:cNvPr id="454" name="Shape 454"/>
          <p:cNvSpPr/>
          <p:nvPr/>
        </p:nvSpPr>
        <p:spPr>
          <a:xfrm>
            <a:off x="241300" y="10096500"/>
            <a:ext cx="10299700" cy="152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indent="0" defTabSz="825500">
              <a:defRPr sz="1800"/>
            </a:pPr>
            <a:r>
              <a:rPr sz="4800">
                <a:solidFill>
                  <a:srgbClr val="1D6076"/>
                </a:solidFill>
                <a:latin typeface="Trebuchet MS"/>
                <a:ea typeface="Trebuchet MS"/>
                <a:cs typeface="Trebuchet MS"/>
                <a:sym typeface="Trebuchet MS"/>
              </a:rPr>
              <a:t>Many thresholds, including climate change related ones …</a:t>
            </a:r>
          </a:p>
        </p:txBody>
      </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442"/>
                                        </p:tgtEl>
                                        <p:attrNameLst>
                                          <p:attrName>style.visibility</p:attrName>
                                        </p:attrNameLst>
                                      </p:cBhvr>
                                      <p:to>
                                        <p:strVal val="visible"/>
                                      </p:to>
                                    </p:set>
                                    <p:animEffect filter="dissolve" transition="in">
                                      <p:cBhvr>
                                        <p:cTn id="7" dur="1000"/>
                                        <p:tgtEl>
                                          <p:spTgt spid="442"/>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9" grpId="2" fill="hold">
                                  <p:stCondLst>
                                    <p:cond delay="0"/>
                                  </p:stCondLst>
                                  <p:iterate type="el" backwards="0">
                                    <p:tmAbs val="0"/>
                                  </p:iterate>
                                  <p:childTnLst>
                                    <p:set>
                                      <p:cBhvr>
                                        <p:cTn id="11" fill="hold"/>
                                        <p:tgtEl>
                                          <p:spTgt spid="444"/>
                                        </p:tgtEl>
                                        <p:attrNameLst>
                                          <p:attrName>style.visibility</p:attrName>
                                        </p:attrNameLst>
                                      </p:cBhvr>
                                      <p:to>
                                        <p:strVal val="visible"/>
                                      </p:to>
                                    </p:set>
                                    <p:animEffect filter="dissolve" transition="in">
                                      <p:cBhvr>
                                        <p:cTn id="12" dur="1000"/>
                                        <p:tgtEl>
                                          <p:spTgt spid="444"/>
                                        </p:tgtEl>
                                      </p:cBhvr>
                                    </p:animEffect>
                                  </p:childTnLst>
                                </p:cTn>
                              </p:par>
                            </p:childTnLst>
                          </p:cTn>
                        </p:par>
                        <p:par>
                          <p:cTn id="13" fill="hold">
                            <p:stCondLst>
                              <p:cond delay="1000"/>
                            </p:stCondLst>
                            <p:childTnLst>
                              <p:par>
                                <p:cTn id="14" nodeType="afterEffect" presetClass="entr" presetSubtype="0" presetID="10" grpId="3" fill="hold">
                                  <p:stCondLst>
                                    <p:cond delay="0"/>
                                  </p:stCondLst>
                                  <p:iterate type="el" backwards="0">
                                    <p:tmAbs val="0"/>
                                  </p:iterate>
                                  <p:childTnLst>
                                    <p:set>
                                      <p:cBhvr>
                                        <p:cTn id="15" fill="hold"/>
                                        <p:tgtEl>
                                          <p:spTgt spid="443"/>
                                        </p:tgtEl>
                                        <p:attrNameLst>
                                          <p:attrName>style.visibility</p:attrName>
                                        </p:attrNameLst>
                                      </p:cBhvr>
                                      <p:to>
                                        <p:strVal val="visible"/>
                                      </p:to>
                                    </p:set>
                                    <p:animEffect filter="fade" transition="in">
                                      <p:cBhvr>
                                        <p:cTn id="16" dur="1000"/>
                                        <p:tgtEl>
                                          <p:spTgt spid="443"/>
                                        </p:tgtEl>
                                      </p:cBhvr>
                                    </p:animEffec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9" grpId="4" fill="hold">
                                  <p:stCondLst>
                                    <p:cond delay="0"/>
                                  </p:stCondLst>
                                  <p:iterate type="el" backwards="0">
                                    <p:tmAbs val="0"/>
                                  </p:iterate>
                                  <p:childTnLst>
                                    <p:set>
                                      <p:cBhvr>
                                        <p:cTn id="20" fill="hold"/>
                                        <p:tgtEl>
                                          <p:spTgt spid="445"/>
                                        </p:tgtEl>
                                        <p:attrNameLst>
                                          <p:attrName>style.visibility</p:attrName>
                                        </p:attrNameLst>
                                      </p:cBhvr>
                                      <p:to>
                                        <p:strVal val="visible"/>
                                      </p:to>
                                    </p:set>
                                    <p:animEffect filter="dissolve" transition="in">
                                      <p:cBhvr>
                                        <p:cTn id="21" dur="1000"/>
                                        <p:tgtEl>
                                          <p:spTgt spid="445"/>
                                        </p:tgtEl>
                                      </p:cBhvr>
                                    </p:animEffect>
                                  </p:childTnLst>
                                </p:cTn>
                              </p:par>
                            </p:childTnLst>
                          </p:cTn>
                        </p:par>
                      </p:childTnLst>
                    </p:cTn>
                  </p:par>
                  <p:par>
                    <p:cTn id="22" fill="hold">
                      <p:stCondLst>
                        <p:cond delay="indefinite"/>
                      </p:stCondLst>
                      <p:childTnLst>
                        <p:par>
                          <p:cTn id="23" fill="hold">
                            <p:stCondLst>
                              <p:cond delay="0"/>
                            </p:stCondLst>
                            <p:childTnLst>
                              <p:par>
                                <p:cTn id="24" nodeType="clickEffect" presetClass="exit" presetSubtype="0" presetID="10" grpId="5" fill="hold">
                                  <p:stCondLst>
                                    <p:cond delay="0"/>
                                  </p:stCondLst>
                                  <p:iterate type="el" backwards="0">
                                    <p:tmAbs val="0"/>
                                  </p:iterate>
                                  <p:childTnLst>
                                    <p:animEffect filter="fade" transition="out">
                                      <p:cBhvr>
                                        <p:cTn id="25" dur="1000" fill="hold"/>
                                        <p:tgtEl>
                                          <p:spTgt spid="443"/>
                                        </p:tgtEl>
                                      </p:cBhvr>
                                    </p:animEffect>
                                    <p:set>
                                      <p:cBhvr>
                                        <p:cTn id="26" fill="hold">
                                          <p:stCondLst>
                                            <p:cond delay="999"/>
                                          </p:stCondLst>
                                        </p:cTn>
                                        <p:tgtEl>
                                          <p:spTgt spid="443"/>
                                        </p:tgtEl>
                                        <p:attrNameLst>
                                          <p:attrName>style.visibility</p:attrName>
                                        </p:attrNameLst>
                                      </p:cBhvr>
                                      <p:to>
                                        <p:strVal val="hidden"/>
                                      </p:to>
                                    </p:set>
                                  </p:childTnLst>
                                </p:cTn>
                              </p:par>
                            </p:childTnLst>
                          </p:cTn>
                        </p:par>
                        <p:par>
                          <p:cTn id="27" fill="hold">
                            <p:stCondLst>
                              <p:cond delay="1000"/>
                            </p:stCondLst>
                            <p:childTnLst>
                              <p:par>
                                <p:cTn id="28" nodeType="afterEffect" presetClass="entr" presetSubtype="0" presetID="9" grpId="6" fill="hold">
                                  <p:stCondLst>
                                    <p:cond delay="0"/>
                                  </p:stCondLst>
                                  <p:iterate type="el" backwards="0">
                                    <p:tmAbs val="0"/>
                                  </p:iterate>
                                  <p:childTnLst>
                                    <p:set>
                                      <p:cBhvr>
                                        <p:cTn id="29" fill="hold"/>
                                        <p:tgtEl>
                                          <p:spTgt spid="454"/>
                                        </p:tgtEl>
                                        <p:attrNameLst>
                                          <p:attrName>style.visibility</p:attrName>
                                        </p:attrNameLst>
                                      </p:cBhvr>
                                      <p:to>
                                        <p:strVal val="visible"/>
                                      </p:to>
                                    </p:set>
                                    <p:animEffect filter="dissolve" transition="in">
                                      <p:cBhvr>
                                        <p:cTn id="30" dur="1000"/>
                                        <p:tgtEl>
                                          <p:spTgt spid="454"/>
                                        </p:tgtEl>
                                      </p:cBhvr>
                                    </p:animEffect>
                                  </p:childTnLst>
                                </p:cTn>
                              </p:par>
                            </p:childTnLst>
                          </p:cTn>
                        </p:par>
                        <p:par>
                          <p:cTn id="31" fill="hold">
                            <p:stCondLst>
                              <p:cond delay="2000"/>
                            </p:stCondLst>
                            <p:childTnLst>
                              <p:par>
                                <p:cTn id="32" nodeType="afterEffect" presetClass="entr" presetSubtype="0" presetID="10" grpId="7" fill="hold">
                                  <p:stCondLst>
                                    <p:cond delay="0"/>
                                  </p:stCondLst>
                                  <p:iterate type="el" backwards="0">
                                    <p:tmAbs val="0"/>
                                  </p:iterate>
                                  <p:childTnLst>
                                    <p:set>
                                      <p:cBhvr>
                                        <p:cTn id="33" fill="hold"/>
                                        <p:tgtEl>
                                          <p:spTgt spid="450"/>
                                        </p:tgtEl>
                                        <p:attrNameLst>
                                          <p:attrName>style.visibility</p:attrName>
                                        </p:attrNameLst>
                                      </p:cBhvr>
                                      <p:to>
                                        <p:strVal val="visible"/>
                                      </p:to>
                                    </p:set>
                                    <p:animEffect filter="fade" transition="in">
                                      <p:cBhvr>
                                        <p:cTn id="34" dur="1000"/>
                                        <p:tgtEl>
                                          <p:spTgt spid="450"/>
                                        </p:tgtEl>
                                      </p:cBhvr>
                                    </p:animEffect>
                                  </p:childTnLst>
                                </p:cTn>
                              </p:par>
                            </p:childTnLst>
                          </p:cTn>
                        </p:par>
                        <p:par>
                          <p:cTn id="35" fill="hold">
                            <p:stCondLst>
                              <p:cond delay="3000"/>
                            </p:stCondLst>
                            <p:childTnLst>
                              <p:par>
                                <p:cTn id="36" nodeType="afterEffect" presetClass="entr" presetSubtype="0" presetID="9" grpId="8" fill="hold">
                                  <p:stCondLst>
                                    <p:cond delay="0"/>
                                  </p:stCondLst>
                                  <p:iterate type="el" backwards="0">
                                    <p:tmAbs val="0"/>
                                  </p:iterate>
                                  <p:childTnLst>
                                    <p:set>
                                      <p:cBhvr>
                                        <p:cTn id="37" fill="hold"/>
                                        <p:tgtEl>
                                          <p:spTgt spid="451"/>
                                        </p:tgtEl>
                                        <p:attrNameLst>
                                          <p:attrName>style.visibility</p:attrName>
                                        </p:attrNameLst>
                                      </p:cBhvr>
                                      <p:to>
                                        <p:strVal val="visible"/>
                                      </p:to>
                                    </p:set>
                                    <p:animEffect filter="dissolve" transition="in">
                                      <p:cBhvr>
                                        <p:cTn id="38" dur="1000"/>
                                        <p:tgtEl>
                                          <p:spTgt spid="451"/>
                                        </p:tgtEl>
                                      </p:cBhvr>
                                    </p:animEffect>
                                  </p:childTnLst>
                                </p:cTn>
                              </p:par>
                            </p:childTnLst>
                          </p:cTn>
                        </p:par>
                      </p:childTnLst>
                    </p:cTn>
                  </p:par>
                  <p:par>
                    <p:cTn id="39" fill="hold">
                      <p:stCondLst>
                        <p:cond delay="indefinite"/>
                      </p:stCondLst>
                      <p:childTnLst>
                        <p:par>
                          <p:cTn id="40" fill="hold">
                            <p:stCondLst>
                              <p:cond delay="0"/>
                            </p:stCondLst>
                            <p:childTnLst>
                              <p:par>
                                <p:cTn id="41" nodeType="clickEffect" presetClass="exit" presetSubtype="0" presetID="10" grpId="9" fill="hold">
                                  <p:stCondLst>
                                    <p:cond delay="0"/>
                                  </p:stCondLst>
                                  <p:iterate type="el" backwards="0">
                                    <p:tmAbs val="0"/>
                                  </p:iterate>
                                  <p:childTnLst>
                                    <p:animEffect filter="fade" transition="out">
                                      <p:cBhvr>
                                        <p:cTn id="42" dur="1000" fill="hold"/>
                                        <p:tgtEl>
                                          <p:spTgt spid="450"/>
                                        </p:tgtEl>
                                      </p:cBhvr>
                                    </p:animEffect>
                                    <p:set>
                                      <p:cBhvr>
                                        <p:cTn id="43" fill="hold">
                                          <p:stCondLst>
                                            <p:cond delay="999"/>
                                          </p:stCondLst>
                                        </p:cTn>
                                        <p:tgtEl>
                                          <p:spTgt spid="450"/>
                                        </p:tgtEl>
                                        <p:attrNameLst>
                                          <p:attrName>style.visibility</p:attrName>
                                        </p:attrNameLst>
                                      </p:cBhvr>
                                      <p:to>
                                        <p:strVal val="hidden"/>
                                      </p:to>
                                    </p:set>
                                  </p:childTnLst>
                                </p:cTn>
                              </p:par>
                            </p:childTnLst>
                          </p:cTn>
                        </p:par>
                        <p:par>
                          <p:cTn id="44" fill="hold">
                            <p:stCondLst>
                              <p:cond delay="1000"/>
                            </p:stCondLst>
                            <p:childTnLst>
                              <p:par>
                                <p:cTn id="45" nodeType="afterEffect" presetClass="exit" presetSubtype="0" presetID="9" grpId="10" fill="hold">
                                  <p:stCondLst>
                                    <p:cond delay="0"/>
                                  </p:stCondLst>
                                  <p:iterate type="el" backwards="0">
                                    <p:tmAbs val="0"/>
                                  </p:iterate>
                                  <p:childTnLst>
                                    <p:animEffect filter="dissolve" transition="out">
                                      <p:cBhvr>
                                        <p:cTn id="46" dur="1000" fill="hold"/>
                                        <p:tgtEl>
                                          <p:spTgt spid="451"/>
                                        </p:tgtEl>
                                      </p:cBhvr>
                                    </p:animEffect>
                                    <p:set>
                                      <p:cBhvr>
                                        <p:cTn id="47" fill="hold">
                                          <p:stCondLst>
                                            <p:cond delay="999"/>
                                          </p:stCondLst>
                                        </p:cTn>
                                        <p:tgtEl>
                                          <p:spTgt spid="451"/>
                                        </p:tgtEl>
                                        <p:attrNameLst>
                                          <p:attrName>style.visibility</p:attrName>
                                        </p:attrNameLst>
                                      </p:cBhvr>
                                      <p:to>
                                        <p:strVal val="hidden"/>
                                      </p:to>
                                    </p:set>
                                  </p:childTnLst>
                                </p:cTn>
                              </p:par>
                            </p:childTnLst>
                          </p:cTn>
                        </p:par>
                        <p:par>
                          <p:cTn id="48" fill="hold">
                            <p:stCondLst>
                              <p:cond delay="2000"/>
                            </p:stCondLst>
                            <p:childTnLst>
                              <p:par>
                                <p:cTn id="49" nodeType="afterEffect" presetClass="entr" presetSubtype="0" presetID="10" grpId="11" fill="hold">
                                  <p:stCondLst>
                                    <p:cond delay="0"/>
                                  </p:stCondLst>
                                  <p:iterate type="el" backwards="0">
                                    <p:tmAbs val="0"/>
                                  </p:iterate>
                                  <p:childTnLst>
                                    <p:set>
                                      <p:cBhvr>
                                        <p:cTn id="50" fill="hold"/>
                                        <p:tgtEl>
                                          <p:spTgt spid="453"/>
                                        </p:tgtEl>
                                        <p:attrNameLst>
                                          <p:attrName>style.visibility</p:attrName>
                                        </p:attrNameLst>
                                      </p:cBhvr>
                                      <p:to>
                                        <p:strVal val="visible"/>
                                      </p:to>
                                    </p:set>
                                    <p:animEffect filter="fade" transition="in">
                                      <p:cBhvr>
                                        <p:cTn id="51" dur="1000"/>
                                        <p:tgtEl>
                                          <p:spTgt spid="453"/>
                                        </p:tgtEl>
                                      </p:cBhvr>
                                    </p:animEffect>
                                  </p:childTnLst>
                                </p:cTn>
                              </p:par>
                            </p:childTnLst>
                          </p:cTn>
                        </p:par>
                      </p:childTnLst>
                    </p:cTn>
                  </p:par>
                  <p:par>
                    <p:cTn id="52" fill="hold">
                      <p:stCondLst>
                        <p:cond delay="indefinite"/>
                      </p:stCondLst>
                      <p:childTnLst>
                        <p:par>
                          <p:cTn id="53" fill="hold">
                            <p:stCondLst>
                              <p:cond delay="0"/>
                            </p:stCondLst>
                            <p:childTnLst>
                              <p:par>
                                <p:cTn id="54" nodeType="clickEffect" presetClass="exit" presetSubtype="0" presetID="10" grpId="12" fill="hold">
                                  <p:stCondLst>
                                    <p:cond delay="0"/>
                                  </p:stCondLst>
                                  <p:iterate type="el" backwards="0">
                                    <p:tmAbs val="0"/>
                                  </p:iterate>
                                  <p:childTnLst>
                                    <p:animEffect filter="fade" transition="out">
                                      <p:cBhvr>
                                        <p:cTn id="55" dur="1000" fill="hold"/>
                                        <p:tgtEl>
                                          <p:spTgt spid="453"/>
                                        </p:tgtEl>
                                      </p:cBhvr>
                                    </p:animEffect>
                                    <p:set>
                                      <p:cBhvr>
                                        <p:cTn id="56" fill="hold">
                                          <p:stCondLst>
                                            <p:cond delay="999"/>
                                          </p:stCondLst>
                                        </p:cTn>
                                        <p:tgtEl>
                                          <p:spTgt spid="453"/>
                                        </p:tgtEl>
                                        <p:attrNameLst>
                                          <p:attrName>style.visibility</p:attrName>
                                        </p:attrNameLst>
                                      </p:cBhvr>
                                      <p:to>
                                        <p:strVal val="hidden"/>
                                      </p:to>
                                    </p:set>
                                  </p:childTnLst>
                                </p:cTn>
                              </p:par>
                            </p:childTnLst>
                          </p:cTn>
                        </p:par>
                        <p:par>
                          <p:cTn id="57" fill="hold">
                            <p:stCondLst>
                              <p:cond delay="1000"/>
                            </p:stCondLst>
                            <p:childTnLst>
                              <p:par>
                                <p:cTn id="58" nodeType="afterEffect" presetClass="entr" presetSubtype="0" presetID="9" grpId="13" fill="hold">
                                  <p:stCondLst>
                                    <p:cond delay="0"/>
                                  </p:stCondLst>
                                  <p:iterate type="el" backwards="0">
                                    <p:tmAbs val="0"/>
                                  </p:iterate>
                                  <p:childTnLst>
                                    <p:set>
                                      <p:cBhvr>
                                        <p:cTn id="59" fill="hold"/>
                                        <p:tgtEl>
                                          <p:spTgt spid="446"/>
                                        </p:tgtEl>
                                        <p:attrNameLst>
                                          <p:attrName>style.visibility</p:attrName>
                                        </p:attrNameLst>
                                      </p:cBhvr>
                                      <p:to>
                                        <p:strVal val="visible"/>
                                      </p:to>
                                    </p:set>
                                    <p:animEffect filter="dissolve" transition="in">
                                      <p:cBhvr>
                                        <p:cTn id="60" dur="1000"/>
                                        <p:tgtEl>
                                          <p:spTgt spid="446"/>
                                        </p:tgtEl>
                                      </p:cBhvr>
                                    </p:animEffect>
                                  </p:childTnLst>
                                </p:cTn>
                              </p:par>
                            </p:childTnLst>
                          </p:cTn>
                        </p:par>
                        <p:par>
                          <p:cTn id="61" fill="hold">
                            <p:stCondLst>
                              <p:cond delay="2000"/>
                            </p:stCondLst>
                            <p:childTnLst>
                              <p:par>
                                <p:cTn id="62" nodeType="afterEffect" presetClass="entr" presetSubtype="0" presetID="10" grpId="14" fill="hold">
                                  <p:stCondLst>
                                    <p:cond delay="0"/>
                                  </p:stCondLst>
                                  <p:iterate type="el" backwards="0">
                                    <p:tmAbs val="0"/>
                                  </p:iterate>
                                  <p:childTnLst>
                                    <p:set>
                                      <p:cBhvr>
                                        <p:cTn id="63" fill="hold"/>
                                        <p:tgtEl>
                                          <p:spTgt spid="452"/>
                                        </p:tgtEl>
                                        <p:attrNameLst>
                                          <p:attrName>style.visibility</p:attrName>
                                        </p:attrNameLst>
                                      </p:cBhvr>
                                      <p:to>
                                        <p:strVal val="visible"/>
                                      </p:to>
                                    </p:set>
                                    <p:animEffect filter="fade" transition="in">
                                      <p:cBhvr>
                                        <p:cTn id="64" dur="1000"/>
                                        <p:tgtEl>
                                          <p:spTgt spid="4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0" grpId="7"/>
      <p:bldP build="whole" bldLvl="1" animBg="1" rev="0" advAuto="0" spid="450" grpId="9"/>
      <p:bldP build="whole" bldLvl="1" animBg="1" rev="0" advAuto="0" spid="443" grpId="3"/>
      <p:bldP build="whole" bldLvl="1" animBg="1" rev="0" advAuto="0" spid="443" grpId="5"/>
      <p:bldP build="whole" bldLvl="1" animBg="1" rev="0" advAuto="0" spid="445" grpId="4"/>
      <p:bldP build="whole" bldLvl="1" animBg="1" rev="0" advAuto="0" spid="442" grpId="1"/>
      <p:bldP build="whole" bldLvl="1" animBg="1" rev="0" advAuto="0" spid="454" grpId="6"/>
      <p:bldP build="whole" bldLvl="1" animBg="1" rev="0" advAuto="0" spid="446" grpId="13"/>
      <p:bldP build="whole" bldLvl="1" animBg="1" rev="0" advAuto="0" spid="453" grpId="11"/>
      <p:bldP build="whole" bldLvl="1" animBg="1" rev="0" advAuto="0" spid="453" grpId="12"/>
      <p:bldP build="whole" bldLvl="1" animBg="1" rev="0" advAuto="0" spid="452" grpId="14"/>
      <p:bldP build="whole" bldLvl="1" animBg="1" rev="0" advAuto="0" spid="451" grpId="8"/>
      <p:bldP build="whole" bldLvl="1" animBg="1" rev="0" advAuto="0" spid="451" grpId="10"/>
      <p:bldP build="whole" bldLvl="1" animBg="1" rev="0" advAuto="0" spid="444" grpId="2"/>
    </p:bldLst>
  </p:timing>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456" name="Shape 456"/>
          <p:cNvSpPr/>
          <p:nvPr/>
        </p:nvSpPr>
        <p:spPr>
          <a:xfrm>
            <a:off x="18920618" y="8699500"/>
            <a:ext cx="4970464"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spcBef>
                <a:spcPts val="1400"/>
              </a:spcBef>
              <a:defRPr sz="1800"/>
            </a:pPr>
            <a:r>
              <a:rPr sz="4800">
                <a:latin typeface="Trebuchet MS"/>
                <a:ea typeface="Trebuchet MS"/>
                <a:cs typeface="Trebuchet MS"/>
                <a:sym typeface="Trebuchet MS"/>
              </a:rPr>
              <a:t>“Normal Range”</a:t>
            </a:r>
            <a:endParaRPr sz="4800">
              <a:latin typeface="Trebuchet MS"/>
              <a:ea typeface="Trebuchet MS"/>
              <a:cs typeface="Trebuchet MS"/>
              <a:sym typeface="Trebuchet MS"/>
            </a:endParaRPr>
          </a:p>
          <a:p>
            <a:pPr lvl="0" defTabSz="825500">
              <a:spcBef>
                <a:spcPts val="1400"/>
              </a:spcBef>
              <a:defRPr sz="1800"/>
            </a:pPr>
            <a:r>
              <a:rPr sz="4800">
                <a:latin typeface="Trebuchet MS"/>
                <a:ea typeface="Trebuchet MS"/>
                <a:cs typeface="Trebuchet MS"/>
                <a:sym typeface="Trebuchet MS"/>
              </a:rPr>
              <a:t>(800,000 years)</a:t>
            </a:r>
          </a:p>
        </p:txBody>
      </p:sp>
      <p:sp>
        <p:nvSpPr>
          <p:cNvPr id="457" name="Shape 457"/>
          <p:cNvSpPr/>
          <p:nvPr/>
        </p:nvSpPr>
        <p:spPr>
          <a:xfrm>
            <a:off x="18920618" y="5524499"/>
            <a:ext cx="4970464"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4800">
                <a:latin typeface="Trebuchet MS"/>
                <a:ea typeface="Trebuchet MS"/>
                <a:cs typeface="Trebuchet MS"/>
                <a:sym typeface="Trebuchet MS"/>
              </a:defRPr>
            </a:lvl1pPr>
          </a:lstStyle>
          <a:p>
            <a:pPr lvl="0">
              <a:defRPr sz="1800"/>
            </a:pPr>
            <a:r>
              <a:rPr sz="4800"/>
              <a:t>“Current State”</a:t>
            </a:r>
          </a:p>
        </p:txBody>
      </p:sp>
      <p:sp>
        <p:nvSpPr>
          <p:cNvPr id="458" name="Shape 458"/>
          <p:cNvSpPr/>
          <p:nvPr/>
        </p:nvSpPr>
        <p:spPr>
          <a:xfrm>
            <a:off x="19047618" y="2578099"/>
            <a:ext cx="4970464"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4800">
                <a:latin typeface="Trebuchet MS"/>
                <a:ea typeface="Trebuchet MS"/>
                <a:cs typeface="Trebuchet MS"/>
                <a:sym typeface="Trebuchet MS"/>
              </a:defRPr>
            </a:lvl1pPr>
          </a:lstStyle>
          <a:p>
            <a:pPr lvl="0">
              <a:defRPr sz="1800"/>
            </a:pPr>
            <a:r>
              <a:rPr sz="4800"/>
              <a:t>“Prognosis”</a:t>
            </a:r>
          </a:p>
        </p:txBody>
      </p:sp>
      <p:grpSp>
        <p:nvGrpSpPr>
          <p:cNvPr id="461" name="Group 461"/>
          <p:cNvGrpSpPr/>
          <p:nvPr/>
        </p:nvGrpSpPr>
        <p:grpSpPr>
          <a:xfrm>
            <a:off x="254000" y="2540000"/>
            <a:ext cx="18034778" cy="10280332"/>
            <a:chOff x="0" y="0"/>
            <a:chExt cx="18034777" cy="10280331"/>
          </a:xfrm>
        </p:grpSpPr>
        <p:pic>
          <p:nvPicPr>
            <p:cNvPr id="459" name="LeavingtheHoloceneA.jpg"/>
            <p:cNvPicPr/>
            <p:nvPr/>
          </p:nvPicPr>
          <p:blipFill>
            <a:blip r:embed="rId2">
              <a:extLst/>
            </a:blip>
            <a:stretch>
              <a:fillRect/>
            </a:stretch>
          </p:blipFill>
          <p:spPr>
            <a:xfrm>
              <a:off x="254777" y="0"/>
              <a:ext cx="17780001" cy="10280332"/>
            </a:xfrm>
            <a:prstGeom prst="rect">
              <a:avLst/>
            </a:prstGeom>
            <a:ln w="12700" cap="flat">
              <a:noFill/>
              <a:miter lim="400000"/>
            </a:ln>
            <a:effectLst/>
          </p:spPr>
        </p:pic>
        <p:sp>
          <p:nvSpPr>
            <p:cNvPr id="460" name="Shape 460"/>
            <p:cNvSpPr/>
            <p:nvPr/>
          </p:nvSpPr>
          <p:spPr>
            <a:xfrm>
              <a:off x="0" y="1727200"/>
              <a:ext cx="1747640" cy="1086942"/>
            </a:xfrm>
            <a:prstGeom prst="rect">
              <a:avLst/>
            </a:prstGeom>
            <a:solidFill>
              <a:srgbClr val="FFFFFF"/>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grpSp>
        <p:nvGrpSpPr>
          <p:cNvPr id="464" name="Group 464"/>
          <p:cNvGrpSpPr/>
          <p:nvPr/>
        </p:nvGrpSpPr>
        <p:grpSpPr>
          <a:xfrm>
            <a:off x="228600" y="2641145"/>
            <a:ext cx="18110200" cy="10078042"/>
            <a:chOff x="0" y="0"/>
            <a:chExt cx="18110200" cy="10078041"/>
          </a:xfrm>
        </p:grpSpPr>
        <p:pic>
          <p:nvPicPr>
            <p:cNvPr id="462" name="LeavingtheHoloceneB.jpg"/>
            <p:cNvPicPr/>
            <p:nvPr/>
          </p:nvPicPr>
          <p:blipFill>
            <a:blip r:embed="rId3">
              <a:extLst/>
            </a:blip>
            <a:stretch>
              <a:fillRect/>
            </a:stretch>
          </p:blipFill>
          <p:spPr>
            <a:xfrm>
              <a:off x="330200" y="0"/>
              <a:ext cx="17780000" cy="10078042"/>
            </a:xfrm>
            <a:prstGeom prst="rect">
              <a:avLst/>
            </a:prstGeom>
            <a:ln w="12700" cap="flat">
              <a:noFill/>
              <a:miter lim="400000"/>
            </a:ln>
            <a:effectLst/>
          </p:spPr>
        </p:pic>
        <p:sp>
          <p:nvSpPr>
            <p:cNvPr id="463" name="Shape 463"/>
            <p:cNvSpPr/>
            <p:nvPr/>
          </p:nvSpPr>
          <p:spPr>
            <a:xfrm>
              <a:off x="0" y="1480004"/>
              <a:ext cx="1830289" cy="1085851"/>
            </a:xfrm>
            <a:prstGeom prst="rect">
              <a:avLst/>
            </a:prstGeom>
            <a:solidFill>
              <a:srgbClr val="FFFFFF"/>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pic>
        <p:nvPicPr>
          <p:cNvPr id="465" name="LeavingtheHolocene2.jpg"/>
          <p:cNvPicPr/>
          <p:nvPr/>
        </p:nvPicPr>
        <p:blipFill>
          <a:blip r:embed="rId4">
            <a:extLst/>
          </a:blip>
          <a:stretch>
            <a:fillRect/>
          </a:stretch>
        </p:blipFill>
        <p:spPr>
          <a:xfrm>
            <a:off x="558800" y="2695279"/>
            <a:ext cx="17780000" cy="10078042"/>
          </a:xfrm>
          <a:prstGeom prst="rect">
            <a:avLst/>
          </a:prstGeom>
          <a:ln w="12700">
            <a:miter lim="400000"/>
          </a:ln>
        </p:spPr>
      </p:pic>
      <p:grpSp>
        <p:nvGrpSpPr>
          <p:cNvPr id="468" name="Group 468"/>
          <p:cNvGrpSpPr/>
          <p:nvPr/>
        </p:nvGrpSpPr>
        <p:grpSpPr>
          <a:xfrm>
            <a:off x="88900" y="63500"/>
            <a:ext cx="24193500" cy="1778000"/>
            <a:chOff x="-50800" y="-50800"/>
            <a:chExt cx="24193500" cy="1778000"/>
          </a:xfrm>
        </p:grpSpPr>
        <p:pic>
          <p:nvPicPr>
            <p:cNvPr id="466" name=""/>
            <p:cNvPicPr/>
            <p:nvPr/>
          </p:nvPicPr>
          <p:blipFill>
            <a:blip r:embed="rId5">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467" name="droppedImage.pdf"/>
            <p:cNvPicPr/>
            <p:nvPr/>
          </p:nvPicPr>
          <p:blipFill>
            <a:blip r:embed="rId6">
              <a:extLst/>
            </a:blip>
            <a:stretch>
              <a:fillRect/>
            </a:stretch>
          </p:blipFill>
          <p:spPr>
            <a:xfrm>
              <a:off x="22128503" y="63500"/>
              <a:ext cx="1887198" cy="1549400"/>
            </a:xfrm>
            <a:prstGeom prst="rect">
              <a:avLst/>
            </a:prstGeom>
            <a:ln w="12700" cap="flat">
              <a:noFill/>
              <a:miter lim="400000"/>
            </a:ln>
            <a:effectLst/>
          </p:spPr>
        </p:pic>
      </p:gr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465"/>
                                        </p:tgtEl>
                                        <p:attrNameLst>
                                          <p:attrName>style.visibility</p:attrName>
                                        </p:attrNameLst>
                                      </p:cBhvr>
                                      <p:to>
                                        <p:strVal val="visible"/>
                                      </p:to>
                                    </p:set>
                                    <p:animEffect filter="fade" transition="in">
                                      <p:cBhvr>
                                        <p:cTn id="7" dur="1000"/>
                                        <p:tgtEl>
                                          <p:spTgt spid="465"/>
                                        </p:tgtEl>
                                      </p:cBhvr>
                                    </p:animEffect>
                                  </p:childTnLst>
                                </p:cTn>
                              </p:par>
                            </p:childTnLst>
                          </p:cTn>
                        </p:par>
                        <p:par>
                          <p:cTn id="8" fill="hold">
                            <p:stCondLst>
                              <p:cond delay="1000"/>
                            </p:stCondLst>
                            <p:childTnLst>
                              <p:par>
                                <p:cTn id="9" nodeType="afterEffect" presetClass="entr" presetSubtype="0" presetID="9" grpId="2" fill="hold">
                                  <p:stCondLst>
                                    <p:cond delay="0"/>
                                  </p:stCondLst>
                                  <p:iterate type="el" backwards="0">
                                    <p:tmAbs val="0"/>
                                  </p:iterate>
                                  <p:childTnLst>
                                    <p:set>
                                      <p:cBhvr>
                                        <p:cTn id="10" fill="hold"/>
                                        <p:tgtEl>
                                          <p:spTgt spid="458"/>
                                        </p:tgtEl>
                                        <p:attrNameLst>
                                          <p:attrName>style.visibility</p:attrName>
                                        </p:attrNameLst>
                                      </p:cBhvr>
                                      <p:to>
                                        <p:strVal val="visible"/>
                                      </p:to>
                                    </p:set>
                                    <p:animEffect filter="dissolve" transition="in">
                                      <p:cBhvr>
                                        <p:cTn id="11" dur="1000"/>
                                        <p:tgtEl>
                                          <p:spTgt spid="4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5" grpId="1"/>
      <p:bldP build="whole" bldLvl="1" animBg="1" rev="0" advAuto="0" spid="458" grpId="2"/>
    </p:bldLst>
  </p:timing>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470" name="Shape 470"/>
          <p:cNvSpPr/>
          <p:nvPr/>
        </p:nvSpPr>
        <p:spPr>
          <a:xfrm>
            <a:off x="406400" y="2387600"/>
            <a:ext cx="19274036" cy="711201"/>
          </a:xfrm>
          <a:prstGeom prst="rect">
            <a:avLst/>
          </a:prstGeom>
          <a:ln>
            <a:round/>
          </a:ln>
          <a:extLst>
            <a:ext uri="{C572A759-6A51-4108-AA02-DFA0A04FC94B}">
              <ma14:wrappingTextBoxFlag xmlns:ma14="http://schemas.microsoft.com/office/mac/drawingml/2011/main" val="1"/>
            </a:ext>
          </a:extLst>
        </p:spPr>
        <p:txBody>
          <a:bodyPr lIns="0" tIns="0" rIns="0" bIns="0">
            <a:spAutoFit/>
          </a:bodyPr>
          <a:lstStyle/>
          <a:p>
            <a:pPr lvl="0" defTabSz="655174">
              <a:lnSpc>
                <a:spcPct val="80000"/>
              </a:lnSpc>
              <a:spcBef>
                <a:spcPts val="900"/>
              </a:spcBef>
              <a:buClr>
                <a:srgbClr val="FDFBFD"/>
              </a:buClr>
              <a:buFont typeface="Arial"/>
              <a:tabLst>
                <a:tab pos="647700" algn="l"/>
                <a:tab pos="1320800" algn="l"/>
                <a:tab pos="1968500" algn="l"/>
                <a:tab pos="2616200" algn="l"/>
                <a:tab pos="3276600" algn="l"/>
                <a:tab pos="3924300" algn="l"/>
                <a:tab pos="4597400" algn="l"/>
                <a:tab pos="5245100" algn="l"/>
                <a:tab pos="5892800" algn="l"/>
                <a:tab pos="6553200" algn="l"/>
                <a:tab pos="7200900" algn="l"/>
                <a:tab pos="7848600" algn="l"/>
                <a:tab pos="8521700" algn="l"/>
                <a:tab pos="9169400" algn="l"/>
                <a:tab pos="9829800" algn="l"/>
                <a:tab pos="10477500" algn="l"/>
                <a:tab pos="11125200" algn="l"/>
                <a:tab pos="11798300" algn="l"/>
                <a:tab pos="12446000" algn="l"/>
                <a:tab pos="13093700" algn="l"/>
                <a:tab pos="13119100" algn="l"/>
              </a:tabLst>
              <a:defRPr sz="1800"/>
            </a:pPr>
            <a:r>
              <a:rPr sz="4800">
                <a:solidFill>
                  <a:srgbClr val="165576"/>
                </a:solidFill>
                <a:uFill>
                  <a:solidFill>
                    <a:srgbClr val="165576"/>
                  </a:solidFill>
                </a:uFill>
                <a:latin typeface="Trebuchet MS"/>
                <a:ea typeface="Trebuchet MS"/>
                <a:cs typeface="Trebuchet MS"/>
                <a:sym typeface="Trebuchet MS"/>
              </a:rPr>
              <a:t>Our Commitment: The “&gt;400 ppm CO</a:t>
            </a:r>
            <a:r>
              <a:rPr baseline="-5999" sz="4800">
                <a:solidFill>
                  <a:srgbClr val="165576"/>
                </a:solidFill>
                <a:uFill>
                  <a:solidFill>
                    <a:srgbClr val="165576"/>
                  </a:solidFill>
                </a:uFill>
                <a:latin typeface="Trebuchet MS"/>
                <a:ea typeface="Trebuchet MS"/>
                <a:cs typeface="Trebuchet MS"/>
                <a:sym typeface="Trebuchet MS"/>
              </a:rPr>
              <a:t>2</a:t>
            </a:r>
            <a:r>
              <a:rPr sz="4800">
                <a:solidFill>
                  <a:srgbClr val="165576"/>
                </a:solidFill>
                <a:uFill>
                  <a:solidFill>
                    <a:srgbClr val="165576"/>
                  </a:solidFill>
                </a:uFill>
                <a:latin typeface="Trebuchet MS"/>
                <a:ea typeface="Trebuchet MS"/>
                <a:cs typeface="Trebuchet MS"/>
                <a:sym typeface="Trebuchet MS"/>
              </a:rPr>
              <a:t> World”:</a:t>
            </a:r>
          </a:p>
        </p:txBody>
      </p:sp>
      <p:sp>
        <p:nvSpPr>
          <p:cNvPr id="471" name="Shape 471"/>
          <p:cNvSpPr/>
          <p:nvPr/>
        </p:nvSpPr>
        <p:spPr>
          <a:xfrm>
            <a:off x="355600" y="3695700"/>
            <a:ext cx="15092561" cy="2430781"/>
          </a:xfrm>
          <a:prstGeom prst="rect">
            <a:avLst/>
          </a:prstGeom>
          <a:ln>
            <a:round/>
          </a:ln>
          <a:extLst>
            <a:ext uri="{C572A759-6A51-4108-AA02-DFA0A04FC94B}">
              <ma14:wrappingTextBoxFlag xmlns:ma14="http://schemas.microsoft.com/office/mac/drawingml/2011/main" val="1"/>
            </a:ext>
          </a:extLst>
        </p:spPr>
        <p:txBody>
          <a:bodyPr lIns="0" tIns="0" rIns="0" bIns="0">
            <a:spAutoFit/>
          </a:bodyPr>
          <a:lstStyle/>
          <a:p>
            <a:pPr lvl="0" defTabSz="655174">
              <a:lnSpc>
                <a:spcPct val="80000"/>
              </a:lnSpc>
              <a:spcBef>
                <a:spcPts val="900"/>
              </a:spcBef>
              <a:buClr>
                <a:srgbClr val="FDFBFD"/>
              </a:buClr>
              <a:buFont typeface="Arial"/>
              <a:tabLst>
                <a:tab pos="647700" algn="l"/>
                <a:tab pos="1320800" algn="l"/>
                <a:tab pos="1968500" algn="l"/>
                <a:tab pos="2616200" algn="l"/>
                <a:tab pos="3276600" algn="l"/>
                <a:tab pos="3924300" algn="l"/>
                <a:tab pos="4597400" algn="l"/>
                <a:tab pos="5245100" algn="l"/>
                <a:tab pos="5892800" algn="l"/>
                <a:tab pos="6553200" algn="l"/>
                <a:tab pos="7200900" algn="l"/>
                <a:tab pos="7848600" algn="l"/>
                <a:tab pos="8521700" algn="l"/>
                <a:tab pos="9169400" algn="l"/>
                <a:tab pos="9829800" algn="l"/>
                <a:tab pos="10477500" algn="l"/>
                <a:tab pos="11125200" algn="l"/>
                <a:tab pos="11798300" algn="l"/>
                <a:tab pos="12446000" algn="l"/>
                <a:tab pos="13093700" algn="l"/>
                <a:tab pos="13119100" algn="l"/>
              </a:tabLst>
              <a:defRPr sz="1800"/>
            </a:pPr>
            <a:r>
              <a:rPr sz="4400">
                <a:solidFill>
                  <a:srgbClr val="1A5475"/>
                </a:solidFill>
                <a:uFill>
                  <a:solidFill>
                    <a:srgbClr val="1A5475"/>
                  </a:solidFill>
                </a:uFill>
                <a:latin typeface="Trebuchet MS"/>
                <a:ea typeface="Trebuchet MS"/>
                <a:cs typeface="Trebuchet MS"/>
                <a:sym typeface="Trebuchet MS"/>
              </a:rPr>
              <a:t>Example: Pliocene,  5 to 3 Million Years ago</a:t>
            </a:r>
            <a:endParaRPr sz="4400">
              <a:solidFill>
                <a:srgbClr val="1A5475"/>
              </a:solidFill>
              <a:uFill>
                <a:solidFill>
                  <a:srgbClr val="1A5475"/>
                </a:solidFill>
              </a:uFill>
              <a:latin typeface="Trebuchet MS"/>
              <a:ea typeface="Trebuchet MS"/>
              <a:cs typeface="Trebuchet MS"/>
              <a:sym typeface="Trebuchet MS"/>
            </a:endParaRPr>
          </a:p>
          <a:p>
            <a:pPr lvl="0" defTabSz="655174">
              <a:lnSpc>
                <a:spcPct val="80000"/>
              </a:lnSpc>
              <a:spcBef>
                <a:spcPts val="900"/>
              </a:spcBef>
              <a:buClr>
                <a:srgbClr val="FDFBFD"/>
              </a:buClr>
              <a:buFont typeface="Arial"/>
              <a:tabLst>
                <a:tab pos="647700" algn="l"/>
                <a:tab pos="1320800" algn="l"/>
                <a:tab pos="1968500" algn="l"/>
                <a:tab pos="2616200" algn="l"/>
                <a:tab pos="3276600" algn="l"/>
                <a:tab pos="3924300" algn="l"/>
                <a:tab pos="4597400" algn="l"/>
                <a:tab pos="5245100" algn="l"/>
                <a:tab pos="5892800" algn="l"/>
                <a:tab pos="6553200" algn="l"/>
                <a:tab pos="7200900" algn="l"/>
                <a:tab pos="7848600" algn="l"/>
                <a:tab pos="8521700" algn="l"/>
                <a:tab pos="9169400" algn="l"/>
                <a:tab pos="9829800" algn="l"/>
                <a:tab pos="10477500" algn="l"/>
                <a:tab pos="11125200" algn="l"/>
                <a:tab pos="11798300" algn="l"/>
                <a:tab pos="12446000" algn="l"/>
                <a:tab pos="13093700" algn="l"/>
                <a:tab pos="13119100" algn="l"/>
              </a:tabLst>
              <a:defRPr sz="1800"/>
            </a:pPr>
            <a:r>
              <a:rPr sz="4400">
                <a:solidFill>
                  <a:srgbClr val="1A5475"/>
                </a:solidFill>
                <a:uFill>
                  <a:solidFill>
                    <a:srgbClr val="1A5475"/>
                  </a:solidFill>
                </a:uFill>
                <a:latin typeface="Trebuchet MS"/>
                <a:ea typeface="Trebuchet MS"/>
                <a:cs typeface="Trebuchet MS"/>
                <a:sym typeface="Trebuchet MS"/>
              </a:rPr>
              <a:t>Temperature: 3 to 4</a:t>
            </a:r>
            <a:r>
              <a:rPr baseline="31999" sz="4400">
                <a:solidFill>
                  <a:srgbClr val="1A5475"/>
                </a:solidFill>
                <a:uFill>
                  <a:solidFill>
                    <a:srgbClr val="1A5475"/>
                  </a:solidFill>
                </a:uFill>
                <a:latin typeface="Trebuchet MS"/>
                <a:ea typeface="Trebuchet MS"/>
                <a:cs typeface="Trebuchet MS"/>
                <a:sym typeface="Trebuchet MS"/>
              </a:rPr>
              <a:t>o</a:t>
            </a:r>
            <a:r>
              <a:rPr sz="4400">
                <a:solidFill>
                  <a:srgbClr val="1A5475"/>
                </a:solidFill>
                <a:uFill>
                  <a:solidFill>
                    <a:srgbClr val="1A5475"/>
                  </a:solidFill>
                </a:uFill>
                <a:latin typeface="Trebuchet MS"/>
                <a:ea typeface="Trebuchet MS"/>
                <a:cs typeface="Trebuchet MS"/>
                <a:sym typeface="Trebuchet MS"/>
              </a:rPr>
              <a:t>C higher</a:t>
            </a:r>
            <a:endParaRPr sz="4400">
              <a:solidFill>
                <a:srgbClr val="1A5475"/>
              </a:solidFill>
              <a:uFill>
                <a:solidFill>
                  <a:srgbClr val="1A5475"/>
                </a:solidFill>
              </a:uFill>
              <a:latin typeface="Trebuchet MS"/>
              <a:ea typeface="Trebuchet MS"/>
              <a:cs typeface="Trebuchet MS"/>
              <a:sym typeface="Trebuchet MS"/>
            </a:endParaRPr>
          </a:p>
          <a:p>
            <a:pPr lvl="0" defTabSz="655174">
              <a:lnSpc>
                <a:spcPct val="80000"/>
              </a:lnSpc>
              <a:spcBef>
                <a:spcPts val="900"/>
              </a:spcBef>
              <a:buClr>
                <a:srgbClr val="FDFBFD"/>
              </a:buClr>
              <a:buFont typeface="Arial"/>
              <a:tabLst>
                <a:tab pos="647700" algn="l"/>
                <a:tab pos="1320800" algn="l"/>
                <a:tab pos="1968500" algn="l"/>
                <a:tab pos="2616200" algn="l"/>
                <a:tab pos="3276600" algn="l"/>
                <a:tab pos="3924300" algn="l"/>
                <a:tab pos="4597400" algn="l"/>
                <a:tab pos="5245100" algn="l"/>
                <a:tab pos="5892800" algn="l"/>
                <a:tab pos="6553200" algn="l"/>
                <a:tab pos="7200900" algn="l"/>
                <a:tab pos="7848600" algn="l"/>
                <a:tab pos="8521700" algn="l"/>
                <a:tab pos="9169400" algn="l"/>
                <a:tab pos="9829800" algn="l"/>
                <a:tab pos="10477500" algn="l"/>
                <a:tab pos="11125200" algn="l"/>
                <a:tab pos="11798300" algn="l"/>
                <a:tab pos="12446000" algn="l"/>
                <a:tab pos="13093700" algn="l"/>
                <a:tab pos="13119100" algn="l"/>
              </a:tabLst>
              <a:defRPr sz="1800"/>
            </a:pPr>
            <a:r>
              <a:rPr sz="4400">
                <a:solidFill>
                  <a:srgbClr val="1A5475"/>
                </a:solidFill>
                <a:uFill>
                  <a:solidFill>
                    <a:srgbClr val="1A5475"/>
                  </a:solidFill>
                </a:uFill>
                <a:latin typeface="Trebuchet MS"/>
                <a:ea typeface="Trebuchet MS"/>
                <a:cs typeface="Trebuchet MS"/>
                <a:sym typeface="Trebuchet MS"/>
              </a:rPr>
              <a:t>Sea level: 5 to 40 m higher</a:t>
            </a:r>
            <a:r>
              <a:rPr sz="4400">
                <a:solidFill>
                  <a:srgbClr val="1A5475"/>
                </a:solidFill>
                <a:uFill>
                  <a:solidFill>
                    <a:srgbClr val="1A5475"/>
                  </a:solidFill>
                </a:uFill>
                <a:latin typeface="Trebuchet MS"/>
                <a:ea typeface="Trebuchet MS"/>
                <a:cs typeface="Trebuchet MS"/>
                <a:sym typeface="Trebuchet MS"/>
              </a:rPr>
              <a:t>; global average on the order of 25 m higher than today</a:t>
            </a:r>
          </a:p>
        </p:txBody>
      </p:sp>
      <p:grpSp>
        <p:nvGrpSpPr>
          <p:cNvPr id="474" name="Group 474"/>
          <p:cNvGrpSpPr/>
          <p:nvPr/>
        </p:nvGrpSpPr>
        <p:grpSpPr>
          <a:xfrm>
            <a:off x="88900" y="63500"/>
            <a:ext cx="24193500" cy="1778000"/>
            <a:chOff x="-50800" y="-50800"/>
            <a:chExt cx="24193500" cy="1778000"/>
          </a:xfrm>
        </p:grpSpPr>
        <p:pic>
          <p:nvPicPr>
            <p:cNvPr id="472" name=""/>
            <p:cNvPicPr/>
            <p:nvPr/>
          </p:nvPicPr>
          <p:blipFill>
            <a:blip r:embed="rId2">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473" name="droppedImage.pdf"/>
            <p:cNvPicPr/>
            <p:nvPr/>
          </p:nvPicPr>
          <p:blipFill>
            <a:blip r:embed="rId3">
              <a:extLst/>
            </a:blip>
            <a:stretch>
              <a:fillRect/>
            </a:stretch>
          </p:blipFill>
          <p:spPr>
            <a:xfrm>
              <a:off x="22128503" y="63500"/>
              <a:ext cx="1887198" cy="1549400"/>
            </a:xfrm>
            <a:prstGeom prst="rect">
              <a:avLst/>
            </a:prstGeom>
            <a:ln w="12700" cap="flat">
              <a:noFill/>
              <a:miter lim="400000"/>
            </a:ln>
            <a:effectLst/>
          </p:spPr>
        </p:pic>
      </p:grpSp>
      <p:pic>
        <p:nvPicPr>
          <p:cNvPr id="475" name="oreskes.png"/>
          <p:cNvPicPr/>
          <p:nvPr/>
        </p:nvPicPr>
        <p:blipFill>
          <a:blip r:embed="rId4">
            <a:extLst/>
          </a:blip>
          <a:stretch>
            <a:fillRect/>
          </a:stretch>
        </p:blipFill>
        <p:spPr>
          <a:xfrm>
            <a:off x="16248622" y="2048836"/>
            <a:ext cx="7799858" cy="11008942"/>
          </a:xfrm>
          <a:prstGeom prst="rect">
            <a:avLst/>
          </a:prstGeom>
          <a:ln w="12700">
            <a:miter lim="400000"/>
          </a:ln>
        </p:spPr>
      </p:pic>
    </p:spTree>
  </p:cSld>
  <p:clrMapOvr>
    <a:masterClrMapping/>
  </p:clrMapOvr>
  <p:transition spd="slow" advClick="1">
    <p:wipe dir="l"/>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470"/>
                                        </p:tgtEl>
                                        <p:attrNameLst>
                                          <p:attrName>style.visibility</p:attrName>
                                        </p:attrNameLst>
                                      </p:cBhvr>
                                      <p:to>
                                        <p:strVal val="visible"/>
                                      </p:to>
                                    </p:set>
                                    <p:animEffect filter="dissolve" transition="in">
                                      <p:cBhvr>
                                        <p:cTn id="7" dur="1000"/>
                                        <p:tgtEl>
                                          <p:spTgt spid="470"/>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9" grpId="2" fill="hold">
                                  <p:stCondLst>
                                    <p:cond delay="0"/>
                                  </p:stCondLst>
                                  <p:iterate type="el" backwards="0">
                                    <p:tmAbs val="0"/>
                                  </p:iterate>
                                  <p:childTnLst>
                                    <p:set>
                                      <p:cBhvr>
                                        <p:cTn id="11" fill="hold"/>
                                        <p:tgtEl>
                                          <p:spTgt spid="471"/>
                                        </p:tgtEl>
                                        <p:attrNameLst>
                                          <p:attrName>style.visibility</p:attrName>
                                        </p:attrNameLst>
                                      </p:cBhvr>
                                      <p:to>
                                        <p:strVal val="visible"/>
                                      </p:to>
                                    </p:set>
                                    <p:animEffect filter="dissolve" transition="in">
                                      <p:cBhvr>
                                        <p:cTn id="12" dur="1000"/>
                                        <p:tgtEl>
                                          <p:spTgt spid="471"/>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0" grpId="3" fill="hold">
                                  <p:stCondLst>
                                    <p:cond delay="0"/>
                                  </p:stCondLst>
                                  <p:iterate type="el" backwards="0">
                                    <p:tmAbs val="0"/>
                                  </p:iterate>
                                  <p:childTnLst>
                                    <p:set>
                                      <p:cBhvr>
                                        <p:cTn id="16" fill="hold"/>
                                        <p:tgtEl>
                                          <p:spTgt spid="475"/>
                                        </p:tgtEl>
                                        <p:attrNameLst>
                                          <p:attrName>style.visibility</p:attrName>
                                        </p:attrNameLst>
                                      </p:cBhvr>
                                      <p:to>
                                        <p:strVal val="visible"/>
                                      </p:to>
                                    </p:set>
                                    <p:animEffect filter="fade" transition="in">
                                      <p:cBhvr>
                                        <p:cTn id="17" dur="1000"/>
                                        <p:tgtEl>
                                          <p:spTgt spid="4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1" grpId="2"/>
      <p:bldP build="whole" bldLvl="1" animBg="1" rev="0" advAuto="0" spid="475" grpId="3"/>
      <p:bldP build="whole" bldLvl="1" animBg="1" rev="0" advAuto="0" spid="470" grpId="1"/>
    </p:bldLst>
  </p:timing>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grpSp>
        <p:nvGrpSpPr>
          <p:cNvPr id="479" name="Group 479"/>
          <p:cNvGrpSpPr/>
          <p:nvPr/>
        </p:nvGrpSpPr>
        <p:grpSpPr>
          <a:xfrm>
            <a:off x="88900" y="63500"/>
            <a:ext cx="24193500" cy="1778000"/>
            <a:chOff x="-50800" y="-50800"/>
            <a:chExt cx="24193500" cy="1778000"/>
          </a:xfrm>
        </p:grpSpPr>
        <p:pic>
          <p:nvPicPr>
            <p:cNvPr id="477" name=""/>
            <p:cNvPicPr/>
            <p:nvPr/>
          </p:nvPicPr>
          <p:blipFill>
            <a:blip r:embed="rId2">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478" name="droppedImage.pdf"/>
            <p:cNvPicPr/>
            <p:nvPr/>
          </p:nvPicPr>
          <p:blipFill>
            <a:blip r:embed="rId3">
              <a:extLst/>
            </a:blip>
            <a:stretch>
              <a:fillRect/>
            </a:stretch>
          </p:blipFill>
          <p:spPr>
            <a:xfrm>
              <a:off x="22128503" y="63500"/>
              <a:ext cx="1887198" cy="1549400"/>
            </a:xfrm>
            <a:prstGeom prst="rect">
              <a:avLst/>
            </a:prstGeom>
            <a:ln w="12700" cap="flat">
              <a:noFill/>
              <a:miter lim="400000"/>
            </a:ln>
            <a:effectLst/>
          </p:spPr>
        </p:pic>
      </p:grpSp>
      <p:sp>
        <p:nvSpPr>
          <p:cNvPr id="480" name="Shape 480"/>
          <p:cNvSpPr/>
          <p:nvPr/>
        </p:nvSpPr>
        <p:spPr>
          <a:xfrm>
            <a:off x="127000" y="2057400"/>
            <a:ext cx="23678158" cy="8001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During the Holocene, climate and sea level were exceptionally stable</a:t>
            </a:r>
          </a:p>
        </p:txBody>
      </p:sp>
      <p:sp>
        <p:nvSpPr>
          <p:cNvPr id="481" name="Shape 481"/>
          <p:cNvSpPr/>
          <p:nvPr/>
        </p:nvSpPr>
        <p:spPr>
          <a:xfrm>
            <a:off x="127000" y="2946400"/>
            <a:ext cx="23678158" cy="8001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The Holocene was a “safe operating space for humanity”</a:t>
            </a:r>
          </a:p>
        </p:txBody>
      </p:sp>
      <p:sp>
        <p:nvSpPr>
          <p:cNvPr id="482" name="Shape 482"/>
          <p:cNvSpPr/>
          <p:nvPr/>
        </p:nvSpPr>
        <p:spPr>
          <a:xfrm>
            <a:off x="127000" y="4318000"/>
            <a:ext cx="23678158" cy="8001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During the last hundred years, we have introduced rapid and large changes</a:t>
            </a:r>
          </a:p>
        </p:txBody>
      </p:sp>
      <p:sp>
        <p:nvSpPr>
          <p:cNvPr id="483" name="Shape 483"/>
          <p:cNvSpPr/>
          <p:nvPr/>
        </p:nvSpPr>
        <p:spPr>
          <a:xfrm>
            <a:off x="127000" y="5232400"/>
            <a:ext cx="23678158" cy="16002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The system is already now outside the “normal range” and in the transition to the Post-Holocene</a:t>
            </a:r>
          </a:p>
        </p:txBody>
      </p:sp>
      <p:sp>
        <p:nvSpPr>
          <p:cNvPr id="484" name="Shape 484"/>
          <p:cNvSpPr/>
          <p:nvPr/>
        </p:nvSpPr>
        <p:spPr>
          <a:xfrm>
            <a:off x="127000" y="8039100"/>
            <a:ext cx="23678158" cy="8001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There is a potential for surprises and we need to be prepared</a:t>
            </a:r>
          </a:p>
        </p:txBody>
      </p:sp>
      <p:sp>
        <p:nvSpPr>
          <p:cNvPr id="485" name="Shape 485"/>
          <p:cNvSpPr/>
          <p:nvPr/>
        </p:nvSpPr>
        <p:spPr>
          <a:xfrm>
            <a:off x="127000" y="7175500"/>
            <a:ext cx="23678158" cy="8001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Our knowledge is changing very fast and we may not know all thresholds</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485"/>
                                        </p:tgtEl>
                                        <p:attrNameLst>
                                          <p:attrName>style.visibility</p:attrName>
                                        </p:attrNameLst>
                                      </p:cBhvr>
                                      <p:to>
                                        <p:strVal val="visible"/>
                                      </p:to>
                                    </p:set>
                                    <p:animEffect filter="dissolve" transition="in">
                                      <p:cBhvr>
                                        <p:cTn id="7" dur="1000"/>
                                        <p:tgtEl>
                                          <p:spTgt spid="485"/>
                                        </p:tgtEl>
                                      </p:cBhvr>
                                    </p:animEffect>
                                  </p:childTnLst>
                                </p:cTn>
                              </p:par>
                            </p:childTnLst>
                          </p:cTn>
                        </p:par>
                        <p:par>
                          <p:cTn id="8" fill="hold">
                            <p:stCondLst>
                              <p:cond delay="1000"/>
                            </p:stCondLst>
                            <p:childTnLst>
                              <p:par>
                                <p:cTn id="9" nodeType="afterEffect" presetClass="entr" presetSubtype="0" presetID="9" grpId="2" fill="hold">
                                  <p:stCondLst>
                                    <p:cond delay="0"/>
                                  </p:stCondLst>
                                  <p:iterate type="el" backwards="0">
                                    <p:tmAbs val="0"/>
                                  </p:iterate>
                                  <p:childTnLst>
                                    <p:set>
                                      <p:cBhvr>
                                        <p:cTn id="10" fill="hold"/>
                                        <p:tgtEl>
                                          <p:spTgt spid="484"/>
                                        </p:tgtEl>
                                        <p:attrNameLst>
                                          <p:attrName>style.visibility</p:attrName>
                                        </p:attrNameLst>
                                      </p:cBhvr>
                                      <p:to>
                                        <p:strVal val="visible"/>
                                      </p:to>
                                    </p:set>
                                    <p:animEffect filter="dissolve" transition="in">
                                      <p:cBhvr>
                                        <p:cTn id="11" dur="1000"/>
                                        <p:tgtEl>
                                          <p:spTgt spid="4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4" grpId="2"/>
      <p:bldP build="whole" bldLvl="1" animBg="1" rev="0" advAuto="0" spid="485" grpId="1"/>
    </p:bldLst>
  </p:timing>
</p:sld>
</file>

<file path=ppt/slides/slide36.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pic>
        <p:nvPicPr>
          <p:cNvPr id="487" name="droppedImage.pdf"/>
          <p:cNvPicPr/>
          <p:nvPr/>
        </p:nvPicPr>
        <p:blipFill>
          <a:blip r:embed="rId2">
            <a:extLst/>
          </a:blip>
          <a:stretch>
            <a:fillRect/>
          </a:stretch>
        </p:blipFill>
        <p:spPr>
          <a:xfrm>
            <a:off x="37966" y="2124216"/>
            <a:ext cx="12852401" cy="11634281"/>
          </a:xfrm>
          <a:prstGeom prst="rect">
            <a:avLst/>
          </a:prstGeom>
          <a:ln w="12700">
            <a:miter lim="400000"/>
          </a:ln>
        </p:spPr>
      </p:pic>
      <p:sp>
        <p:nvSpPr>
          <p:cNvPr id="488" name="Shape 488"/>
          <p:cNvSpPr/>
          <p:nvPr/>
        </p:nvSpPr>
        <p:spPr>
          <a:xfrm rot="20317762">
            <a:off x="6902598" y="6886042"/>
            <a:ext cx="1498601" cy="41402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7"/>
                </a:cubicBezTo>
                <a:cubicBezTo>
                  <a:pt x="12954" y="20639"/>
                  <a:pt x="6724" y="20639"/>
                  <a:pt x="2882" y="16797"/>
                </a:cubicBezTo>
                <a:cubicBezTo>
                  <a:pt x="-961" y="12954"/>
                  <a:pt x="-961" y="6724"/>
                  <a:pt x="2882" y="2882"/>
                </a:cubicBezTo>
                <a:cubicBezTo>
                  <a:pt x="6724" y="-961"/>
                  <a:pt x="12954" y="-961"/>
                  <a:pt x="16796" y="2882"/>
                </a:cubicBezTo>
              </a:path>
            </a:pathLst>
          </a:custGeom>
          <a:ln w="114300">
            <a:solidFill>
              <a:srgbClr val="921400"/>
            </a:solidFill>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grpSp>
        <p:nvGrpSpPr>
          <p:cNvPr id="491" name="Group 491"/>
          <p:cNvGrpSpPr/>
          <p:nvPr/>
        </p:nvGrpSpPr>
        <p:grpSpPr>
          <a:xfrm>
            <a:off x="88900" y="63500"/>
            <a:ext cx="24193500" cy="1778000"/>
            <a:chOff x="-50800" y="-50800"/>
            <a:chExt cx="24193500" cy="1778000"/>
          </a:xfrm>
        </p:grpSpPr>
        <p:pic>
          <p:nvPicPr>
            <p:cNvPr id="489" name=""/>
            <p:cNvPicPr/>
            <p:nvPr/>
          </p:nvPicPr>
          <p:blipFill>
            <a:blip r:embed="rId3">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490" name="droppedImage.pdf"/>
            <p:cNvPicPr/>
            <p:nvPr/>
          </p:nvPicPr>
          <p:blipFill>
            <a:blip r:embed="rId4">
              <a:extLst/>
            </a:blip>
            <a:stretch>
              <a:fillRect/>
            </a:stretch>
          </p:blipFill>
          <p:spPr>
            <a:xfrm>
              <a:off x="22128503" y="63500"/>
              <a:ext cx="1887198" cy="1549400"/>
            </a:xfrm>
            <a:prstGeom prst="rect">
              <a:avLst/>
            </a:prstGeom>
            <a:ln w="12700" cap="flat">
              <a:noFill/>
              <a:miter lim="400000"/>
            </a:ln>
            <a:effectLst/>
          </p:spPr>
        </p:pic>
      </p:grpSp>
      <p:pic>
        <p:nvPicPr>
          <p:cNvPr id="492" name="droppedImage.pdf"/>
          <p:cNvPicPr/>
          <p:nvPr/>
        </p:nvPicPr>
        <p:blipFill>
          <a:blip r:embed="rId5">
            <a:extLst/>
          </a:blip>
          <a:stretch>
            <a:fillRect/>
          </a:stretch>
        </p:blipFill>
        <p:spPr>
          <a:xfrm>
            <a:off x="69325" y="2095500"/>
            <a:ext cx="17036296" cy="11620500"/>
          </a:xfrm>
          <a:prstGeom prst="rect">
            <a:avLst/>
          </a:prstGeom>
          <a:ln w="12700">
            <a:miter lim="400000"/>
          </a:ln>
        </p:spPr>
      </p:pic>
      <p:sp>
        <p:nvSpPr>
          <p:cNvPr id="493" name="Shape 493"/>
          <p:cNvSpPr/>
          <p:nvPr/>
        </p:nvSpPr>
        <p:spPr>
          <a:xfrm>
            <a:off x="583486" y="10223500"/>
            <a:ext cx="1885728" cy="889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5400">
                <a:latin typeface="+mj-lt"/>
                <a:ea typeface="+mj-ea"/>
                <a:cs typeface="+mj-cs"/>
                <a:sym typeface="Gill Sans"/>
              </a:defRPr>
            </a:lvl1pPr>
          </a:lstStyle>
          <a:p>
            <a:pPr lvl="0">
              <a:defRPr sz="1800"/>
            </a:pPr>
            <a:r>
              <a:rPr sz="5400"/>
              <a:t>~2005</a:t>
            </a:r>
          </a:p>
        </p:txBody>
      </p:sp>
      <p:pic>
        <p:nvPicPr>
          <p:cNvPr id="494" name="droppedImage.pdf"/>
          <p:cNvPicPr/>
          <p:nvPr/>
        </p:nvPicPr>
        <p:blipFill>
          <a:blip r:embed="rId6">
            <a:extLst/>
          </a:blip>
          <a:stretch>
            <a:fillRect/>
          </a:stretch>
        </p:blipFill>
        <p:spPr>
          <a:xfrm>
            <a:off x="14020040" y="2118825"/>
            <a:ext cx="10567919" cy="11620501"/>
          </a:xfrm>
          <a:prstGeom prst="rect">
            <a:avLst/>
          </a:prstGeom>
          <a:ln w="12700">
            <a:miter lim="400000"/>
          </a:ln>
        </p:spPr>
      </p:pic>
    </p:spTree>
  </p:cSld>
  <p:clrMapOvr>
    <a:masterClrMapping/>
  </p:clrMapOvr>
  <p:transition spd="slow" advClick="1">
    <p:wipe dir="l"/>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487"/>
                                        </p:tgtEl>
                                        <p:attrNameLst>
                                          <p:attrName>style.visibility</p:attrName>
                                        </p:attrNameLst>
                                      </p:cBhvr>
                                      <p:to>
                                        <p:strVal val="visible"/>
                                      </p:to>
                                    </p:set>
                                    <p:animEffect filter="fade" transition="in">
                                      <p:cBhvr>
                                        <p:cTn id="7" dur="1000"/>
                                        <p:tgtEl>
                                          <p:spTgt spid="487"/>
                                        </p:tgtEl>
                                      </p:cBhvr>
                                    </p:animEffect>
                                  </p:childTnLst>
                                </p:cTn>
                              </p:par>
                            </p:childTnLst>
                          </p:cTn>
                        </p:par>
                        <p:par>
                          <p:cTn id="8" fill="hold">
                            <p:stCondLst>
                              <p:cond delay="1000"/>
                            </p:stCondLst>
                            <p:childTnLst>
                              <p:par>
                                <p:cTn id="9" nodeType="afterEffect" presetClass="entr" presetSubtype="0" presetID="9" grpId="2" fill="hold">
                                  <p:stCondLst>
                                    <p:cond delay="0"/>
                                  </p:stCondLst>
                                  <p:iterate type="el" backwards="0">
                                    <p:tmAbs val="0"/>
                                  </p:iterate>
                                  <p:childTnLst>
                                    <p:set>
                                      <p:cBhvr>
                                        <p:cTn id="10" fill="hold"/>
                                        <p:tgtEl>
                                          <p:spTgt spid="488"/>
                                        </p:tgtEl>
                                        <p:attrNameLst>
                                          <p:attrName>style.visibility</p:attrName>
                                        </p:attrNameLst>
                                      </p:cBhvr>
                                      <p:to>
                                        <p:strVal val="visible"/>
                                      </p:to>
                                    </p:set>
                                    <p:animEffect filter="dissolve" transition="in">
                                      <p:cBhvr>
                                        <p:cTn id="11" dur="1000"/>
                                        <p:tgtEl>
                                          <p:spTgt spid="488"/>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10" grpId="3" fill="hold">
                                  <p:stCondLst>
                                    <p:cond delay="0"/>
                                  </p:stCondLst>
                                  <p:iterate type="el" backwards="0">
                                    <p:tmAbs val="0"/>
                                  </p:iterate>
                                  <p:childTnLst>
                                    <p:set>
                                      <p:cBhvr>
                                        <p:cTn id="15" fill="hold"/>
                                        <p:tgtEl>
                                          <p:spTgt spid="492"/>
                                        </p:tgtEl>
                                        <p:attrNameLst>
                                          <p:attrName>style.visibility</p:attrName>
                                        </p:attrNameLst>
                                      </p:cBhvr>
                                      <p:to>
                                        <p:strVal val="visible"/>
                                      </p:to>
                                    </p:set>
                                    <p:animEffect filter="fade" transition="in">
                                      <p:cBhvr>
                                        <p:cTn id="16" dur="1000"/>
                                        <p:tgtEl>
                                          <p:spTgt spid="492"/>
                                        </p:tgtEl>
                                      </p:cBhvr>
                                    </p:animEffect>
                                  </p:childTnLst>
                                </p:cTn>
                              </p:par>
                            </p:childTnLst>
                          </p:cTn>
                        </p:par>
                        <p:par>
                          <p:cTn id="17" fill="hold">
                            <p:stCondLst>
                              <p:cond delay="1000"/>
                            </p:stCondLst>
                            <p:childTnLst>
                              <p:par>
                                <p:cTn id="18" nodeType="afterEffect" presetClass="entr" presetSubtype="0" presetID="9" grpId="4" fill="hold">
                                  <p:stCondLst>
                                    <p:cond delay="0"/>
                                  </p:stCondLst>
                                  <p:iterate type="el" backwards="0">
                                    <p:tmAbs val="0"/>
                                  </p:iterate>
                                  <p:childTnLst>
                                    <p:set>
                                      <p:cBhvr>
                                        <p:cTn id="19" fill="hold"/>
                                        <p:tgtEl>
                                          <p:spTgt spid="493"/>
                                        </p:tgtEl>
                                        <p:attrNameLst>
                                          <p:attrName>style.visibility</p:attrName>
                                        </p:attrNameLst>
                                      </p:cBhvr>
                                      <p:to>
                                        <p:strVal val="visible"/>
                                      </p:to>
                                    </p:set>
                                    <p:animEffect filter="dissolve" transition="in">
                                      <p:cBhvr>
                                        <p:cTn id="20" dur="1000"/>
                                        <p:tgtEl>
                                          <p:spTgt spid="493"/>
                                        </p:tgtEl>
                                      </p:cBhvr>
                                    </p:animEffec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10" grpId="5" fill="hold">
                                  <p:stCondLst>
                                    <p:cond delay="0"/>
                                  </p:stCondLst>
                                  <p:iterate type="el" backwards="0">
                                    <p:tmAbs val="0"/>
                                  </p:iterate>
                                  <p:childTnLst>
                                    <p:set>
                                      <p:cBhvr>
                                        <p:cTn id="24" fill="hold"/>
                                        <p:tgtEl>
                                          <p:spTgt spid="494"/>
                                        </p:tgtEl>
                                        <p:attrNameLst>
                                          <p:attrName>style.visibility</p:attrName>
                                        </p:attrNameLst>
                                      </p:cBhvr>
                                      <p:to>
                                        <p:strVal val="visible"/>
                                      </p:to>
                                    </p:set>
                                    <p:animEffect filter="fade" transition="in">
                                      <p:cBhvr>
                                        <p:cTn id="25" dur="1000"/>
                                        <p:tgtEl>
                                          <p:spTgt spid="4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4" grpId="5"/>
      <p:bldP build="whole" bldLvl="1" animBg="1" rev="0" advAuto="0" spid="492" grpId="3"/>
      <p:bldP build="whole" bldLvl="1" animBg="1" rev="0" advAuto="0" spid="488" grpId="2"/>
      <p:bldP build="whole" bldLvl="1" animBg="1" rev="0" advAuto="0" spid="487" grpId="1"/>
      <p:bldP build="whole" bldLvl="1" animBg="1" rev="0" advAuto="0" spid="493" grpId="4"/>
    </p:bldLst>
  </p:timing>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496" name="450px-Buesum_hochhaus.jpg"/>
          <p:cNvPicPr/>
          <p:nvPr/>
        </p:nvPicPr>
        <p:blipFill>
          <a:blip r:embed="rId2">
            <a:extLst/>
          </a:blip>
          <a:stretch>
            <a:fillRect/>
          </a:stretch>
        </p:blipFill>
        <p:spPr>
          <a:xfrm>
            <a:off x="19926300" y="7840133"/>
            <a:ext cx="4406900" cy="5875868"/>
          </a:xfrm>
          <a:prstGeom prst="rect">
            <a:avLst/>
          </a:prstGeom>
          <a:ln w="12700">
            <a:miter lim="400000"/>
          </a:ln>
        </p:spPr>
      </p:pic>
      <p:pic>
        <p:nvPicPr>
          <p:cNvPr id="497" name="800px-Hallig_Hooge_2005_neu.jpg"/>
          <p:cNvPicPr/>
          <p:nvPr/>
        </p:nvPicPr>
        <p:blipFill>
          <a:blip r:embed="rId3">
            <a:extLst/>
          </a:blip>
          <a:stretch>
            <a:fillRect/>
          </a:stretch>
        </p:blipFill>
        <p:spPr>
          <a:xfrm>
            <a:off x="5549900" y="6228270"/>
            <a:ext cx="6007100" cy="3544190"/>
          </a:xfrm>
          <a:prstGeom prst="rect">
            <a:avLst/>
          </a:prstGeom>
          <a:ln w="12700">
            <a:miter lim="400000"/>
          </a:ln>
        </p:spPr>
      </p:pic>
      <p:pic>
        <p:nvPicPr>
          <p:cNvPr id="498" name="Oosterscheldedam_storm_Rens_Jacobs.jpg"/>
          <p:cNvPicPr/>
          <p:nvPr/>
        </p:nvPicPr>
        <p:blipFill>
          <a:blip r:embed="rId4">
            <a:extLst/>
          </a:blip>
          <a:stretch>
            <a:fillRect/>
          </a:stretch>
        </p:blipFill>
        <p:spPr>
          <a:xfrm>
            <a:off x="11459075" y="6223000"/>
            <a:ext cx="4412248" cy="4419600"/>
          </a:xfrm>
          <a:prstGeom prst="rect">
            <a:avLst/>
          </a:prstGeom>
          <a:ln w="12700">
            <a:miter lim="400000"/>
          </a:ln>
        </p:spPr>
      </p:pic>
      <p:sp>
        <p:nvSpPr>
          <p:cNvPr id="499" name="Shape 499"/>
          <p:cNvSpPr/>
          <p:nvPr/>
        </p:nvSpPr>
        <p:spPr>
          <a:xfrm>
            <a:off x="139700" y="2292350"/>
            <a:ext cx="23685500" cy="901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5400">
                <a:solidFill>
                  <a:srgbClr val="1D5F7B"/>
                </a:solidFill>
                <a:latin typeface="Trebuchet MS"/>
                <a:ea typeface="Trebuchet MS"/>
                <a:cs typeface="Trebuchet MS"/>
                <a:sym typeface="Trebuchet MS"/>
              </a:defRPr>
            </a:lvl1pPr>
          </a:lstStyle>
          <a:p>
            <a:pPr lvl="0">
              <a:defRPr sz="1800">
                <a:solidFill>
                  <a:srgbClr val="000000"/>
                </a:solidFill>
              </a:defRPr>
            </a:pPr>
            <a:r>
              <a:rPr sz="5400">
                <a:solidFill>
                  <a:srgbClr val="1D5F7B"/>
                </a:solidFill>
              </a:rPr>
              <a:t>Plan A: Planning and preparing for a (somewhat) predictable future</a:t>
            </a:r>
          </a:p>
        </p:txBody>
      </p:sp>
      <p:pic>
        <p:nvPicPr>
          <p:cNvPr id="500" name="De_dijk_tussen_Kesteren_en_Opheusden_tijdens_extreem_hoogwater_van_de_Neder_Rijn_344320s.jpg"/>
          <p:cNvPicPr/>
          <p:nvPr/>
        </p:nvPicPr>
        <p:blipFill>
          <a:blip r:embed="rId5">
            <a:extLst/>
          </a:blip>
          <a:stretch>
            <a:fillRect/>
          </a:stretch>
        </p:blipFill>
        <p:spPr>
          <a:xfrm>
            <a:off x="7467599" y="9823450"/>
            <a:ext cx="5515430" cy="3860800"/>
          </a:xfrm>
          <a:prstGeom prst="rect">
            <a:avLst/>
          </a:prstGeom>
          <a:ln w="12700">
            <a:miter lim="400000"/>
          </a:ln>
        </p:spPr>
      </p:pic>
      <p:pic>
        <p:nvPicPr>
          <p:cNvPr id="501" name="Waterway_opspuiten_zandsuppletie_355907s.jpg"/>
          <p:cNvPicPr/>
          <p:nvPr/>
        </p:nvPicPr>
        <p:blipFill>
          <a:blip r:embed="rId6">
            <a:extLst/>
          </a:blip>
          <a:stretch>
            <a:fillRect/>
          </a:stretch>
        </p:blipFill>
        <p:spPr>
          <a:xfrm>
            <a:off x="12908833" y="9880600"/>
            <a:ext cx="5652934" cy="3759200"/>
          </a:xfrm>
          <a:prstGeom prst="rect">
            <a:avLst/>
          </a:prstGeom>
          <a:ln w="12700">
            <a:miter lim="400000"/>
          </a:ln>
        </p:spPr>
      </p:pic>
      <p:pic>
        <p:nvPicPr>
          <p:cNvPr id="502" name="Erschrecklichewasserfluth.jpg"/>
          <p:cNvPicPr/>
          <p:nvPr/>
        </p:nvPicPr>
        <p:blipFill>
          <a:blip r:embed="rId7">
            <a:extLst/>
          </a:blip>
          <a:stretch>
            <a:fillRect/>
          </a:stretch>
        </p:blipFill>
        <p:spPr>
          <a:xfrm>
            <a:off x="-83381" y="6223000"/>
            <a:ext cx="6059564" cy="4673600"/>
          </a:xfrm>
          <a:prstGeom prst="rect">
            <a:avLst/>
          </a:prstGeom>
          <a:ln w="12700">
            <a:miter lim="400000"/>
          </a:ln>
        </p:spPr>
      </p:pic>
      <p:pic>
        <p:nvPicPr>
          <p:cNvPr id="503" name="800px-Seeweib_Minsen.jpg"/>
          <p:cNvPicPr/>
          <p:nvPr/>
        </p:nvPicPr>
        <p:blipFill>
          <a:blip r:embed="rId8">
            <a:extLst/>
          </a:blip>
          <a:stretch>
            <a:fillRect/>
          </a:stretch>
        </p:blipFill>
        <p:spPr>
          <a:xfrm>
            <a:off x="-25400" y="10856658"/>
            <a:ext cx="7442200" cy="2846642"/>
          </a:xfrm>
          <a:prstGeom prst="rect">
            <a:avLst/>
          </a:prstGeom>
          <a:ln w="12700">
            <a:miter lim="400000"/>
          </a:ln>
        </p:spPr>
      </p:pic>
      <p:pic>
        <p:nvPicPr>
          <p:cNvPr id="504" name="800px-Lühe_2.jpg"/>
          <p:cNvPicPr/>
          <p:nvPr/>
        </p:nvPicPr>
        <p:blipFill>
          <a:blip r:embed="rId9">
            <a:extLst/>
          </a:blip>
          <a:stretch>
            <a:fillRect/>
          </a:stretch>
        </p:blipFill>
        <p:spPr>
          <a:xfrm>
            <a:off x="15646400" y="6223000"/>
            <a:ext cx="4876800" cy="3657600"/>
          </a:xfrm>
          <a:prstGeom prst="rect">
            <a:avLst/>
          </a:prstGeom>
          <a:ln w="12700">
            <a:miter lim="400000"/>
          </a:ln>
        </p:spPr>
      </p:pic>
      <p:sp>
        <p:nvSpPr>
          <p:cNvPr id="505" name="Shape 505"/>
          <p:cNvSpPr/>
          <p:nvPr/>
        </p:nvSpPr>
        <p:spPr>
          <a:xfrm>
            <a:off x="215900" y="3143250"/>
            <a:ext cx="23939500" cy="2768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spcBef>
                <a:spcPts val="1400"/>
              </a:spcBef>
              <a:buSzPct val="125000"/>
              <a:buChar char="•"/>
              <a:defRPr sz="1800"/>
            </a:pPr>
            <a:r>
              <a:rPr sz="3600">
                <a:solidFill>
                  <a:srgbClr val="1D5F7B"/>
                </a:solidFill>
                <a:latin typeface="Trebuchet MS"/>
                <a:ea typeface="Trebuchet MS"/>
                <a:cs typeface="Trebuchet MS"/>
                <a:sym typeface="Trebuchet MS"/>
              </a:rPr>
              <a:t> Choose a range of plausible trajectories (for droughts, heat waves, sea level rise, extreme events, ...) </a:t>
            </a:r>
            <a:endParaRPr sz="3600">
              <a:solidFill>
                <a:srgbClr val="1D5F7B"/>
              </a:solidFill>
              <a:latin typeface="Trebuchet MS"/>
              <a:ea typeface="Trebuchet MS"/>
              <a:cs typeface="Trebuchet MS"/>
              <a:sym typeface="Trebuchet MS"/>
            </a:endParaRPr>
          </a:p>
          <a:p>
            <a:pPr lvl="0" defTabSz="825500">
              <a:spcBef>
                <a:spcPts val="1400"/>
              </a:spcBef>
              <a:buSzPct val="125000"/>
              <a:buChar char="•"/>
              <a:defRPr sz="1800"/>
            </a:pPr>
            <a:r>
              <a:rPr sz="3600">
                <a:solidFill>
                  <a:srgbClr val="1D5F7B"/>
                </a:solidFill>
                <a:latin typeface="Trebuchet MS"/>
                <a:ea typeface="Trebuchet MS"/>
                <a:cs typeface="Trebuchet MS"/>
                <a:sym typeface="Trebuchet MS"/>
              </a:rPr>
              <a:t> Determine the range of risks to be reduced based on these trajectories and vulnerabilities</a:t>
            </a:r>
            <a:endParaRPr sz="3600">
              <a:solidFill>
                <a:srgbClr val="1D5F7B"/>
              </a:solidFill>
              <a:latin typeface="Trebuchet MS"/>
              <a:ea typeface="Trebuchet MS"/>
              <a:cs typeface="Trebuchet MS"/>
              <a:sym typeface="Trebuchet MS"/>
            </a:endParaRPr>
          </a:p>
          <a:p>
            <a:pPr lvl="0" defTabSz="825500">
              <a:spcBef>
                <a:spcPts val="1400"/>
              </a:spcBef>
              <a:buSzPct val="125000"/>
              <a:buChar char="•"/>
              <a:defRPr sz="1800"/>
            </a:pPr>
            <a:r>
              <a:rPr sz="3600">
                <a:solidFill>
                  <a:srgbClr val="1D5F7B"/>
                </a:solidFill>
                <a:latin typeface="Trebuchet MS"/>
                <a:ea typeface="Trebuchet MS"/>
                <a:cs typeface="Trebuchet MS"/>
                <a:sym typeface="Trebuchet MS"/>
              </a:rPr>
              <a:t> Adapt land use, building codes, protective measures accordingly</a:t>
            </a:r>
            <a:endParaRPr sz="3600">
              <a:solidFill>
                <a:srgbClr val="1D5F7B"/>
              </a:solidFill>
              <a:latin typeface="Trebuchet MS"/>
              <a:ea typeface="Trebuchet MS"/>
              <a:cs typeface="Trebuchet MS"/>
              <a:sym typeface="Trebuchet MS"/>
            </a:endParaRPr>
          </a:p>
          <a:p>
            <a:pPr lvl="0" defTabSz="825500">
              <a:spcBef>
                <a:spcPts val="1400"/>
              </a:spcBef>
              <a:buSzPct val="125000"/>
              <a:buChar char="•"/>
              <a:defRPr sz="1800"/>
            </a:pPr>
            <a:r>
              <a:rPr sz="3600">
                <a:solidFill>
                  <a:srgbClr val="1D5F7B"/>
                </a:solidFill>
                <a:latin typeface="Trebuchet MS"/>
                <a:ea typeface="Trebuchet MS"/>
                <a:cs typeface="Trebuchet MS"/>
                <a:sym typeface="Trebuchet MS"/>
              </a:rPr>
              <a:t> Was used around the North Sea in Europe for almost 2,000 years to cope with small changes</a:t>
            </a:r>
          </a:p>
        </p:txBody>
      </p:sp>
      <p:sp>
        <p:nvSpPr>
          <p:cNvPr id="506" name="Shape 506"/>
          <p:cNvSpPr/>
          <p:nvPr/>
        </p:nvSpPr>
        <p:spPr>
          <a:xfrm>
            <a:off x="685800" y="5638800"/>
            <a:ext cx="21564600" cy="116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1130300">
              <a:defRPr sz="7200">
                <a:solidFill>
                  <a:srgbClr val="185092"/>
                </a:solidFill>
                <a:effectLst>
                  <a:outerShdw sx="100000" sy="100000" kx="0" ky="0" algn="b" rotWithShape="0" blurRad="25400" dist="23998" dir="2700000">
                    <a:srgbClr val="000000">
                      <a:alpha val="31034"/>
                    </a:srgbClr>
                  </a:outerShdw>
                </a:effectLst>
                <a:latin typeface="Trebuchet MS"/>
                <a:ea typeface="Trebuchet MS"/>
                <a:cs typeface="Trebuchet MS"/>
                <a:sym typeface="Trebuchet MS"/>
              </a:defRPr>
            </a:lvl1pPr>
          </a:lstStyle>
          <a:p>
            <a:pPr lvl="0">
              <a:defRPr sz="1800">
                <a:solidFill>
                  <a:srgbClr val="000000"/>
                </a:solidFill>
                <a:effectLst/>
              </a:defRPr>
            </a:pPr>
            <a:r>
              <a:rPr sz="7200">
                <a:solidFill>
                  <a:srgbClr val="185092"/>
                </a:solidFill>
                <a:effectLst>
                  <a:outerShdw sx="100000" sy="100000" kx="0" ky="0" algn="b" rotWithShape="0" blurRad="25400" dist="23998" dir="2700000">
                    <a:srgbClr val="000000">
                      <a:alpha val="31034"/>
                    </a:srgbClr>
                  </a:outerShdw>
                </a:effectLst>
              </a:rPr>
              <a:t>The Therapy: “Lifestyle” Changes</a:t>
            </a:r>
          </a:p>
        </p:txBody>
      </p:sp>
      <p:grpSp>
        <p:nvGrpSpPr>
          <p:cNvPr id="509" name="Group 509"/>
          <p:cNvGrpSpPr/>
          <p:nvPr/>
        </p:nvGrpSpPr>
        <p:grpSpPr>
          <a:xfrm>
            <a:off x="88900" y="63500"/>
            <a:ext cx="24193500" cy="1778000"/>
            <a:chOff x="-50800" y="-50800"/>
            <a:chExt cx="24193500" cy="1778000"/>
          </a:xfrm>
        </p:grpSpPr>
        <p:pic>
          <p:nvPicPr>
            <p:cNvPr id="507" name=""/>
            <p:cNvPicPr/>
            <p:nvPr/>
          </p:nvPicPr>
          <p:blipFill>
            <a:blip r:embed="rId10">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508" name="droppedImage.pdf"/>
            <p:cNvPicPr/>
            <p:nvPr/>
          </p:nvPicPr>
          <p:blipFill>
            <a:blip r:embed="rId11">
              <a:extLst/>
            </a:blip>
            <a:stretch>
              <a:fillRect/>
            </a:stretch>
          </p:blipFill>
          <p:spPr>
            <a:xfrm>
              <a:off x="22128503" y="63500"/>
              <a:ext cx="1887198" cy="1549400"/>
            </a:xfrm>
            <a:prstGeom prst="rect">
              <a:avLst/>
            </a:prstGeom>
            <a:ln w="12700" cap="flat">
              <a:noFill/>
              <a:miter lim="400000"/>
            </a:ln>
            <a:effectLst/>
          </p:spPr>
        </p:pic>
      </p:gr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500"/>
                                  </p:stCondLst>
                                  <p:iterate type="el" backwards="0">
                                    <p:tmAbs val="0"/>
                                  </p:iterate>
                                  <p:childTnLst>
                                    <p:set>
                                      <p:cBhvr>
                                        <p:cTn id="6" fill="hold"/>
                                        <p:tgtEl>
                                          <p:spTgt spid="506"/>
                                        </p:tgtEl>
                                        <p:attrNameLst>
                                          <p:attrName>style.visibility</p:attrName>
                                        </p:attrNameLst>
                                      </p:cBhvr>
                                      <p:to>
                                        <p:strVal val="visible"/>
                                      </p:to>
                                    </p:set>
                                    <p:animEffect filter="dissolve" transition="in">
                                      <p:cBhvr>
                                        <p:cTn id="7" dur="1000"/>
                                        <p:tgtEl>
                                          <p:spTgt spid="506"/>
                                        </p:tgtEl>
                                      </p:cBhvr>
                                    </p:animEffect>
                                  </p:childTnLst>
                                </p:cTn>
                              </p:par>
                            </p:childTnLst>
                          </p:cTn>
                        </p:par>
                        <p:par>
                          <p:cTn id="8" fill="hold">
                            <p:stCondLst>
                              <p:cond delay="1500"/>
                            </p:stCondLst>
                            <p:childTnLst>
                              <p:par>
                                <p:cTn id="9" nodeType="afterEffect" presetClass="exit" presetSubtype="0" presetID="10" grpId="2" fill="hold">
                                  <p:stCondLst>
                                    <p:cond delay="0"/>
                                  </p:stCondLst>
                                  <p:iterate type="el" backwards="0">
                                    <p:tmAbs val="0"/>
                                  </p:iterate>
                                  <p:childTnLst>
                                    <p:animEffect filter="fade" transition="out">
                                      <p:cBhvr>
                                        <p:cTn id="10" dur="1000" fill="hold"/>
                                        <p:tgtEl>
                                          <p:spTgt spid="506"/>
                                        </p:tgtEl>
                                      </p:cBhvr>
                                    </p:animEffect>
                                    <p:set>
                                      <p:cBhvr>
                                        <p:cTn id="11" fill="hold">
                                          <p:stCondLst>
                                            <p:cond delay="999"/>
                                          </p:stCondLst>
                                        </p:cTn>
                                        <p:tgtEl>
                                          <p:spTgt spid="506"/>
                                        </p:tgtEl>
                                        <p:attrNameLst>
                                          <p:attrName>style.visibility</p:attrName>
                                        </p:attrNameLst>
                                      </p:cBhvr>
                                      <p:to>
                                        <p:strVal val="hidden"/>
                                      </p:to>
                                    </p:set>
                                  </p:childTnLst>
                                </p:cTn>
                              </p:par>
                            </p:childTnLst>
                          </p:cTn>
                        </p:par>
                        <p:par>
                          <p:cTn id="12" fill="hold">
                            <p:stCondLst>
                              <p:cond delay="2500"/>
                            </p:stCondLst>
                            <p:childTnLst>
                              <p:par>
                                <p:cTn id="13" nodeType="afterEffect" presetClass="entr" presetSubtype="0" presetID="9" grpId="3" fill="hold">
                                  <p:stCondLst>
                                    <p:cond delay="0"/>
                                  </p:stCondLst>
                                  <p:iterate type="el" backwards="0">
                                    <p:tmAbs val="0"/>
                                  </p:iterate>
                                  <p:childTnLst>
                                    <p:set>
                                      <p:cBhvr>
                                        <p:cTn id="14" fill="hold"/>
                                        <p:tgtEl>
                                          <p:spTgt spid="499"/>
                                        </p:tgtEl>
                                        <p:attrNameLst>
                                          <p:attrName>style.visibility</p:attrName>
                                        </p:attrNameLst>
                                      </p:cBhvr>
                                      <p:to>
                                        <p:strVal val="visible"/>
                                      </p:to>
                                    </p:set>
                                    <p:animEffect filter="dissolve" transition="in">
                                      <p:cBhvr>
                                        <p:cTn id="15" dur="1000"/>
                                        <p:tgtEl>
                                          <p:spTgt spid="499"/>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0" presetID="9" grpId="4" fill="hold">
                                  <p:stCondLst>
                                    <p:cond delay="0"/>
                                  </p:stCondLst>
                                  <p:iterate type="el" backwards="0">
                                    <p:tmAbs val="0"/>
                                  </p:iterate>
                                  <p:childTnLst>
                                    <p:set>
                                      <p:cBhvr>
                                        <p:cTn id="19" fill="hold"/>
                                        <p:tgtEl>
                                          <p:spTgt spid="505"/>
                                        </p:tgtEl>
                                        <p:attrNameLst>
                                          <p:attrName>style.visibility</p:attrName>
                                        </p:attrNameLst>
                                      </p:cBhvr>
                                      <p:to>
                                        <p:strVal val="visible"/>
                                      </p:to>
                                    </p:set>
                                    <p:animEffect filter="dissolve" transition="in">
                                      <p:cBhvr>
                                        <p:cTn id="20" dur="1000"/>
                                        <p:tgtEl>
                                          <p:spTgt spid="505"/>
                                        </p:tgtEl>
                                      </p:cBhvr>
                                    </p:animEffec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10" grpId="5" fill="hold">
                                  <p:stCondLst>
                                    <p:cond delay="0"/>
                                  </p:stCondLst>
                                  <p:iterate type="el" backwards="0">
                                    <p:tmAbs val="0"/>
                                  </p:iterate>
                                  <p:childTnLst>
                                    <p:set>
                                      <p:cBhvr>
                                        <p:cTn id="24" fill="hold"/>
                                        <p:tgtEl>
                                          <p:spTgt spid="502"/>
                                        </p:tgtEl>
                                        <p:attrNameLst>
                                          <p:attrName>style.visibility</p:attrName>
                                        </p:attrNameLst>
                                      </p:cBhvr>
                                      <p:to>
                                        <p:strVal val="visible"/>
                                      </p:to>
                                    </p:set>
                                    <p:animEffect filter="fade" transition="in">
                                      <p:cBhvr>
                                        <p:cTn id="25" dur="1000"/>
                                        <p:tgtEl>
                                          <p:spTgt spid="502"/>
                                        </p:tgtEl>
                                      </p:cBhvr>
                                    </p:animEffect>
                                  </p:childTnLst>
                                </p:cTn>
                              </p:par>
                            </p:childTnLst>
                          </p:cTn>
                        </p:par>
                        <p:par>
                          <p:cTn id="26" fill="hold">
                            <p:stCondLst>
                              <p:cond delay="1000"/>
                            </p:stCondLst>
                            <p:childTnLst>
                              <p:par>
                                <p:cTn id="27" nodeType="afterEffect" presetClass="entr" presetSubtype="0" presetID="10" grpId="6" fill="hold">
                                  <p:stCondLst>
                                    <p:cond delay="0"/>
                                  </p:stCondLst>
                                  <p:iterate type="el" backwards="0">
                                    <p:tmAbs val="0"/>
                                  </p:iterate>
                                  <p:childTnLst>
                                    <p:set>
                                      <p:cBhvr>
                                        <p:cTn id="28" fill="hold"/>
                                        <p:tgtEl>
                                          <p:spTgt spid="503"/>
                                        </p:tgtEl>
                                        <p:attrNameLst>
                                          <p:attrName>style.visibility</p:attrName>
                                        </p:attrNameLst>
                                      </p:cBhvr>
                                      <p:to>
                                        <p:strVal val="visible"/>
                                      </p:to>
                                    </p:set>
                                    <p:animEffect filter="fade" transition="in">
                                      <p:cBhvr>
                                        <p:cTn id="29" dur="1000"/>
                                        <p:tgtEl>
                                          <p:spTgt spid="503"/>
                                        </p:tgtEl>
                                      </p:cBhvr>
                                    </p:animEffect>
                                  </p:childTnLst>
                                </p:cTn>
                              </p:par>
                            </p:childTnLst>
                          </p:cTn>
                        </p:par>
                      </p:childTnLst>
                    </p:cTn>
                  </p:par>
                  <p:par>
                    <p:cTn id="30" fill="hold">
                      <p:stCondLst>
                        <p:cond delay="indefinite"/>
                      </p:stCondLst>
                      <p:childTnLst>
                        <p:par>
                          <p:cTn id="31" fill="hold">
                            <p:stCondLst>
                              <p:cond delay="0"/>
                            </p:stCondLst>
                            <p:childTnLst>
                              <p:par>
                                <p:cTn id="32" nodeType="clickEffect" presetClass="entr" presetSubtype="0" presetID="10" grpId="7" fill="hold">
                                  <p:stCondLst>
                                    <p:cond delay="0"/>
                                  </p:stCondLst>
                                  <p:iterate type="el" backwards="0">
                                    <p:tmAbs val="0"/>
                                  </p:iterate>
                                  <p:childTnLst>
                                    <p:set>
                                      <p:cBhvr>
                                        <p:cTn id="33" fill="hold"/>
                                        <p:tgtEl>
                                          <p:spTgt spid="497"/>
                                        </p:tgtEl>
                                        <p:attrNameLst>
                                          <p:attrName>style.visibility</p:attrName>
                                        </p:attrNameLst>
                                      </p:cBhvr>
                                      <p:to>
                                        <p:strVal val="visible"/>
                                      </p:to>
                                    </p:set>
                                    <p:animEffect filter="fade" transition="in">
                                      <p:cBhvr>
                                        <p:cTn id="34" dur="1000"/>
                                        <p:tgtEl>
                                          <p:spTgt spid="497"/>
                                        </p:tgtEl>
                                      </p:cBhvr>
                                    </p:animEffect>
                                  </p:childTnLst>
                                </p:cTn>
                              </p:par>
                            </p:childTnLst>
                          </p:cTn>
                        </p:par>
                      </p:childTnLst>
                    </p:cTn>
                  </p:par>
                  <p:par>
                    <p:cTn id="35" fill="hold">
                      <p:stCondLst>
                        <p:cond delay="indefinite"/>
                      </p:stCondLst>
                      <p:childTnLst>
                        <p:par>
                          <p:cTn id="36" fill="hold">
                            <p:stCondLst>
                              <p:cond delay="0"/>
                            </p:stCondLst>
                            <p:childTnLst>
                              <p:par>
                                <p:cTn id="37" nodeType="clickEffect" presetClass="entr" presetSubtype="0" presetID="10" grpId="8" fill="hold">
                                  <p:stCondLst>
                                    <p:cond delay="0"/>
                                  </p:stCondLst>
                                  <p:iterate type="el" backwards="0">
                                    <p:tmAbs val="0"/>
                                  </p:iterate>
                                  <p:childTnLst>
                                    <p:set>
                                      <p:cBhvr>
                                        <p:cTn id="38" fill="hold"/>
                                        <p:tgtEl>
                                          <p:spTgt spid="500"/>
                                        </p:tgtEl>
                                        <p:attrNameLst>
                                          <p:attrName>style.visibility</p:attrName>
                                        </p:attrNameLst>
                                      </p:cBhvr>
                                      <p:to>
                                        <p:strVal val="visible"/>
                                      </p:to>
                                    </p:set>
                                    <p:animEffect filter="fade" transition="in">
                                      <p:cBhvr>
                                        <p:cTn id="39" dur="1000"/>
                                        <p:tgtEl>
                                          <p:spTgt spid="500"/>
                                        </p:tgtEl>
                                      </p:cBhvr>
                                    </p:animEffect>
                                  </p:childTnLst>
                                </p:cTn>
                              </p:par>
                            </p:childTnLst>
                          </p:cTn>
                        </p:par>
                      </p:childTnLst>
                    </p:cTn>
                  </p:par>
                  <p:par>
                    <p:cTn id="40" fill="hold">
                      <p:stCondLst>
                        <p:cond delay="indefinite"/>
                      </p:stCondLst>
                      <p:childTnLst>
                        <p:par>
                          <p:cTn id="41" fill="hold">
                            <p:stCondLst>
                              <p:cond delay="0"/>
                            </p:stCondLst>
                            <p:childTnLst>
                              <p:par>
                                <p:cTn id="42" nodeType="clickEffect" presetClass="entr" presetSubtype="0" presetID="10" grpId="9" fill="hold">
                                  <p:stCondLst>
                                    <p:cond delay="0"/>
                                  </p:stCondLst>
                                  <p:iterate type="el" backwards="0">
                                    <p:tmAbs val="0"/>
                                  </p:iterate>
                                  <p:childTnLst>
                                    <p:set>
                                      <p:cBhvr>
                                        <p:cTn id="43" fill="hold"/>
                                        <p:tgtEl>
                                          <p:spTgt spid="498"/>
                                        </p:tgtEl>
                                        <p:attrNameLst>
                                          <p:attrName>style.visibility</p:attrName>
                                        </p:attrNameLst>
                                      </p:cBhvr>
                                      <p:to>
                                        <p:strVal val="visible"/>
                                      </p:to>
                                    </p:set>
                                    <p:animEffect filter="fade" transition="in">
                                      <p:cBhvr>
                                        <p:cTn id="44" dur="1000"/>
                                        <p:tgtEl>
                                          <p:spTgt spid="498"/>
                                        </p:tgtEl>
                                      </p:cBhvr>
                                    </p:animEffect>
                                  </p:childTnLst>
                                </p:cTn>
                              </p:par>
                            </p:childTnLst>
                          </p:cTn>
                        </p:par>
                        <p:par>
                          <p:cTn id="45" fill="hold">
                            <p:stCondLst>
                              <p:cond delay="1000"/>
                            </p:stCondLst>
                            <p:childTnLst>
                              <p:par>
                                <p:cTn id="46" nodeType="afterEffect" presetClass="entr" presetSubtype="0" presetID="10" grpId="10" fill="hold">
                                  <p:stCondLst>
                                    <p:cond delay="0"/>
                                  </p:stCondLst>
                                  <p:iterate type="el" backwards="0">
                                    <p:tmAbs val="0"/>
                                  </p:iterate>
                                  <p:childTnLst>
                                    <p:set>
                                      <p:cBhvr>
                                        <p:cTn id="47" fill="hold"/>
                                        <p:tgtEl>
                                          <p:spTgt spid="501"/>
                                        </p:tgtEl>
                                        <p:attrNameLst>
                                          <p:attrName>style.visibility</p:attrName>
                                        </p:attrNameLst>
                                      </p:cBhvr>
                                      <p:to>
                                        <p:strVal val="visible"/>
                                      </p:to>
                                    </p:set>
                                    <p:animEffect filter="fade" transition="in">
                                      <p:cBhvr>
                                        <p:cTn id="48" dur="1000"/>
                                        <p:tgtEl>
                                          <p:spTgt spid="501"/>
                                        </p:tgtEl>
                                      </p:cBhvr>
                                    </p:animEffect>
                                  </p:childTnLst>
                                </p:cTn>
                              </p:par>
                            </p:childTnLst>
                          </p:cTn>
                        </p:par>
                      </p:childTnLst>
                    </p:cTn>
                  </p:par>
                  <p:par>
                    <p:cTn id="49" fill="hold">
                      <p:stCondLst>
                        <p:cond delay="indefinite"/>
                      </p:stCondLst>
                      <p:childTnLst>
                        <p:par>
                          <p:cTn id="50" fill="hold">
                            <p:stCondLst>
                              <p:cond delay="0"/>
                            </p:stCondLst>
                            <p:childTnLst>
                              <p:par>
                                <p:cTn id="51" nodeType="clickEffect" presetClass="entr" presetSubtype="0" presetID="10" grpId="11" fill="hold">
                                  <p:stCondLst>
                                    <p:cond delay="0"/>
                                  </p:stCondLst>
                                  <p:iterate type="el" backwards="0">
                                    <p:tmAbs val="0"/>
                                  </p:iterate>
                                  <p:childTnLst>
                                    <p:set>
                                      <p:cBhvr>
                                        <p:cTn id="52" fill="hold"/>
                                        <p:tgtEl>
                                          <p:spTgt spid="504"/>
                                        </p:tgtEl>
                                        <p:attrNameLst>
                                          <p:attrName>style.visibility</p:attrName>
                                        </p:attrNameLst>
                                      </p:cBhvr>
                                      <p:to>
                                        <p:strVal val="visible"/>
                                      </p:to>
                                    </p:set>
                                    <p:animEffect filter="fade" transition="in">
                                      <p:cBhvr>
                                        <p:cTn id="53" dur="1000"/>
                                        <p:tgtEl>
                                          <p:spTgt spid="504"/>
                                        </p:tgtEl>
                                      </p:cBhvr>
                                    </p:animEffect>
                                  </p:childTnLst>
                                </p:cTn>
                              </p:par>
                            </p:childTnLst>
                          </p:cTn>
                        </p:par>
                        <p:par>
                          <p:cTn id="54" fill="hold">
                            <p:stCondLst>
                              <p:cond delay="1000"/>
                            </p:stCondLst>
                            <p:childTnLst>
                              <p:par>
                                <p:cTn id="55" nodeType="afterEffect" presetClass="entr" presetSubtype="0" presetID="10" grpId="12" fill="hold">
                                  <p:stCondLst>
                                    <p:cond delay="0"/>
                                  </p:stCondLst>
                                  <p:iterate type="el" backwards="0">
                                    <p:tmAbs val="0"/>
                                  </p:iterate>
                                  <p:childTnLst>
                                    <p:set>
                                      <p:cBhvr>
                                        <p:cTn id="56" fill="hold"/>
                                        <p:tgtEl>
                                          <p:spTgt spid="496"/>
                                        </p:tgtEl>
                                        <p:attrNameLst>
                                          <p:attrName>style.visibility</p:attrName>
                                        </p:attrNameLst>
                                      </p:cBhvr>
                                      <p:to>
                                        <p:strVal val="visible"/>
                                      </p:to>
                                    </p:set>
                                    <p:animEffect filter="fade" transition="in">
                                      <p:cBhvr>
                                        <p:cTn id="57" dur="1000"/>
                                        <p:tgtEl>
                                          <p:spTgt spid="4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8" grpId="9"/>
      <p:bldP build="whole" bldLvl="1" animBg="1" rev="0" advAuto="0" spid="504" grpId="11"/>
      <p:bldP build="whole" bldLvl="1" animBg="1" rev="0" advAuto="0" spid="501" grpId="10"/>
      <p:bldP build="whole" bldLvl="1" animBg="1" rev="0" advAuto="0" spid="502" grpId="5"/>
      <p:bldP build="whole" bldLvl="1" animBg="1" rev="0" advAuto="0" spid="500" grpId="8"/>
      <p:bldP build="whole" bldLvl="1" animBg="1" rev="0" advAuto="0" spid="497" grpId="7"/>
      <p:bldP build="whole" bldLvl="1" animBg="1" rev="0" advAuto="0" spid="499" grpId="3"/>
      <p:bldP build="whole" bldLvl="1" animBg="1" rev="0" advAuto="0" spid="505" grpId="4"/>
      <p:bldP build="whole" bldLvl="1" animBg="1" rev="0" advAuto="0" spid="503" grpId="6"/>
      <p:bldP build="whole" bldLvl="1" animBg="1" rev="0" advAuto="0" spid="496" grpId="12"/>
      <p:bldP build="whole" bldLvl="1" animBg="1" rev="0" advAuto="0" spid="506" grpId="1"/>
      <p:bldP build="whole" bldLvl="1" animBg="1" rev="0" advAuto="0" spid="506" grpId="2"/>
    </p:bldLst>
  </p:timing>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511" name="Shape 511"/>
          <p:cNvSpPr/>
          <p:nvPr/>
        </p:nvSpPr>
        <p:spPr>
          <a:xfrm>
            <a:off x="190500" y="2076449"/>
            <a:ext cx="24003000" cy="2755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spcBef>
                <a:spcPts val="1400"/>
              </a:spcBef>
              <a:defRPr sz="1800"/>
            </a:pPr>
            <a:r>
              <a:rPr sz="5600">
                <a:solidFill>
                  <a:srgbClr val="1D5F7B"/>
                </a:solidFill>
                <a:latin typeface="Trebuchet MS"/>
                <a:ea typeface="Trebuchet MS"/>
                <a:cs typeface="Trebuchet MS"/>
                <a:sym typeface="Trebuchet MS"/>
              </a:rPr>
              <a:t>Current paradigm: </a:t>
            </a:r>
            <a:endParaRPr sz="5600">
              <a:solidFill>
                <a:srgbClr val="1D5F7B"/>
              </a:solidFill>
              <a:latin typeface="Trebuchet MS"/>
              <a:ea typeface="Trebuchet MS"/>
              <a:cs typeface="Trebuchet MS"/>
              <a:sym typeface="Trebuchet MS"/>
            </a:endParaRPr>
          </a:p>
          <a:p>
            <a:pPr lvl="0" defTabSz="825500">
              <a:spcBef>
                <a:spcPts val="1400"/>
              </a:spcBef>
              <a:defRPr sz="1800"/>
            </a:pPr>
            <a:r>
              <a:rPr sz="5600">
                <a:solidFill>
                  <a:srgbClr val="1D5F7B"/>
                </a:solidFill>
                <a:latin typeface="Trebuchet MS"/>
                <a:ea typeface="Trebuchet MS"/>
                <a:cs typeface="Trebuchet MS"/>
                <a:sym typeface="Trebuchet MS"/>
              </a:rPr>
              <a:t>“Sea level does not change very much, coastal zones change slowly, and the potential for surprises is low.”</a:t>
            </a:r>
          </a:p>
        </p:txBody>
      </p:sp>
      <p:grpSp>
        <p:nvGrpSpPr>
          <p:cNvPr id="514" name="Group 514"/>
          <p:cNvGrpSpPr/>
          <p:nvPr/>
        </p:nvGrpSpPr>
        <p:grpSpPr>
          <a:xfrm>
            <a:off x="88900" y="63500"/>
            <a:ext cx="24193500" cy="1778000"/>
            <a:chOff x="-50800" y="-50800"/>
            <a:chExt cx="24193500" cy="1778000"/>
          </a:xfrm>
        </p:grpSpPr>
        <p:pic>
          <p:nvPicPr>
            <p:cNvPr id="512" name=""/>
            <p:cNvPicPr/>
            <p:nvPr/>
          </p:nvPicPr>
          <p:blipFill>
            <a:blip r:embed="rId2">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513" name="droppedImage.pdf"/>
            <p:cNvPicPr/>
            <p:nvPr/>
          </p:nvPicPr>
          <p:blipFill>
            <a:blip r:embed="rId3">
              <a:extLst/>
            </a:blip>
            <a:stretch>
              <a:fillRect/>
            </a:stretch>
          </p:blipFill>
          <p:spPr>
            <a:xfrm>
              <a:off x="22128503" y="63500"/>
              <a:ext cx="1887198" cy="1549400"/>
            </a:xfrm>
            <a:prstGeom prst="rect">
              <a:avLst/>
            </a:prstGeom>
            <a:ln w="12700" cap="flat">
              <a:noFill/>
              <a:miter lim="400000"/>
            </a:ln>
            <a:effectLst/>
          </p:spPr>
        </p:pic>
      </p:grpSp>
      <p:sp>
        <p:nvSpPr>
          <p:cNvPr id="515" name="Shape 515"/>
          <p:cNvSpPr/>
          <p:nvPr/>
        </p:nvSpPr>
        <p:spPr>
          <a:xfrm>
            <a:off x="7708900" y="4660900"/>
            <a:ext cx="14414500" cy="1701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spcBef>
                <a:spcPts val="3000"/>
              </a:spcBef>
              <a:defRPr sz="1800"/>
            </a:pPr>
            <a:endParaRPr b="1" sz="2000">
              <a:latin typeface="Georgia"/>
              <a:ea typeface="Georgia"/>
              <a:cs typeface="Georgia"/>
              <a:sym typeface="Georgia"/>
            </a:endParaRPr>
          </a:p>
          <a:p>
            <a:pPr lvl="0">
              <a:spcBef>
                <a:spcPts val="3000"/>
              </a:spcBef>
              <a:defRPr sz="1800"/>
            </a:pPr>
            <a:endParaRPr b="1" sz="2000">
              <a:latin typeface="Georgia"/>
              <a:ea typeface="Georgia"/>
              <a:cs typeface="Georgia"/>
              <a:sym typeface="Georgia"/>
            </a:endParaRPr>
          </a:p>
        </p:txBody>
      </p:sp>
      <p:sp>
        <p:nvSpPr>
          <p:cNvPr id="516" name="Shape 516"/>
          <p:cNvSpPr/>
          <p:nvPr/>
        </p:nvSpPr>
        <p:spPr>
          <a:xfrm>
            <a:off x="190500" y="5292725"/>
            <a:ext cx="24003000" cy="193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spcBef>
                <a:spcPts val="1400"/>
              </a:spcBef>
              <a:defRPr sz="1800"/>
            </a:pPr>
            <a:r>
              <a:rPr sz="5600">
                <a:solidFill>
                  <a:srgbClr val="1D5F7B"/>
                </a:solidFill>
                <a:latin typeface="Trebuchet MS"/>
                <a:ea typeface="Trebuchet MS"/>
                <a:cs typeface="Trebuchet MS"/>
                <a:sym typeface="Trebuchet MS"/>
              </a:rPr>
              <a:t>New paradigm: </a:t>
            </a:r>
            <a:endParaRPr sz="5600">
              <a:solidFill>
                <a:srgbClr val="1D5F7B"/>
              </a:solidFill>
              <a:latin typeface="Trebuchet MS"/>
              <a:ea typeface="Trebuchet MS"/>
              <a:cs typeface="Trebuchet MS"/>
              <a:sym typeface="Trebuchet MS"/>
            </a:endParaRPr>
          </a:p>
          <a:p>
            <a:pPr lvl="0" defTabSz="825500">
              <a:spcBef>
                <a:spcPts val="1400"/>
              </a:spcBef>
              <a:defRPr sz="1800"/>
            </a:pPr>
            <a:r>
              <a:rPr sz="5600">
                <a:solidFill>
                  <a:srgbClr val="1D5F7B"/>
                </a:solidFill>
                <a:latin typeface="Trebuchet MS"/>
                <a:ea typeface="Trebuchet MS"/>
                <a:cs typeface="Trebuchet MS"/>
                <a:sym typeface="Trebuchet MS"/>
              </a:rPr>
              <a:t>“Sea level may change rapidly and coastal zones can migrate fast.”</a:t>
            </a:r>
          </a:p>
        </p:txBody>
      </p:sp>
      <p:sp>
        <p:nvSpPr>
          <p:cNvPr id="517" name="Shape 517"/>
          <p:cNvSpPr/>
          <p:nvPr/>
        </p:nvSpPr>
        <p:spPr>
          <a:xfrm>
            <a:off x="190500" y="7683499"/>
            <a:ext cx="24003000" cy="393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spcBef>
                <a:spcPts val="1400"/>
              </a:spcBef>
              <a:defRPr sz="1800"/>
            </a:pPr>
            <a:r>
              <a:rPr sz="5600">
                <a:solidFill>
                  <a:srgbClr val="1D5F7B"/>
                </a:solidFill>
                <a:latin typeface="Trebuchet MS"/>
                <a:ea typeface="Trebuchet MS"/>
                <a:cs typeface="Trebuchet MS"/>
                <a:sym typeface="Trebuchet MS"/>
              </a:rPr>
              <a:t>Consequence:</a:t>
            </a:r>
            <a:endParaRPr sz="5600">
              <a:solidFill>
                <a:srgbClr val="1D5F7B"/>
              </a:solidFill>
              <a:latin typeface="Trebuchet MS"/>
              <a:ea typeface="Trebuchet MS"/>
              <a:cs typeface="Trebuchet MS"/>
              <a:sym typeface="Trebuchet MS"/>
            </a:endParaRPr>
          </a:p>
          <a:p>
            <a:pPr lvl="0" marL="910166" indent="-592666" defTabSz="825500">
              <a:spcBef>
                <a:spcPts val="1400"/>
              </a:spcBef>
              <a:buSzPct val="171000"/>
              <a:buChar char="•"/>
              <a:defRPr sz="1800"/>
            </a:pPr>
            <a:r>
              <a:rPr sz="5600">
                <a:solidFill>
                  <a:srgbClr val="1D5F7B"/>
                </a:solidFill>
                <a:latin typeface="Trebuchet MS"/>
                <a:ea typeface="Trebuchet MS"/>
                <a:cs typeface="Trebuchet MS"/>
                <a:sym typeface="Trebuchet MS"/>
              </a:rPr>
              <a:t>be prepared to leave</a:t>
            </a:r>
            <a:endParaRPr sz="5600">
              <a:solidFill>
                <a:srgbClr val="1D5F7B"/>
              </a:solidFill>
              <a:latin typeface="Trebuchet MS"/>
              <a:ea typeface="Trebuchet MS"/>
              <a:cs typeface="Trebuchet MS"/>
              <a:sym typeface="Trebuchet MS"/>
            </a:endParaRPr>
          </a:p>
          <a:p>
            <a:pPr lvl="0" marL="910166" indent="-592666" defTabSz="825500">
              <a:spcBef>
                <a:spcPts val="1400"/>
              </a:spcBef>
              <a:buSzPct val="171000"/>
              <a:buChar char="•"/>
              <a:defRPr sz="1800"/>
            </a:pPr>
            <a:r>
              <a:rPr sz="5600">
                <a:solidFill>
                  <a:srgbClr val="1D5F7B"/>
                </a:solidFill>
                <a:latin typeface="Trebuchet MS"/>
                <a:ea typeface="Trebuchet MS"/>
                <a:cs typeface="Trebuchet MS"/>
                <a:sym typeface="Trebuchet MS"/>
              </a:rPr>
              <a:t>keep the coastal zone clean and prepared for inundation</a:t>
            </a:r>
            <a:endParaRPr sz="5600">
              <a:solidFill>
                <a:srgbClr val="1D5F7B"/>
              </a:solidFill>
              <a:latin typeface="Trebuchet MS"/>
              <a:ea typeface="Trebuchet MS"/>
              <a:cs typeface="Trebuchet MS"/>
              <a:sym typeface="Trebuchet MS"/>
            </a:endParaRPr>
          </a:p>
          <a:p>
            <a:pPr lvl="0" marL="910166" indent="-592666" defTabSz="825500">
              <a:spcBef>
                <a:spcPts val="1400"/>
              </a:spcBef>
              <a:buSzPct val="171000"/>
              <a:buChar char="•"/>
              <a:defRPr sz="1800"/>
            </a:pPr>
            <a:r>
              <a:rPr sz="5600">
                <a:solidFill>
                  <a:srgbClr val="1D5F7B"/>
                </a:solidFill>
                <a:latin typeface="Trebuchet MS"/>
                <a:ea typeface="Trebuchet MS"/>
                <a:cs typeface="Trebuchet MS"/>
                <a:sym typeface="Trebuchet MS"/>
              </a:rPr>
              <a:t>have early warning systems in place</a:t>
            </a:r>
          </a:p>
        </p:txBody>
      </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511"/>
                                        </p:tgtEl>
                                        <p:attrNameLst>
                                          <p:attrName>style.visibility</p:attrName>
                                        </p:attrNameLst>
                                      </p:cBhvr>
                                      <p:to>
                                        <p:strVal val="visible"/>
                                      </p:to>
                                    </p:set>
                                    <p:animEffect filter="dissolve" transition="in">
                                      <p:cBhvr>
                                        <p:cTn id="7" dur="1000"/>
                                        <p:tgtEl>
                                          <p:spTgt spid="511"/>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9" grpId="2" fill="hold">
                                  <p:stCondLst>
                                    <p:cond delay="0"/>
                                  </p:stCondLst>
                                  <p:iterate type="el" backwards="0">
                                    <p:tmAbs val="0"/>
                                  </p:iterate>
                                  <p:childTnLst>
                                    <p:set>
                                      <p:cBhvr>
                                        <p:cTn id="11" fill="hold"/>
                                        <p:tgtEl>
                                          <p:spTgt spid="516"/>
                                        </p:tgtEl>
                                        <p:attrNameLst>
                                          <p:attrName>style.visibility</p:attrName>
                                        </p:attrNameLst>
                                      </p:cBhvr>
                                      <p:to>
                                        <p:strVal val="visible"/>
                                      </p:to>
                                    </p:set>
                                    <p:animEffect filter="dissolve" transition="in">
                                      <p:cBhvr>
                                        <p:cTn id="12" dur="1000"/>
                                        <p:tgtEl>
                                          <p:spTgt spid="516"/>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9" grpId="3" fill="hold">
                                  <p:stCondLst>
                                    <p:cond delay="0"/>
                                  </p:stCondLst>
                                  <p:iterate type="el" backwards="0">
                                    <p:tmAbs val="0"/>
                                  </p:iterate>
                                  <p:childTnLst>
                                    <p:set>
                                      <p:cBhvr>
                                        <p:cTn id="16" fill="hold"/>
                                        <p:tgtEl>
                                          <p:spTgt spid="517"/>
                                        </p:tgtEl>
                                        <p:attrNameLst>
                                          <p:attrName>style.visibility</p:attrName>
                                        </p:attrNameLst>
                                      </p:cBhvr>
                                      <p:to>
                                        <p:strVal val="visible"/>
                                      </p:to>
                                    </p:set>
                                    <p:animEffect filter="dissolve" transition="in">
                                      <p:cBhvr>
                                        <p:cTn id="17" dur="1000"/>
                                        <p:tgtEl>
                                          <p:spTgt spid="5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1" grpId="1"/>
      <p:bldP build="whole" bldLvl="1" animBg="1" rev="0" advAuto="0" spid="516" grpId="2"/>
      <p:bldP build="whole" bldLvl="1" animBg="1" rev="0" advAuto="0" spid="517" grpId="3"/>
    </p:bldLst>
  </p:timing>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519" name="nrc2013.png"/>
          <p:cNvPicPr/>
          <p:nvPr/>
        </p:nvPicPr>
        <p:blipFill>
          <a:blip r:embed="rId2">
            <a:extLst/>
          </a:blip>
          <a:stretch>
            <a:fillRect/>
          </a:stretch>
        </p:blipFill>
        <p:spPr>
          <a:xfrm>
            <a:off x="20625172" y="8331200"/>
            <a:ext cx="3683001" cy="5245240"/>
          </a:xfrm>
          <a:prstGeom prst="rect">
            <a:avLst/>
          </a:prstGeom>
          <a:ln w="12700">
            <a:miter lim="400000"/>
          </a:ln>
        </p:spPr>
      </p:pic>
      <p:sp>
        <p:nvSpPr>
          <p:cNvPr id="520" name="Shape 520"/>
          <p:cNvSpPr/>
          <p:nvPr/>
        </p:nvSpPr>
        <p:spPr>
          <a:xfrm>
            <a:off x="192850" y="2355850"/>
            <a:ext cx="24003001"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5600">
                <a:solidFill>
                  <a:srgbClr val="1D5F7B"/>
                </a:solidFill>
                <a:latin typeface="Trebuchet MS"/>
                <a:ea typeface="Trebuchet MS"/>
                <a:cs typeface="Trebuchet MS"/>
                <a:sym typeface="Trebuchet MS"/>
              </a:defRPr>
            </a:lvl1pPr>
          </a:lstStyle>
          <a:p>
            <a:pPr lvl="0">
              <a:defRPr sz="1800">
                <a:solidFill>
                  <a:srgbClr val="000000"/>
                </a:solidFill>
              </a:defRPr>
            </a:pPr>
            <a:r>
              <a:rPr sz="5600">
                <a:solidFill>
                  <a:srgbClr val="1D5F7B"/>
                </a:solidFill>
              </a:rPr>
              <a:t>Plan B: Preparing for surprises, developing general resilience</a:t>
            </a:r>
          </a:p>
        </p:txBody>
      </p:sp>
      <p:sp>
        <p:nvSpPr>
          <p:cNvPr id="521" name="Shape 521"/>
          <p:cNvSpPr/>
          <p:nvPr/>
        </p:nvSpPr>
        <p:spPr>
          <a:xfrm>
            <a:off x="190500" y="3295650"/>
            <a:ext cx="22923500" cy="812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b="1" sz="4800">
                <a:solidFill>
                  <a:srgbClr val="1D6076"/>
                </a:solidFill>
                <a:latin typeface="Trebuchet MS"/>
                <a:ea typeface="Trebuchet MS"/>
                <a:cs typeface="Trebuchet MS"/>
                <a:sym typeface="Trebuchet MS"/>
              </a:defRPr>
            </a:lvl1pPr>
          </a:lstStyle>
          <a:p>
            <a:pPr lvl="0">
              <a:defRPr b="0" sz="1800">
                <a:solidFill>
                  <a:srgbClr val="000000"/>
                </a:solidFill>
              </a:defRPr>
            </a:pPr>
            <a:r>
              <a:rPr b="1" sz="4800">
                <a:solidFill>
                  <a:srgbClr val="1D6076"/>
                </a:solidFill>
              </a:rPr>
              <a:t>Knowing the “worst case” and facilitate adaptation to unpredictable future:</a:t>
            </a:r>
          </a:p>
        </p:txBody>
      </p:sp>
      <p:sp>
        <p:nvSpPr>
          <p:cNvPr id="522" name="Shape 522"/>
          <p:cNvSpPr/>
          <p:nvPr/>
        </p:nvSpPr>
        <p:spPr>
          <a:xfrm>
            <a:off x="241300" y="4089400"/>
            <a:ext cx="23683615" cy="294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825500" indent="-508000" defTabSz="825500">
              <a:buSzPct val="171000"/>
              <a:buChar char="•"/>
              <a:defRPr sz="1800"/>
            </a:pPr>
            <a:r>
              <a:rPr sz="4800">
                <a:solidFill>
                  <a:srgbClr val="1D6076"/>
                </a:solidFill>
                <a:latin typeface="Trebuchet MS"/>
                <a:ea typeface="Trebuchet MS"/>
                <a:cs typeface="Trebuchet MS"/>
                <a:sym typeface="Trebuchet MS"/>
              </a:rPr>
              <a:t>understanding the vulnerabilities and comprehensively assessing the risks</a:t>
            </a:r>
            <a:endParaRPr sz="4800">
              <a:solidFill>
                <a:srgbClr val="1D6076"/>
              </a:solidFill>
              <a:latin typeface="Trebuchet MS"/>
              <a:ea typeface="Trebuchet MS"/>
              <a:cs typeface="Trebuchet MS"/>
              <a:sym typeface="Trebuchet MS"/>
            </a:endParaRPr>
          </a:p>
          <a:p>
            <a:pPr lvl="0" marL="825500" indent="-508000" defTabSz="825500">
              <a:buSzPct val="171000"/>
              <a:buChar char="•"/>
              <a:defRPr sz="1800"/>
            </a:pPr>
            <a:r>
              <a:rPr sz="4800">
                <a:solidFill>
                  <a:srgbClr val="1D6076"/>
                </a:solidFill>
                <a:latin typeface="Trebuchet MS"/>
                <a:ea typeface="Trebuchet MS"/>
                <a:cs typeface="Trebuchet MS"/>
                <a:sym typeface="Trebuchet MS"/>
              </a:rPr>
              <a:t>including the worst cases (food, water, heat waves, droughts, storms, sicknesses, social unrest, wars, ...)  </a:t>
            </a:r>
            <a:endParaRPr sz="4800">
              <a:solidFill>
                <a:srgbClr val="1D6076"/>
              </a:solidFill>
              <a:latin typeface="Trebuchet MS"/>
              <a:ea typeface="Trebuchet MS"/>
              <a:cs typeface="Trebuchet MS"/>
              <a:sym typeface="Trebuchet MS"/>
            </a:endParaRPr>
          </a:p>
          <a:p>
            <a:pPr lvl="0" marL="825500" indent="-508000" defTabSz="825500">
              <a:buSzPct val="171000"/>
              <a:buChar char="•"/>
              <a:defRPr sz="1800"/>
            </a:pPr>
            <a:r>
              <a:rPr sz="4800">
                <a:solidFill>
                  <a:srgbClr val="1D6076"/>
                </a:solidFill>
                <a:latin typeface="Trebuchet MS"/>
                <a:ea typeface="Trebuchet MS"/>
                <a:cs typeface="Trebuchet MS"/>
                <a:sym typeface="Trebuchet MS"/>
              </a:rPr>
              <a:t>having early warning (for extreme events and rapid impacts)</a:t>
            </a:r>
          </a:p>
        </p:txBody>
      </p:sp>
      <p:sp>
        <p:nvSpPr>
          <p:cNvPr id="523" name="Shape 523"/>
          <p:cNvSpPr/>
          <p:nvPr/>
        </p:nvSpPr>
        <p:spPr>
          <a:xfrm>
            <a:off x="368300" y="11061700"/>
            <a:ext cx="11569700" cy="18796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p>
            <a:pPr lvl="0" defTabSz="825500">
              <a:defRPr sz="1800"/>
            </a:pPr>
            <a:r>
              <a:rPr sz="6400">
                <a:solidFill>
                  <a:srgbClr val="F7F7FF"/>
                </a:solidFill>
                <a:latin typeface="Trebuchet MS"/>
                <a:ea typeface="Trebuchet MS"/>
                <a:cs typeface="Trebuchet MS"/>
                <a:sym typeface="Trebuchet MS"/>
              </a:rPr>
              <a:t>Living where it is safe, </a:t>
            </a:r>
            <a:endParaRPr sz="6400">
              <a:solidFill>
                <a:srgbClr val="F7F7FF"/>
              </a:solidFill>
              <a:latin typeface="Trebuchet MS"/>
              <a:ea typeface="Trebuchet MS"/>
              <a:cs typeface="Trebuchet MS"/>
              <a:sym typeface="Trebuchet MS"/>
            </a:endParaRPr>
          </a:p>
          <a:p>
            <a:pPr lvl="0" defTabSz="825500">
              <a:defRPr sz="1800"/>
            </a:pPr>
            <a:r>
              <a:rPr sz="6400">
                <a:solidFill>
                  <a:srgbClr val="F7F7FF"/>
                </a:solidFill>
                <a:latin typeface="Trebuchet MS"/>
                <a:ea typeface="Trebuchet MS"/>
                <a:cs typeface="Trebuchet MS"/>
                <a:sym typeface="Trebuchet MS"/>
              </a:rPr>
              <a:t>working where it is needed</a:t>
            </a:r>
          </a:p>
        </p:txBody>
      </p:sp>
      <p:grpSp>
        <p:nvGrpSpPr>
          <p:cNvPr id="526" name="Group 526"/>
          <p:cNvGrpSpPr/>
          <p:nvPr/>
        </p:nvGrpSpPr>
        <p:grpSpPr>
          <a:xfrm>
            <a:off x="88900" y="63500"/>
            <a:ext cx="24193500" cy="1778000"/>
            <a:chOff x="-50800" y="-50800"/>
            <a:chExt cx="24193500" cy="1778000"/>
          </a:xfrm>
        </p:grpSpPr>
        <p:pic>
          <p:nvPicPr>
            <p:cNvPr id="524" name=""/>
            <p:cNvPicPr/>
            <p:nvPr/>
          </p:nvPicPr>
          <p:blipFill>
            <a:blip r:embed="rId3">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525" name="droppedImage.pdf"/>
            <p:cNvPicPr/>
            <p:nvPr/>
          </p:nvPicPr>
          <p:blipFill>
            <a:blip r:embed="rId4">
              <a:extLst/>
            </a:blip>
            <a:stretch>
              <a:fillRect/>
            </a:stretch>
          </p:blipFill>
          <p:spPr>
            <a:xfrm>
              <a:off x="22128503" y="63500"/>
              <a:ext cx="1887198" cy="1549400"/>
            </a:xfrm>
            <a:prstGeom prst="rect">
              <a:avLst/>
            </a:prstGeom>
            <a:ln w="12700" cap="flat">
              <a:noFill/>
              <a:miter lim="400000"/>
            </a:ln>
            <a:effectLst/>
          </p:spPr>
        </p:pic>
      </p:grpSp>
      <p:sp>
        <p:nvSpPr>
          <p:cNvPr id="527" name="Shape 527"/>
          <p:cNvSpPr/>
          <p:nvPr/>
        </p:nvSpPr>
        <p:spPr>
          <a:xfrm>
            <a:off x="190500" y="7137400"/>
            <a:ext cx="21208405" cy="294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defRPr sz="1800"/>
            </a:pPr>
            <a:r>
              <a:rPr sz="4800">
                <a:solidFill>
                  <a:srgbClr val="1D6076"/>
                </a:solidFill>
                <a:latin typeface="Trebuchet MS"/>
                <a:ea typeface="Trebuchet MS"/>
                <a:cs typeface="Trebuchet MS"/>
                <a:sym typeface="Trebuchet MS"/>
              </a:rPr>
              <a:t>Example of sea level rise: </a:t>
            </a:r>
            <a:endParaRPr sz="4800">
              <a:solidFill>
                <a:srgbClr val="1D6076"/>
              </a:solidFill>
              <a:latin typeface="Trebuchet MS"/>
              <a:ea typeface="Trebuchet MS"/>
              <a:cs typeface="Trebuchet MS"/>
              <a:sym typeface="Trebuchet MS"/>
            </a:endParaRPr>
          </a:p>
          <a:p>
            <a:pPr lvl="0" marL="825500" indent="-508000" defTabSz="825500">
              <a:buSzPct val="171000"/>
              <a:buChar char="•"/>
              <a:defRPr sz="1800"/>
            </a:pPr>
            <a:r>
              <a:rPr sz="4800">
                <a:solidFill>
                  <a:srgbClr val="1D6076"/>
                </a:solidFill>
                <a:latin typeface="Trebuchet MS"/>
                <a:ea typeface="Trebuchet MS"/>
                <a:cs typeface="Trebuchet MS"/>
                <a:sym typeface="Trebuchet MS"/>
              </a:rPr>
              <a:t>making room for the water</a:t>
            </a:r>
            <a:endParaRPr sz="4800">
              <a:solidFill>
                <a:srgbClr val="1D6076"/>
              </a:solidFill>
              <a:latin typeface="Trebuchet MS"/>
              <a:ea typeface="Trebuchet MS"/>
              <a:cs typeface="Trebuchet MS"/>
              <a:sym typeface="Trebuchet MS"/>
            </a:endParaRPr>
          </a:p>
          <a:p>
            <a:pPr lvl="0" marL="825500" indent="-508000" defTabSz="825500">
              <a:buSzPct val="171000"/>
              <a:buChar char="•"/>
              <a:defRPr sz="1800"/>
            </a:pPr>
            <a:r>
              <a:rPr sz="4800">
                <a:solidFill>
                  <a:srgbClr val="1D6076"/>
                </a:solidFill>
                <a:latin typeface="Trebuchet MS"/>
                <a:ea typeface="Trebuchet MS"/>
                <a:cs typeface="Trebuchet MS"/>
                <a:sym typeface="Trebuchet MS"/>
              </a:rPr>
              <a:t>a built environment for extreme floods (buildings and services)</a:t>
            </a:r>
            <a:endParaRPr sz="4800">
              <a:solidFill>
                <a:srgbClr val="1D6076"/>
              </a:solidFill>
              <a:latin typeface="Trebuchet MS"/>
              <a:ea typeface="Trebuchet MS"/>
              <a:cs typeface="Trebuchet MS"/>
              <a:sym typeface="Trebuchet MS"/>
            </a:endParaRPr>
          </a:p>
          <a:p>
            <a:pPr lvl="0" marL="825500" indent="-508000" defTabSz="825500">
              <a:buSzPct val="171000"/>
              <a:buChar char="•"/>
              <a:defRPr sz="1800"/>
            </a:pPr>
            <a:r>
              <a:rPr sz="4800">
                <a:solidFill>
                  <a:srgbClr val="1D6076"/>
                </a:solidFill>
                <a:latin typeface="Trebuchet MS"/>
                <a:ea typeface="Trebuchet MS"/>
                <a:cs typeface="Trebuchet MS"/>
                <a:sym typeface="Trebuchet MS"/>
              </a:rPr>
              <a:t>preparing the coastal zone for future inundation </a:t>
            </a:r>
          </a:p>
        </p:txBody>
      </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520"/>
                                        </p:tgtEl>
                                        <p:attrNameLst>
                                          <p:attrName>style.visibility</p:attrName>
                                        </p:attrNameLst>
                                      </p:cBhvr>
                                      <p:to>
                                        <p:strVal val="visible"/>
                                      </p:to>
                                    </p:set>
                                    <p:animEffect filter="dissolve" transition="in">
                                      <p:cBhvr>
                                        <p:cTn id="7" dur="1000"/>
                                        <p:tgtEl>
                                          <p:spTgt spid="520"/>
                                        </p:tgtEl>
                                      </p:cBhvr>
                                    </p:animEffect>
                                  </p:childTnLst>
                                </p:cTn>
                              </p:par>
                            </p:childTnLst>
                          </p:cTn>
                        </p:par>
                        <p:par>
                          <p:cTn id="8" fill="hold">
                            <p:stCondLst>
                              <p:cond delay="1000"/>
                            </p:stCondLst>
                            <p:childTnLst>
                              <p:par>
                                <p:cTn id="9" nodeType="afterEffect" presetClass="entr" presetSubtype="0" presetID="10" grpId="2" fill="hold">
                                  <p:stCondLst>
                                    <p:cond delay="0"/>
                                  </p:stCondLst>
                                  <p:iterate type="el" backwards="0">
                                    <p:tmAbs val="0"/>
                                  </p:iterate>
                                  <p:childTnLst>
                                    <p:set>
                                      <p:cBhvr>
                                        <p:cTn id="10" fill="hold"/>
                                        <p:tgtEl>
                                          <p:spTgt spid="519"/>
                                        </p:tgtEl>
                                        <p:attrNameLst>
                                          <p:attrName>style.visibility</p:attrName>
                                        </p:attrNameLst>
                                      </p:cBhvr>
                                      <p:to>
                                        <p:strVal val="visible"/>
                                      </p:to>
                                    </p:set>
                                    <p:animEffect filter="fade" transition="in">
                                      <p:cBhvr>
                                        <p:cTn id="11" dur="1000"/>
                                        <p:tgtEl>
                                          <p:spTgt spid="519"/>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9" grpId="3" fill="hold">
                                  <p:stCondLst>
                                    <p:cond delay="0"/>
                                  </p:stCondLst>
                                  <p:iterate type="el" backwards="0">
                                    <p:tmAbs val="0"/>
                                  </p:iterate>
                                  <p:childTnLst>
                                    <p:set>
                                      <p:cBhvr>
                                        <p:cTn id="15" fill="hold"/>
                                        <p:tgtEl>
                                          <p:spTgt spid="521"/>
                                        </p:tgtEl>
                                        <p:attrNameLst>
                                          <p:attrName>style.visibility</p:attrName>
                                        </p:attrNameLst>
                                      </p:cBhvr>
                                      <p:to>
                                        <p:strVal val="visible"/>
                                      </p:to>
                                    </p:set>
                                    <p:animEffect filter="dissolve" transition="in">
                                      <p:cBhvr>
                                        <p:cTn id="16" dur="1000"/>
                                        <p:tgtEl>
                                          <p:spTgt spid="521"/>
                                        </p:tgtEl>
                                      </p:cBhvr>
                                    </p:animEffec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9" grpId="4" fill="hold">
                                  <p:stCondLst>
                                    <p:cond delay="0"/>
                                  </p:stCondLst>
                                  <p:iterate type="el" backwards="0">
                                    <p:tmAbs val="0"/>
                                  </p:iterate>
                                  <p:childTnLst>
                                    <p:set>
                                      <p:cBhvr>
                                        <p:cTn id="20" fill="hold"/>
                                        <p:tgtEl>
                                          <p:spTgt spid="522"/>
                                        </p:tgtEl>
                                        <p:attrNameLst>
                                          <p:attrName>style.visibility</p:attrName>
                                        </p:attrNameLst>
                                      </p:cBhvr>
                                      <p:to>
                                        <p:strVal val="visible"/>
                                      </p:to>
                                    </p:set>
                                    <p:animEffect filter="dissolve" transition="in">
                                      <p:cBhvr>
                                        <p:cTn id="21" dur="1000"/>
                                        <p:tgtEl>
                                          <p:spTgt spid="522"/>
                                        </p:tgtEl>
                                      </p:cBhvr>
                                    </p:animEffect>
                                  </p:childTnLst>
                                </p:cTn>
                              </p:par>
                            </p:childTnLst>
                          </p:cTn>
                        </p:par>
                      </p:childTnLst>
                    </p:cTn>
                  </p:par>
                  <p:par>
                    <p:cTn id="22" fill="hold">
                      <p:stCondLst>
                        <p:cond delay="indefinite"/>
                      </p:stCondLst>
                      <p:childTnLst>
                        <p:par>
                          <p:cTn id="23" fill="hold">
                            <p:stCondLst>
                              <p:cond delay="0"/>
                            </p:stCondLst>
                            <p:childTnLst>
                              <p:par>
                                <p:cTn id="24" nodeType="clickEffect" presetClass="entr" presetSubtype="0" presetID="9" grpId="5" fill="hold">
                                  <p:stCondLst>
                                    <p:cond delay="0"/>
                                  </p:stCondLst>
                                  <p:iterate type="el" backwards="0">
                                    <p:tmAbs val="0"/>
                                  </p:iterate>
                                  <p:childTnLst>
                                    <p:set>
                                      <p:cBhvr>
                                        <p:cTn id="25" fill="hold"/>
                                        <p:tgtEl>
                                          <p:spTgt spid="527"/>
                                        </p:tgtEl>
                                        <p:attrNameLst>
                                          <p:attrName>style.visibility</p:attrName>
                                        </p:attrNameLst>
                                      </p:cBhvr>
                                      <p:to>
                                        <p:strVal val="visible"/>
                                      </p:to>
                                    </p:set>
                                    <p:animEffect filter="dissolve" transition="in">
                                      <p:cBhvr>
                                        <p:cTn id="26" dur="1000"/>
                                        <p:tgtEl>
                                          <p:spTgt spid="527"/>
                                        </p:tgtEl>
                                      </p:cBhvr>
                                    </p:animEffect>
                                  </p:childTnLst>
                                </p:cTn>
                              </p:par>
                            </p:childTnLst>
                          </p:cTn>
                        </p:par>
                      </p:childTnLst>
                    </p:cTn>
                  </p:par>
                  <p:par>
                    <p:cTn id="27" fill="hold">
                      <p:stCondLst>
                        <p:cond delay="indefinite"/>
                      </p:stCondLst>
                      <p:childTnLst>
                        <p:par>
                          <p:cTn id="28" fill="hold">
                            <p:stCondLst>
                              <p:cond delay="0"/>
                            </p:stCondLst>
                            <p:childTnLst>
                              <p:par>
                                <p:cTn id="29" nodeType="clickEffect" presetClass="entr" presetSubtype="0" presetID="9" grpId="6" fill="hold">
                                  <p:stCondLst>
                                    <p:cond delay="0"/>
                                  </p:stCondLst>
                                  <p:iterate type="el" backwards="0">
                                    <p:tmAbs val="0"/>
                                  </p:iterate>
                                  <p:childTnLst>
                                    <p:set>
                                      <p:cBhvr>
                                        <p:cTn id="30" fill="hold"/>
                                        <p:tgtEl>
                                          <p:spTgt spid="523"/>
                                        </p:tgtEl>
                                        <p:attrNameLst>
                                          <p:attrName>style.visibility</p:attrName>
                                        </p:attrNameLst>
                                      </p:cBhvr>
                                      <p:to>
                                        <p:strVal val="visible"/>
                                      </p:to>
                                    </p:set>
                                    <p:animEffect filter="dissolve" transition="in">
                                      <p:cBhvr>
                                        <p:cTn id="31" dur="1000"/>
                                        <p:tgtEl>
                                          <p:spTgt spid="5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0" grpId="1"/>
      <p:bldP build="whole" bldLvl="1" animBg="1" rev="0" advAuto="0" spid="521" grpId="3"/>
      <p:bldP build="whole" bldLvl="1" animBg="1" rev="0" advAuto="0" spid="523" grpId="6"/>
      <p:bldP build="whole" bldLvl="1" animBg="1" rev="0" advAuto="0" spid="519" grpId="2"/>
      <p:bldP build="whole" bldLvl="1" animBg="1" rev="0" advAuto="0" spid="527" grpId="5"/>
      <p:bldP build="whole" bldLvl="1" animBg="1" rev="0" advAuto="0" spid="522" grpId="4"/>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90" name="droppedImage.pdf"/>
          <p:cNvPicPr/>
          <p:nvPr/>
        </p:nvPicPr>
        <p:blipFill>
          <a:blip r:embed="rId2">
            <a:extLst/>
          </a:blip>
          <a:stretch>
            <a:fillRect/>
          </a:stretch>
        </p:blipFill>
        <p:spPr>
          <a:xfrm>
            <a:off x="22517100" y="698500"/>
            <a:ext cx="1460500" cy="1194955"/>
          </a:xfrm>
          <a:prstGeom prst="rect">
            <a:avLst/>
          </a:prstGeom>
          <a:ln w="12700">
            <a:miter lim="400000"/>
          </a:ln>
        </p:spPr>
      </p:pic>
      <p:grpSp>
        <p:nvGrpSpPr>
          <p:cNvPr id="93" name="Group 93"/>
          <p:cNvGrpSpPr/>
          <p:nvPr/>
        </p:nvGrpSpPr>
        <p:grpSpPr>
          <a:xfrm>
            <a:off x="88900" y="63500"/>
            <a:ext cx="24193500" cy="1778000"/>
            <a:chOff x="-50800" y="-50800"/>
            <a:chExt cx="24193500" cy="1778000"/>
          </a:xfrm>
        </p:grpSpPr>
        <p:pic>
          <p:nvPicPr>
            <p:cNvPr id="91" name=""/>
            <p:cNvPicPr/>
            <p:nvPr/>
          </p:nvPicPr>
          <p:blipFill>
            <a:blip r:embed="rId3">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92" name="droppedImage.pdf"/>
            <p:cNvPicPr/>
            <p:nvPr/>
          </p:nvPicPr>
          <p:blipFill>
            <a:blip r:embed="rId4">
              <a:extLst/>
            </a:blip>
            <a:stretch>
              <a:fillRect/>
            </a:stretch>
          </p:blipFill>
          <p:spPr>
            <a:xfrm>
              <a:off x="22128503" y="63500"/>
              <a:ext cx="1887198" cy="1549400"/>
            </a:xfrm>
            <a:prstGeom prst="rect">
              <a:avLst/>
            </a:prstGeom>
            <a:ln w="12700" cap="flat">
              <a:noFill/>
              <a:miter lim="400000"/>
            </a:ln>
            <a:effectLst/>
          </p:spPr>
        </p:pic>
      </p:grpSp>
      <p:pic>
        <p:nvPicPr>
          <p:cNvPr id="94" name="hansen_f18s.png"/>
          <p:cNvPicPr/>
          <p:nvPr/>
        </p:nvPicPr>
        <p:blipFill>
          <a:blip r:embed="rId5">
            <a:extLst/>
          </a:blip>
          <a:stretch>
            <a:fillRect/>
          </a:stretch>
        </p:blipFill>
        <p:spPr>
          <a:xfrm>
            <a:off x="11069411" y="2272617"/>
            <a:ext cx="13195301" cy="11380748"/>
          </a:xfrm>
          <a:prstGeom prst="rect">
            <a:avLst/>
          </a:prstGeom>
          <a:ln w="12700">
            <a:miter lim="400000"/>
          </a:ln>
        </p:spPr>
      </p:pic>
      <p:grpSp>
        <p:nvGrpSpPr>
          <p:cNvPr id="97" name="Group 97"/>
          <p:cNvGrpSpPr/>
          <p:nvPr/>
        </p:nvGrpSpPr>
        <p:grpSpPr>
          <a:xfrm>
            <a:off x="140606" y="2221726"/>
            <a:ext cx="19683188" cy="11380748"/>
            <a:chOff x="0" y="0"/>
            <a:chExt cx="19683186" cy="11380746"/>
          </a:xfrm>
        </p:grpSpPr>
        <p:pic>
          <p:nvPicPr>
            <p:cNvPr id="95" name="LeavingtheHoloceneA.jpg"/>
            <p:cNvPicPr/>
            <p:nvPr/>
          </p:nvPicPr>
          <p:blipFill>
            <a:blip r:embed="rId6">
              <a:extLst/>
            </a:blip>
            <a:stretch>
              <a:fillRect/>
            </a:stretch>
          </p:blipFill>
          <p:spPr>
            <a:xfrm>
              <a:off x="0" y="0"/>
              <a:ext cx="19683187" cy="11380747"/>
            </a:xfrm>
            <a:prstGeom prst="rect">
              <a:avLst/>
            </a:prstGeom>
            <a:ln w="12700" cap="flat">
              <a:noFill/>
              <a:miter lim="400000"/>
            </a:ln>
            <a:effectLst/>
          </p:spPr>
        </p:pic>
        <p:sp>
          <p:nvSpPr>
            <p:cNvPr id="96" name="Shape 96"/>
            <p:cNvSpPr/>
            <p:nvPr/>
          </p:nvSpPr>
          <p:spPr>
            <a:xfrm>
              <a:off x="101685" y="1994673"/>
              <a:ext cx="1738909" cy="976412"/>
            </a:xfrm>
            <a:prstGeom prst="rect">
              <a:avLst/>
            </a:prstGeom>
            <a:solidFill>
              <a:srgbClr val="FFFFFF"/>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sp>
        <p:nvSpPr>
          <p:cNvPr id="98" name="Shape 98"/>
          <p:cNvSpPr/>
          <p:nvPr/>
        </p:nvSpPr>
        <p:spPr>
          <a:xfrm>
            <a:off x="342900" y="2082800"/>
            <a:ext cx="10313393" cy="3302001"/>
          </a:xfrm>
          <a:prstGeom prst="rect">
            <a:avLst/>
          </a:prstGeom>
          <a:solidFill>
            <a:srgbClr val="FFFFFF">
              <a:alpha val="67460"/>
            </a:srgbClr>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825500">
              <a:spcBef>
                <a:spcPts val="1400"/>
              </a:spcBef>
              <a:defRPr sz="1800"/>
            </a:pPr>
            <a:r>
              <a:rPr sz="4800">
                <a:latin typeface="Trebuchet MS"/>
                <a:ea typeface="Trebuchet MS"/>
                <a:cs typeface="Trebuchet MS"/>
                <a:sym typeface="Trebuchet MS"/>
              </a:rPr>
              <a:t>Long-term (centuries to millennia) correlations:</a:t>
            </a:r>
            <a:endParaRPr sz="4800">
              <a:latin typeface="Trebuchet MS"/>
              <a:ea typeface="Trebuchet MS"/>
              <a:cs typeface="Trebuchet MS"/>
              <a:sym typeface="Trebuchet MS"/>
            </a:endParaRPr>
          </a:p>
          <a:p>
            <a:pPr lvl="0" defTabSz="825500">
              <a:spcBef>
                <a:spcPts val="1400"/>
              </a:spcBef>
              <a:buSzPct val="125000"/>
              <a:buChar char="•"/>
              <a:defRPr sz="1800"/>
            </a:pPr>
            <a:r>
              <a:rPr sz="4800">
                <a:latin typeface="Trebuchet MS"/>
                <a:ea typeface="Trebuchet MS"/>
                <a:cs typeface="Trebuchet MS"/>
                <a:sym typeface="Trebuchet MS"/>
              </a:rPr>
              <a:t>130 ppm CO</a:t>
            </a:r>
            <a:r>
              <a:rPr baseline="-5999" sz="4800">
                <a:latin typeface="Trebuchet MS"/>
                <a:ea typeface="Trebuchet MS"/>
                <a:cs typeface="Trebuchet MS"/>
                <a:sym typeface="Trebuchet MS"/>
              </a:rPr>
              <a:t>2</a:t>
            </a:r>
            <a:r>
              <a:rPr sz="4800">
                <a:latin typeface="Trebuchet MS"/>
                <a:ea typeface="Trebuchet MS"/>
                <a:cs typeface="Trebuchet MS"/>
                <a:sym typeface="Trebuchet MS"/>
              </a:rPr>
              <a:t> &lt;=&gt; 5</a:t>
            </a:r>
            <a:r>
              <a:rPr baseline="31999" sz="4800">
                <a:latin typeface="Trebuchet MS"/>
                <a:ea typeface="Trebuchet MS"/>
                <a:cs typeface="Trebuchet MS"/>
                <a:sym typeface="Trebuchet MS"/>
              </a:rPr>
              <a:t>o</a:t>
            </a:r>
            <a:r>
              <a:rPr sz="4800">
                <a:latin typeface="Trebuchet MS"/>
                <a:ea typeface="Trebuchet MS"/>
                <a:cs typeface="Trebuchet MS"/>
                <a:sym typeface="Trebuchet MS"/>
              </a:rPr>
              <a:t>C </a:t>
            </a:r>
            <a:endParaRPr sz="4800">
              <a:latin typeface="Trebuchet MS"/>
              <a:ea typeface="Trebuchet MS"/>
              <a:cs typeface="Trebuchet MS"/>
              <a:sym typeface="Trebuchet MS"/>
            </a:endParaRPr>
          </a:p>
          <a:p>
            <a:pPr lvl="0" defTabSz="825500">
              <a:spcBef>
                <a:spcPts val="1400"/>
              </a:spcBef>
              <a:buSzPct val="125000"/>
              <a:buChar char="•"/>
              <a:defRPr sz="1800"/>
            </a:pPr>
            <a:r>
              <a:rPr sz="4800">
                <a:latin typeface="Trebuchet MS"/>
                <a:ea typeface="Trebuchet MS"/>
                <a:cs typeface="Trebuchet MS"/>
                <a:sym typeface="Trebuchet MS"/>
              </a:rPr>
              <a:t>130 ppm CO</a:t>
            </a:r>
            <a:r>
              <a:rPr baseline="-5999" sz="4800">
                <a:latin typeface="Trebuchet MS"/>
                <a:ea typeface="Trebuchet MS"/>
                <a:cs typeface="Trebuchet MS"/>
                <a:sym typeface="Trebuchet MS"/>
              </a:rPr>
              <a:t>2</a:t>
            </a:r>
            <a:r>
              <a:rPr sz="4800">
                <a:latin typeface="Trebuchet MS"/>
                <a:ea typeface="Trebuchet MS"/>
                <a:cs typeface="Trebuchet MS"/>
                <a:sym typeface="Trebuchet MS"/>
              </a:rPr>
              <a:t> &lt;=&gt; 130 m in sea level</a:t>
            </a:r>
          </a:p>
        </p:txBody>
      </p:sp>
      <p:sp>
        <p:nvSpPr>
          <p:cNvPr id="99" name="Shape 99"/>
          <p:cNvSpPr/>
          <p:nvPr/>
        </p:nvSpPr>
        <p:spPr>
          <a:xfrm>
            <a:off x="15322500" y="3213100"/>
            <a:ext cx="4011787" cy="144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400"/>
            </a:lvl1pPr>
          </a:lstStyle>
          <a:p>
            <a:pPr lvl="0">
              <a:defRPr sz="1800"/>
            </a:pPr>
            <a:r>
              <a:rPr sz="4400"/>
              <a:t>Normal Range up to 1900</a:t>
            </a:r>
          </a:p>
        </p:txBody>
      </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97"/>
                                        </p:tgtEl>
                                        <p:attrNameLst>
                                          <p:attrName>style.visibility</p:attrName>
                                        </p:attrNameLst>
                                      </p:cBhvr>
                                      <p:to>
                                        <p:strVal val="visible"/>
                                      </p:to>
                                    </p:set>
                                    <p:animEffect filter="fade" transition="in">
                                      <p:cBhvr>
                                        <p:cTn id="7" dur="1000"/>
                                        <p:tgtEl>
                                          <p:spTgt spid="97"/>
                                        </p:tgtEl>
                                      </p:cBhvr>
                                    </p:animEffect>
                                  </p:childTnLst>
                                </p:cTn>
                              </p:par>
                            </p:childTnLst>
                          </p:cTn>
                        </p:par>
                        <p:par>
                          <p:cTn id="8" fill="hold">
                            <p:stCondLst>
                              <p:cond delay="1000"/>
                            </p:stCondLst>
                            <p:childTnLst>
                              <p:par>
                                <p:cTn id="9" nodeType="afterEffect" presetClass="entr" presetSubtype="0" presetID="9" grpId="2" fill="hold">
                                  <p:stCondLst>
                                    <p:cond delay="0"/>
                                  </p:stCondLst>
                                  <p:iterate type="el" backwards="0">
                                    <p:tmAbs val="0"/>
                                  </p:iterate>
                                  <p:childTnLst>
                                    <p:set>
                                      <p:cBhvr>
                                        <p:cTn id="10" fill="hold"/>
                                        <p:tgtEl>
                                          <p:spTgt spid="99"/>
                                        </p:tgtEl>
                                        <p:attrNameLst>
                                          <p:attrName>style.visibility</p:attrName>
                                        </p:attrNameLst>
                                      </p:cBhvr>
                                      <p:to>
                                        <p:strVal val="visible"/>
                                      </p:to>
                                    </p:set>
                                    <p:animEffect filter="dissolve" transition="in">
                                      <p:cBhvr>
                                        <p:cTn id="11" dur="1000"/>
                                        <p:tgtEl>
                                          <p:spTgt spid="99"/>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9" grpId="3" fill="hold">
                                  <p:stCondLst>
                                    <p:cond delay="0"/>
                                  </p:stCondLst>
                                  <p:iterate type="el" backwards="0">
                                    <p:tmAbs val="0"/>
                                  </p:iterate>
                                  <p:childTnLst>
                                    <p:set>
                                      <p:cBhvr>
                                        <p:cTn id="15" fill="hold"/>
                                        <p:tgtEl>
                                          <p:spTgt spid="98"/>
                                        </p:tgtEl>
                                        <p:attrNameLst>
                                          <p:attrName>style.visibility</p:attrName>
                                        </p:attrNameLst>
                                      </p:cBhvr>
                                      <p:to>
                                        <p:strVal val="visible"/>
                                      </p:to>
                                    </p:set>
                                    <p:animEffect filter="dissolve" transition="in">
                                      <p:cBhvr>
                                        <p:cTn id="16" dur="1000"/>
                                        <p:tgtEl>
                                          <p:spTgt spid="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7" grpId="1"/>
      <p:bldP build="whole" bldLvl="1" animBg="1" rev="0" advAuto="0" spid="99" grpId="2"/>
      <p:bldP build="whole" bldLvl="1" animBg="1" rev="0" advAuto="0" spid="98" grpId="3"/>
    </p:bldLst>
  </p:timing>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529" name="P4133649.jpg"/>
          <p:cNvPicPr/>
          <p:nvPr/>
        </p:nvPicPr>
        <p:blipFill>
          <a:blip r:embed="rId2">
            <a:extLst/>
          </a:blip>
          <a:stretch>
            <a:fillRect/>
          </a:stretch>
        </p:blipFill>
        <p:spPr>
          <a:xfrm>
            <a:off x="16106610" y="8869362"/>
            <a:ext cx="5422901" cy="4067176"/>
          </a:xfrm>
          <a:prstGeom prst="rect">
            <a:avLst/>
          </a:prstGeom>
          <a:ln w="12700">
            <a:miter lim="400000"/>
          </a:ln>
        </p:spPr>
      </p:pic>
      <p:pic>
        <p:nvPicPr>
          <p:cNvPr id="530" name="droppedImage.pdf"/>
          <p:cNvPicPr/>
          <p:nvPr/>
        </p:nvPicPr>
        <p:blipFill>
          <a:blip r:embed="rId3">
            <a:extLst/>
          </a:blip>
          <a:stretch>
            <a:fillRect/>
          </a:stretch>
        </p:blipFill>
        <p:spPr>
          <a:xfrm>
            <a:off x="22517100" y="698500"/>
            <a:ext cx="1460500" cy="1194955"/>
          </a:xfrm>
          <a:prstGeom prst="rect">
            <a:avLst/>
          </a:prstGeom>
          <a:ln w="12700">
            <a:miter lim="400000"/>
          </a:ln>
        </p:spPr>
      </p:pic>
      <p:sp>
        <p:nvSpPr>
          <p:cNvPr id="531" name="Shape 531"/>
          <p:cNvSpPr/>
          <p:nvPr/>
        </p:nvSpPr>
        <p:spPr>
          <a:xfrm>
            <a:off x="5105400" y="2603500"/>
            <a:ext cx="19177000" cy="5181600"/>
          </a:xfrm>
          <a:prstGeom prst="rect">
            <a:avLst/>
          </a:prstGeom>
          <a:solidFill>
            <a:srgbClr val="DEEAEE"/>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ctr" defTabSz="825500">
              <a:defRPr sz="1800"/>
            </a:pPr>
            <a:r>
              <a:rPr sz="5400">
                <a:solidFill>
                  <a:srgbClr val="154C91"/>
                </a:solidFill>
                <a:latin typeface="+mj-lt"/>
                <a:ea typeface="+mj-ea"/>
                <a:cs typeface="+mj-cs"/>
                <a:sym typeface="Gill Sans"/>
              </a:rPr>
              <a:t>To cope with a moving coast line, we need, for example: </a:t>
            </a:r>
            <a:endParaRPr sz="5400">
              <a:solidFill>
                <a:srgbClr val="154C91"/>
              </a:solidFill>
              <a:latin typeface="+mj-lt"/>
              <a:ea typeface="+mj-ea"/>
              <a:cs typeface="+mj-cs"/>
              <a:sym typeface="Gill Sans"/>
            </a:endParaRPr>
          </a:p>
          <a:p>
            <a:pPr lvl="0" algn="ctr" defTabSz="825500">
              <a:defRPr sz="1800"/>
            </a:pPr>
            <a:r>
              <a:rPr sz="4800">
                <a:solidFill>
                  <a:srgbClr val="154C91"/>
                </a:solidFill>
                <a:latin typeface="+mj-lt"/>
                <a:ea typeface="+mj-ea"/>
                <a:cs typeface="+mj-cs"/>
                <a:sym typeface="Gill Sans"/>
              </a:rPr>
              <a:t>- Adaptive infrastructure moving with the coast line;</a:t>
            </a:r>
            <a:endParaRPr sz="4800">
              <a:solidFill>
                <a:srgbClr val="154C91"/>
              </a:solidFill>
              <a:latin typeface="+mj-lt"/>
              <a:ea typeface="+mj-ea"/>
              <a:cs typeface="+mj-cs"/>
              <a:sym typeface="Gill Sans"/>
            </a:endParaRPr>
          </a:p>
          <a:p>
            <a:pPr lvl="0" algn="ctr" defTabSz="825500">
              <a:defRPr sz="1800"/>
            </a:pPr>
            <a:r>
              <a:rPr sz="4800">
                <a:solidFill>
                  <a:srgbClr val="154C91"/>
                </a:solidFill>
                <a:latin typeface="+mj-lt"/>
                <a:ea typeface="+mj-ea"/>
                <a:cs typeface="+mj-cs"/>
                <a:sym typeface="Gill Sans"/>
              </a:rPr>
              <a:t>- Redefine/manage real estate property in the coastal zone;</a:t>
            </a:r>
            <a:endParaRPr sz="4800">
              <a:solidFill>
                <a:srgbClr val="154C91"/>
              </a:solidFill>
              <a:latin typeface="+mj-lt"/>
              <a:ea typeface="+mj-ea"/>
              <a:cs typeface="+mj-cs"/>
              <a:sym typeface="Gill Sans"/>
            </a:endParaRPr>
          </a:p>
          <a:p>
            <a:pPr lvl="0" algn="ctr" defTabSz="825500">
              <a:defRPr sz="1800"/>
            </a:pPr>
            <a:r>
              <a:rPr sz="4800">
                <a:solidFill>
                  <a:srgbClr val="154C91"/>
                </a:solidFill>
                <a:latin typeface="+mj-lt"/>
                <a:ea typeface="+mj-ea"/>
                <a:cs typeface="+mj-cs"/>
                <a:sym typeface="Gill Sans"/>
              </a:rPr>
              <a:t>- Redistribute risk between individuals, communities, states and the country;</a:t>
            </a:r>
            <a:endParaRPr sz="4800">
              <a:solidFill>
                <a:srgbClr val="154C91"/>
              </a:solidFill>
              <a:latin typeface="+mj-lt"/>
              <a:ea typeface="+mj-ea"/>
              <a:cs typeface="+mj-cs"/>
              <a:sym typeface="Gill Sans"/>
            </a:endParaRPr>
          </a:p>
          <a:p>
            <a:pPr lvl="0" algn="ctr" defTabSz="825500">
              <a:defRPr sz="1800"/>
            </a:pPr>
            <a:r>
              <a:rPr sz="4800">
                <a:solidFill>
                  <a:srgbClr val="154C91"/>
                </a:solidFill>
                <a:latin typeface="+mj-lt"/>
                <a:ea typeface="+mj-ea"/>
                <a:cs typeface="+mj-cs"/>
                <a:sym typeface="Gill Sans"/>
              </a:rPr>
              <a:t>- Learn to utilize the benefits of the coastal zone while reduce the risks.</a:t>
            </a:r>
          </a:p>
        </p:txBody>
      </p:sp>
      <p:pic>
        <p:nvPicPr>
          <p:cNvPr id="532" name="P4123618.jpg"/>
          <p:cNvPicPr/>
          <p:nvPr/>
        </p:nvPicPr>
        <p:blipFill>
          <a:blip r:embed="rId4">
            <a:extLst/>
          </a:blip>
          <a:stretch>
            <a:fillRect/>
          </a:stretch>
        </p:blipFill>
        <p:spPr>
          <a:xfrm>
            <a:off x="101600" y="2584450"/>
            <a:ext cx="4859867" cy="3644900"/>
          </a:xfrm>
          <a:prstGeom prst="rect">
            <a:avLst/>
          </a:prstGeom>
          <a:ln w="12700">
            <a:miter lim="400000"/>
          </a:ln>
        </p:spPr>
      </p:pic>
      <p:pic>
        <p:nvPicPr>
          <p:cNvPr id="533" name="IMG_4668.jpeg"/>
          <p:cNvPicPr/>
          <p:nvPr/>
        </p:nvPicPr>
        <p:blipFill>
          <a:blip r:embed="rId5">
            <a:extLst/>
          </a:blip>
          <a:stretch>
            <a:fillRect/>
          </a:stretch>
        </p:blipFill>
        <p:spPr>
          <a:xfrm>
            <a:off x="112712" y="6424083"/>
            <a:ext cx="4857751" cy="6477001"/>
          </a:xfrm>
          <a:prstGeom prst="rect">
            <a:avLst/>
          </a:prstGeom>
          <a:ln w="12700">
            <a:miter lim="400000"/>
          </a:ln>
        </p:spPr>
      </p:pic>
      <p:grpSp>
        <p:nvGrpSpPr>
          <p:cNvPr id="536" name="Group 536"/>
          <p:cNvGrpSpPr/>
          <p:nvPr/>
        </p:nvGrpSpPr>
        <p:grpSpPr>
          <a:xfrm>
            <a:off x="88900" y="63500"/>
            <a:ext cx="24193500" cy="1778000"/>
            <a:chOff x="-50800" y="-50800"/>
            <a:chExt cx="24193500" cy="1778000"/>
          </a:xfrm>
        </p:grpSpPr>
        <p:pic>
          <p:nvPicPr>
            <p:cNvPr id="534" name=""/>
            <p:cNvPicPr/>
            <p:nvPr/>
          </p:nvPicPr>
          <p:blipFill>
            <a:blip r:embed="rId6">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535" name="droppedImage.pdf"/>
            <p:cNvPicPr/>
            <p:nvPr/>
          </p:nvPicPr>
          <p:blipFill>
            <a:blip r:embed="rId7">
              <a:extLst/>
            </a:blip>
            <a:stretch>
              <a:fillRect/>
            </a:stretch>
          </p:blipFill>
          <p:spPr>
            <a:xfrm>
              <a:off x="22128503" y="63500"/>
              <a:ext cx="1887198" cy="1549400"/>
            </a:xfrm>
            <a:prstGeom prst="rect">
              <a:avLst/>
            </a:prstGeom>
            <a:ln w="12700" cap="flat">
              <a:noFill/>
              <a:miter lim="400000"/>
            </a:ln>
            <a:effectLst/>
          </p:spPr>
        </p:pic>
      </p:grpSp>
      <p:pic>
        <p:nvPicPr>
          <p:cNvPr id="537" name="P7203894.jpg"/>
          <p:cNvPicPr/>
          <p:nvPr/>
        </p:nvPicPr>
        <p:blipFill>
          <a:blip r:embed="rId8">
            <a:extLst/>
          </a:blip>
          <a:stretch>
            <a:fillRect/>
          </a:stretch>
        </p:blipFill>
        <p:spPr>
          <a:xfrm>
            <a:off x="5105400" y="8883650"/>
            <a:ext cx="5384800" cy="4038600"/>
          </a:xfrm>
          <a:prstGeom prst="rect">
            <a:avLst/>
          </a:prstGeom>
          <a:ln w="12700">
            <a:miter lim="400000"/>
          </a:ln>
        </p:spPr>
      </p:pic>
      <p:pic>
        <p:nvPicPr>
          <p:cNvPr id="538" name="PB013954_lowres.jpg"/>
          <p:cNvPicPr/>
          <p:nvPr/>
        </p:nvPicPr>
        <p:blipFill>
          <a:blip r:embed="rId9">
            <a:extLst/>
          </a:blip>
          <a:stretch>
            <a:fillRect/>
          </a:stretch>
        </p:blipFill>
        <p:spPr>
          <a:xfrm>
            <a:off x="10596033" y="8876171"/>
            <a:ext cx="5404744" cy="4053558"/>
          </a:xfrm>
          <a:prstGeom prst="rect">
            <a:avLst/>
          </a:prstGeom>
          <a:ln w="12700">
            <a:miter lim="400000"/>
          </a:ln>
        </p:spPr>
      </p:pic>
      <p:pic>
        <p:nvPicPr>
          <p:cNvPr id="539" name="liberty_statue.png"/>
          <p:cNvPicPr/>
          <p:nvPr/>
        </p:nvPicPr>
        <p:blipFill>
          <a:blip r:embed="rId10">
            <a:extLst/>
          </a:blip>
          <a:stretch>
            <a:fillRect/>
          </a:stretch>
        </p:blipFill>
        <p:spPr>
          <a:xfrm>
            <a:off x="16106610" y="8851900"/>
            <a:ext cx="5970022" cy="4102100"/>
          </a:xfrm>
          <a:prstGeom prst="rect">
            <a:avLst/>
          </a:prstGeom>
          <a:ln w="12700">
            <a:miter lim="400000"/>
          </a:ln>
        </p:spPr>
      </p:pic>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532"/>
                                        </p:tgtEl>
                                        <p:attrNameLst>
                                          <p:attrName>style.visibility</p:attrName>
                                        </p:attrNameLst>
                                      </p:cBhvr>
                                      <p:to>
                                        <p:strVal val="visible"/>
                                      </p:to>
                                    </p:set>
                                    <p:animEffect filter="fade" transition="in">
                                      <p:cBhvr>
                                        <p:cTn id="7" dur="1000"/>
                                        <p:tgtEl>
                                          <p:spTgt spid="532"/>
                                        </p:tgtEl>
                                      </p:cBhvr>
                                    </p:animEffect>
                                  </p:childTnLst>
                                </p:cTn>
                              </p:par>
                            </p:childTnLst>
                          </p:cTn>
                        </p:par>
                        <p:par>
                          <p:cTn id="8" fill="hold">
                            <p:stCondLst>
                              <p:cond delay="1000"/>
                            </p:stCondLst>
                            <p:childTnLst>
                              <p:par>
                                <p:cTn id="9" nodeType="afterEffect" presetClass="entr" presetSubtype="0" presetID="10" grpId="2" fill="hold">
                                  <p:stCondLst>
                                    <p:cond delay="0"/>
                                  </p:stCondLst>
                                  <p:iterate type="el" backwards="0">
                                    <p:tmAbs val="0"/>
                                  </p:iterate>
                                  <p:childTnLst>
                                    <p:set>
                                      <p:cBhvr>
                                        <p:cTn id="10" fill="hold"/>
                                        <p:tgtEl>
                                          <p:spTgt spid="533"/>
                                        </p:tgtEl>
                                        <p:attrNameLst>
                                          <p:attrName>style.visibility</p:attrName>
                                        </p:attrNameLst>
                                      </p:cBhvr>
                                      <p:to>
                                        <p:strVal val="visible"/>
                                      </p:to>
                                    </p:set>
                                    <p:animEffect filter="fade" transition="in">
                                      <p:cBhvr>
                                        <p:cTn id="11" dur="1000"/>
                                        <p:tgtEl>
                                          <p:spTgt spid="533"/>
                                        </p:tgtEl>
                                      </p:cBhvr>
                                    </p:animEffect>
                                  </p:childTnLst>
                                </p:cTn>
                              </p:par>
                            </p:childTnLst>
                          </p:cTn>
                        </p:par>
                        <p:par>
                          <p:cTn id="12" fill="hold">
                            <p:stCondLst>
                              <p:cond delay="2000"/>
                            </p:stCondLst>
                            <p:childTnLst>
                              <p:par>
                                <p:cTn id="13" nodeType="afterEffect" presetClass="entr" presetSubtype="0" presetID="10" grpId="3" fill="hold">
                                  <p:stCondLst>
                                    <p:cond delay="0"/>
                                  </p:stCondLst>
                                  <p:iterate type="el" backwards="0">
                                    <p:tmAbs val="0"/>
                                  </p:iterate>
                                  <p:childTnLst>
                                    <p:set>
                                      <p:cBhvr>
                                        <p:cTn id="14" fill="hold"/>
                                        <p:tgtEl>
                                          <p:spTgt spid="537"/>
                                        </p:tgtEl>
                                        <p:attrNameLst>
                                          <p:attrName>style.visibility</p:attrName>
                                        </p:attrNameLst>
                                      </p:cBhvr>
                                      <p:to>
                                        <p:strVal val="visible"/>
                                      </p:to>
                                    </p:set>
                                    <p:animEffect filter="fade" transition="in">
                                      <p:cBhvr>
                                        <p:cTn id="15" dur="1000"/>
                                        <p:tgtEl>
                                          <p:spTgt spid="537"/>
                                        </p:tgtEl>
                                      </p:cBhvr>
                                    </p:animEffect>
                                  </p:childTnLst>
                                </p:cTn>
                              </p:par>
                            </p:childTnLst>
                          </p:cTn>
                        </p:par>
                        <p:par>
                          <p:cTn id="16" fill="hold">
                            <p:stCondLst>
                              <p:cond delay="3000"/>
                            </p:stCondLst>
                            <p:childTnLst>
                              <p:par>
                                <p:cTn id="17" nodeType="afterEffect" presetClass="entr" presetSubtype="0" presetID="10" grpId="4" fill="hold">
                                  <p:stCondLst>
                                    <p:cond delay="0"/>
                                  </p:stCondLst>
                                  <p:iterate type="el" backwards="0">
                                    <p:tmAbs val="0"/>
                                  </p:iterate>
                                  <p:childTnLst>
                                    <p:set>
                                      <p:cBhvr>
                                        <p:cTn id="18" fill="hold"/>
                                        <p:tgtEl>
                                          <p:spTgt spid="538"/>
                                        </p:tgtEl>
                                        <p:attrNameLst>
                                          <p:attrName>style.visibility</p:attrName>
                                        </p:attrNameLst>
                                      </p:cBhvr>
                                      <p:to>
                                        <p:strVal val="visible"/>
                                      </p:to>
                                    </p:set>
                                    <p:animEffect filter="fade" transition="in">
                                      <p:cBhvr>
                                        <p:cTn id="19" dur="1000"/>
                                        <p:tgtEl>
                                          <p:spTgt spid="538"/>
                                        </p:tgtEl>
                                      </p:cBhvr>
                                    </p:animEffect>
                                  </p:childTnLst>
                                </p:cTn>
                              </p:par>
                            </p:childTnLst>
                          </p:cTn>
                        </p:par>
                        <p:par>
                          <p:cTn id="20" fill="hold">
                            <p:stCondLst>
                              <p:cond delay="4000"/>
                            </p:stCondLst>
                            <p:childTnLst>
                              <p:par>
                                <p:cTn id="21" nodeType="afterEffect" presetClass="entr" presetSubtype="0" presetID="10" grpId="5" fill="hold">
                                  <p:stCondLst>
                                    <p:cond delay="0"/>
                                  </p:stCondLst>
                                  <p:iterate type="el" backwards="0">
                                    <p:tmAbs val="0"/>
                                  </p:iterate>
                                  <p:childTnLst>
                                    <p:set>
                                      <p:cBhvr>
                                        <p:cTn id="22" fill="hold"/>
                                        <p:tgtEl>
                                          <p:spTgt spid="529"/>
                                        </p:tgtEl>
                                        <p:attrNameLst>
                                          <p:attrName>style.visibility</p:attrName>
                                        </p:attrNameLst>
                                      </p:cBhvr>
                                      <p:to>
                                        <p:strVal val="visible"/>
                                      </p:to>
                                    </p:set>
                                    <p:animEffect filter="fade" transition="in">
                                      <p:cBhvr>
                                        <p:cTn id="23" dur="1000"/>
                                        <p:tgtEl>
                                          <p:spTgt spid="529"/>
                                        </p:tgtEl>
                                      </p:cBhvr>
                                    </p:animEffect>
                                  </p:childTnLst>
                                </p:cTn>
                              </p:par>
                            </p:childTnLst>
                          </p:cTn>
                        </p:par>
                      </p:childTnLst>
                    </p:cTn>
                  </p:par>
                  <p:par>
                    <p:cTn id="24" fill="hold">
                      <p:stCondLst>
                        <p:cond delay="indefinite"/>
                      </p:stCondLst>
                      <p:childTnLst>
                        <p:par>
                          <p:cTn id="25" fill="hold">
                            <p:stCondLst>
                              <p:cond delay="0"/>
                            </p:stCondLst>
                            <p:childTnLst>
                              <p:par>
                                <p:cTn id="26" nodeType="clickEffect" presetClass="entr" presetSubtype="0" presetID="9" grpId="6" fill="hold">
                                  <p:stCondLst>
                                    <p:cond delay="0"/>
                                  </p:stCondLst>
                                  <p:iterate type="el" backwards="0">
                                    <p:tmAbs val="0"/>
                                  </p:iterate>
                                  <p:childTnLst>
                                    <p:set>
                                      <p:cBhvr>
                                        <p:cTn id="27" fill="hold"/>
                                        <p:tgtEl>
                                          <p:spTgt spid="531"/>
                                        </p:tgtEl>
                                        <p:attrNameLst>
                                          <p:attrName>style.visibility</p:attrName>
                                        </p:attrNameLst>
                                      </p:cBhvr>
                                      <p:to>
                                        <p:strVal val="visible"/>
                                      </p:to>
                                    </p:set>
                                    <p:animEffect filter="dissolve" transition="in">
                                      <p:cBhvr>
                                        <p:cTn id="28" dur="1000"/>
                                        <p:tgtEl>
                                          <p:spTgt spid="531"/>
                                        </p:tgtEl>
                                      </p:cBhvr>
                                    </p:animEffect>
                                  </p:childTnLst>
                                </p:cTn>
                              </p:par>
                            </p:childTnLst>
                          </p:cTn>
                        </p:par>
                      </p:childTnLst>
                    </p:cTn>
                  </p:par>
                  <p:par>
                    <p:cTn id="29" fill="hold">
                      <p:stCondLst>
                        <p:cond delay="indefinite"/>
                      </p:stCondLst>
                      <p:childTnLst>
                        <p:par>
                          <p:cTn id="30" fill="hold">
                            <p:stCondLst>
                              <p:cond delay="0"/>
                            </p:stCondLst>
                            <p:childTnLst>
                              <p:par>
                                <p:cTn id="31" nodeType="clickEffect" presetClass="entr" presetSubtype="0" presetID="10" grpId="7" fill="hold">
                                  <p:stCondLst>
                                    <p:cond delay="0"/>
                                  </p:stCondLst>
                                  <p:iterate type="el" backwards="0">
                                    <p:tmAbs val="0"/>
                                  </p:iterate>
                                  <p:childTnLst>
                                    <p:set>
                                      <p:cBhvr>
                                        <p:cTn id="32" fill="hold"/>
                                        <p:tgtEl>
                                          <p:spTgt spid="539"/>
                                        </p:tgtEl>
                                        <p:attrNameLst>
                                          <p:attrName>style.visibility</p:attrName>
                                        </p:attrNameLst>
                                      </p:cBhvr>
                                      <p:to>
                                        <p:strVal val="visible"/>
                                      </p:to>
                                    </p:set>
                                    <p:animEffect filter="fade" transition="in">
                                      <p:cBhvr>
                                        <p:cTn id="33" dur="1000"/>
                                        <p:tgtEl>
                                          <p:spTgt spid="5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9" grpId="5"/>
      <p:bldP build="whole" bldLvl="1" animBg="1" rev="0" advAuto="0" spid="539" grpId="7"/>
      <p:bldP build="whole" bldLvl="1" animBg="1" rev="0" advAuto="0" spid="532" grpId="1"/>
      <p:bldP build="whole" bldLvl="1" animBg="1" rev="0" advAuto="0" spid="531" grpId="6"/>
      <p:bldP build="whole" bldLvl="1" animBg="1" rev="0" advAuto="0" spid="538" grpId="4"/>
      <p:bldP build="whole" bldLvl="1" animBg="1" rev="0" advAuto="0" spid="533" grpId="2"/>
      <p:bldP build="whole" bldLvl="1" animBg="1" rev="0" advAuto="0" spid="537" grpId="3"/>
    </p:bldLst>
  </p:timing>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grpSp>
        <p:nvGrpSpPr>
          <p:cNvPr id="543" name="Group 543"/>
          <p:cNvGrpSpPr/>
          <p:nvPr/>
        </p:nvGrpSpPr>
        <p:grpSpPr>
          <a:xfrm>
            <a:off x="88900" y="63500"/>
            <a:ext cx="24193500" cy="1778000"/>
            <a:chOff x="-50800" y="-50800"/>
            <a:chExt cx="24193500" cy="1778000"/>
          </a:xfrm>
        </p:grpSpPr>
        <p:pic>
          <p:nvPicPr>
            <p:cNvPr id="541" name=""/>
            <p:cNvPicPr/>
            <p:nvPr/>
          </p:nvPicPr>
          <p:blipFill>
            <a:blip r:embed="rId2">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542" name="droppedImage.pdf"/>
            <p:cNvPicPr/>
            <p:nvPr/>
          </p:nvPicPr>
          <p:blipFill>
            <a:blip r:embed="rId3">
              <a:extLst/>
            </a:blip>
            <a:stretch>
              <a:fillRect/>
            </a:stretch>
          </p:blipFill>
          <p:spPr>
            <a:xfrm>
              <a:off x="22128503" y="63500"/>
              <a:ext cx="1887198" cy="1549400"/>
            </a:xfrm>
            <a:prstGeom prst="rect">
              <a:avLst/>
            </a:prstGeom>
            <a:ln w="12700" cap="flat">
              <a:noFill/>
              <a:miter lim="400000"/>
            </a:ln>
            <a:effectLst/>
          </p:spPr>
        </p:pic>
      </p:grpSp>
      <p:sp>
        <p:nvSpPr>
          <p:cNvPr id="544" name="Shape 544"/>
          <p:cNvSpPr/>
          <p:nvPr/>
        </p:nvSpPr>
        <p:spPr>
          <a:xfrm>
            <a:off x="127000" y="2057400"/>
            <a:ext cx="23678158" cy="8001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During the Holocene, climate and sea level were exceptionally stable</a:t>
            </a:r>
          </a:p>
        </p:txBody>
      </p:sp>
      <p:sp>
        <p:nvSpPr>
          <p:cNvPr id="545" name="Shape 545"/>
          <p:cNvSpPr/>
          <p:nvPr/>
        </p:nvSpPr>
        <p:spPr>
          <a:xfrm>
            <a:off x="127000" y="2946400"/>
            <a:ext cx="23678158" cy="8001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The Holocene was a “safe operating space for humanity”</a:t>
            </a:r>
          </a:p>
        </p:txBody>
      </p:sp>
      <p:sp>
        <p:nvSpPr>
          <p:cNvPr id="546" name="Shape 546"/>
          <p:cNvSpPr/>
          <p:nvPr/>
        </p:nvSpPr>
        <p:spPr>
          <a:xfrm>
            <a:off x="127000" y="4318000"/>
            <a:ext cx="23678158" cy="8001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During the last hundred years, we have introduced rapid and large changes</a:t>
            </a:r>
          </a:p>
        </p:txBody>
      </p:sp>
      <p:sp>
        <p:nvSpPr>
          <p:cNvPr id="547" name="Shape 547"/>
          <p:cNvSpPr/>
          <p:nvPr/>
        </p:nvSpPr>
        <p:spPr>
          <a:xfrm>
            <a:off x="127000" y="5232400"/>
            <a:ext cx="23678158" cy="16002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The system is already now outside the “normal range” and in the transition to the Post-Holocene</a:t>
            </a:r>
          </a:p>
        </p:txBody>
      </p:sp>
      <p:sp>
        <p:nvSpPr>
          <p:cNvPr id="548" name="Shape 548"/>
          <p:cNvSpPr/>
          <p:nvPr/>
        </p:nvSpPr>
        <p:spPr>
          <a:xfrm>
            <a:off x="127000" y="9290050"/>
            <a:ext cx="23678158" cy="24003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A paradigm shift is needed from“Sea level does not change very and changes in the coastal zone are gradual” to “Sea level can change fast and coastal zones can migrate rapidly.”</a:t>
            </a:r>
          </a:p>
        </p:txBody>
      </p:sp>
      <p:sp>
        <p:nvSpPr>
          <p:cNvPr id="549" name="Shape 549"/>
          <p:cNvSpPr/>
          <p:nvPr/>
        </p:nvSpPr>
        <p:spPr>
          <a:xfrm>
            <a:off x="127000" y="8051800"/>
            <a:ext cx="23678158" cy="8001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There is a potential for surprises and we need to be prepared</a:t>
            </a:r>
          </a:p>
        </p:txBody>
      </p:sp>
      <p:sp>
        <p:nvSpPr>
          <p:cNvPr id="550" name="Shape 550"/>
          <p:cNvSpPr/>
          <p:nvPr/>
        </p:nvSpPr>
        <p:spPr>
          <a:xfrm>
            <a:off x="127000" y="7175500"/>
            <a:ext cx="23678158" cy="8001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Our knowledge is changing very fast and we may not know all thresholds</a:t>
            </a:r>
          </a:p>
        </p:txBody>
      </p:sp>
      <p:sp>
        <p:nvSpPr>
          <p:cNvPr id="551" name="Shape 551"/>
          <p:cNvSpPr/>
          <p:nvPr/>
        </p:nvSpPr>
        <p:spPr>
          <a:xfrm>
            <a:off x="127000" y="11785600"/>
            <a:ext cx="23678158" cy="16002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While utilizing the benefits of being close to the sea, we need to be prepare to move with the coastal zone</a:t>
            </a:r>
          </a:p>
        </p:txBody>
      </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548"/>
                                        </p:tgtEl>
                                        <p:attrNameLst>
                                          <p:attrName>style.visibility</p:attrName>
                                        </p:attrNameLst>
                                      </p:cBhvr>
                                      <p:to>
                                        <p:strVal val="visible"/>
                                      </p:to>
                                    </p:set>
                                    <p:animEffect filter="dissolve" transition="in">
                                      <p:cBhvr>
                                        <p:cTn id="7" dur="1000"/>
                                        <p:tgtEl>
                                          <p:spTgt spid="548"/>
                                        </p:tgtEl>
                                      </p:cBhvr>
                                    </p:animEffect>
                                  </p:childTnLst>
                                </p:cTn>
                              </p:par>
                            </p:childTnLst>
                          </p:cTn>
                        </p:par>
                        <p:par>
                          <p:cTn id="8" fill="hold">
                            <p:stCondLst>
                              <p:cond delay="1000"/>
                            </p:stCondLst>
                            <p:childTnLst>
                              <p:par>
                                <p:cTn id="9" nodeType="afterEffect" presetClass="entr" presetSubtype="0" presetID="9" grpId="2" fill="hold">
                                  <p:stCondLst>
                                    <p:cond delay="0"/>
                                  </p:stCondLst>
                                  <p:iterate type="el" backwards="0">
                                    <p:tmAbs val="0"/>
                                  </p:iterate>
                                  <p:childTnLst>
                                    <p:set>
                                      <p:cBhvr>
                                        <p:cTn id="10" fill="hold"/>
                                        <p:tgtEl>
                                          <p:spTgt spid="551"/>
                                        </p:tgtEl>
                                        <p:attrNameLst>
                                          <p:attrName>style.visibility</p:attrName>
                                        </p:attrNameLst>
                                      </p:cBhvr>
                                      <p:to>
                                        <p:strVal val="visible"/>
                                      </p:to>
                                    </p:set>
                                    <p:animEffect filter="dissolve" transition="in">
                                      <p:cBhvr>
                                        <p:cTn id="11" dur="1000"/>
                                        <p:tgtEl>
                                          <p:spTgt spid="5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51" grpId="2"/>
      <p:bldP build="whole" bldLvl="1" animBg="1" rev="0" advAuto="0" spid="548" grpId="1"/>
    </p:bldLst>
  </p:timing>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C5C5C5"/>
        </a:solidFill>
      </p:bgPr>
    </p:bg>
    <p:spTree>
      <p:nvGrpSpPr>
        <p:cNvPr id="1" name=""/>
        <p:cNvGrpSpPr/>
        <p:nvPr/>
      </p:nvGrpSpPr>
      <p:grpSpPr>
        <a:xfrm>
          <a:off x="0" y="0"/>
          <a:ext cx="0" cy="0"/>
          <a:chOff x="0" y="0"/>
          <a:chExt cx="0" cy="0"/>
        </a:xfrm>
      </p:grpSpPr>
      <p:pic>
        <p:nvPicPr>
          <p:cNvPr id="553" name="droppedImage.pdf"/>
          <p:cNvPicPr/>
          <p:nvPr/>
        </p:nvPicPr>
        <p:blipFill>
          <a:blip r:embed="rId2">
            <a:extLst/>
          </a:blip>
          <a:stretch>
            <a:fillRect/>
          </a:stretch>
        </p:blipFill>
        <p:spPr>
          <a:xfrm>
            <a:off x="22517100" y="698500"/>
            <a:ext cx="1460500" cy="1194955"/>
          </a:xfrm>
          <a:prstGeom prst="rect">
            <a:avLst/>
          </a:prstGeom>
          <a:ln w="12700">
            <a:miter lim="400000"/>
          </a:ln>
        </p:spPr>
      </p:pic>
      <p:sp>
        <p:nvSpPr>
          <p:cNvPr id="554" name="Shape 554"/>
          <p:cNvSpPr/>
          <p:nvPr/>
        </p:nvSpPr>
        <p:spPr>
          <a:xfrm>
            <a:off x="127000" y="2349500"/>
            <a:ext cx="11455400" cy="800100"/>
          </a:xfrm>
          <a:prstGeom prst="rect">
            <a:avLst/>
          </a:prstGeom>
          <a:solidFill>
            <a:srgbClr val="999999"/>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825500">
              <a:defRPr sz="4800">
                <a:solidFill>
                  <a:srgbClr val="FFFFFF"/>
                </a:solidFill>
                <a:latin typeface="+mj-lt"/>
                <a:ea typeface="+mj-ea"/>
                <a:cs typeface="+mj-cs"/>
                <a:sym typeface="Gill Sans"/>
              </a:defRPr>
            </a:lvl1pPr>
          </a:lstStyle>
          <a:p>
            <a:pPr lvl="0">
              <a:defRPr sz="1800">
                <a:solidFill>
                  <a:srgbClr val="000000"/>
                </a:solidFill>
              </a:defRPr>
            </a:pPr>
            <a:r>
              <a:rPr sz="4800">
                <a:solidFill>
                  <a:srgbClr val="FFFFFF"/>
                </a:solidFill>
              </a:rPr>
              <a:t>Being out of scale</a:t>
            </a:r>
          </a:p>
        </p:txBody>
      </p:sp>
      <p:sp>
        <p:nvSpPr>
          <p:cNvPr id="555" name="Shape 555"/>
          <p:cNvSpPr/>
          <p:nvPr/>
        </p:nvSpPr>
        <p:spPr>
          <a:xfrm>
            <a:off x="11838899" y="2362200"/>
            <a:ext cx="8839201" cy="1574801"/>
          </a:xfrm>
          <a:prstGeom prst="rect">
            <a:avLst/>
          </a:prstGeom>
          <a:solidFill>
            <a:srgbClr val="DEEAEE"/>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825500">
              <a:defRPr sz="1800"/>
            </a:pPr>
            <a:r>
              <a:rPr sz="5000">
                <a:solidFill>
                  <a:srgbClr val="235691"/>
                </a:solidFill>
                <a:latin typeface="+mj-lt"/>
                <a:ea typeface="+mj-ea"/>
                <a:cs typeface="+mj-cs"/>
                <a:sym typeface="Gill Sans"/>
              </a:rPr>
              <a:t>Scaling law for metabolic rate:  </a:t>
            </a:r>
            <a:endParaRPr sz="5000">
              <a:solidFill>
                <a:srgbClr val="235691"/>
              </a:solidFill>
              <a:latin typeface="+mj-lt"/>
              <a:ea typeface="+mj-ea"/>
              <a:cs typeface="+mj-cs"/>
              <a:sym typeface="Gill Sans"/>
            </a:endParaRPr>
          </a:p>
          <a:p>
            <a:pPr lvl="0" defTabSz="825500">
              <a:defRPr sz="1800"/>
            </a:pPr>
            <a:r>
              <a:rPr i="1" sz="5000">
                <a:solidFill>
                  <a:srgbClr val="235691"/>
                </a:solidFill>
                <a:latin typeface="+mj-lt"/>
                <a:ea typeface="+mj-ea"/>
                <a:cs typeface="+mj-cs"/>
                <a:sym typeface="Gill Sans"/>
              </a:rPr>
              <a:t>Y </a:t>
            </a:r>
            <a:r>
              <a:rPr sz="5000">
                <a:solidFill>
                  <a:srgbClr val="235691"/>
                </a:solidFill>
                <a:latin typeface="+mj-lt"/>
                <a:ea typeface="+mj-ea"/>
                <a:cs typeface="+mj-cs"/>
                <a:sym typeface="Gill Sans"/>
              </a:rPr>
              <a:t>= </a:t>
            </a:r>
            <a:r>
              <a:rPr i="1" sz="5000">
                <a:solidFill>
                  <a:srgbClr val="235691"/>
                </a:solidFill>
                <a:latin typeface="+mj-lt"/>
                <a:ea typeface="+mj-ea"/>
                <a:cs typeface="+mj-cs"/>
                <a:sym typeface="Gill Sans"/>
              </a:rPr>
              <a:t>Y</a:t>
            </a:r>
            <a:r>
              <a:rPr baseline="-5999" sz="5000">
                <a:solidFill>
                  <a:srgbClr val="235691"/>
                </a:solidFill>
                <a:latin typeface="+mj-lt"/>
                <a:ea typeface="+mj-ea"/>
                <a:cs typeface="+mj-cs"/>
                <a:sym typeface="Gill Sans"/>
              </a:rPr>
              <a:t>0</a:t>
            </a:r>
            <a:r>
              <a:rPr sz="5000">
                <a:solidFill>
                  <a:srgbClr val="235691"/>
                </a:solidFill>
                <a:latin typeface="+mj-lt"/>
                <a:ea typeface="+mj-ea"/>
                <a:cs typeface="+mj-cs"/>
                <a:sym typeface="Gill Sans"/>
              </a:rPr>
              <a:t> * </a:t>
            </a:r>
            <a:r>
              <a:rPr i="1" sz="5000">
                <a:solidFill>
                  <a:srgbClr val="235691"/>
                </a:solidFill>
                <a:latin typeface="+mj-lt"/>
                <a:ea typeface="+mj-ea"/>
                <a:cs typeface="+mj-cs"/>
                <a:sym typeface="Gill Sans"/>
              </a:rPr>
              <a:t>M</a:t>
            </a:r>
            <a:r>
              <a:rPr baseline="31999" sz="5000">
                <a:solidFill>
                  <a:srgbClr val="235691"/>
                </a:solidFill>
                <a:latin typeface="+mj-lt"/>
                <a:ea typeface="+mj-ea"/>
                <a:cs typeface="+mj-cs"/>
                <a:sym typeface="Gill Sans"/>
              </a:rPr>
              <a:t>(3/4)</a:t>
            </a:r>
          </a:p>
        </p:txBody>
      </p:sp>
      <p:grpSp>
        <p:nvGrpSpPr>
          <p:cNvPr id="559" name="Group 559"/>
          <p:cNvGrpSpPr/>
          <p:nvPr/>
        </p:nvGrpSpPr>
        <p:grpSpPr>
          <a:xfrm>
            <a:off x="152400" y="3308822"/>
            <a:ext cx="11356975" cy="8629178"/>
            <a:chOff x="0" y="0"/>
            <a:chExt cx="11356975" cy="8629177"/>
          </a:xfrm>
        </p:grpSpPr>
        <p:pic>
          <p:nvPicPr>
            <p:cNvPr id="556" name="scaling_law.jpg"/>
            <p:cNvPicPr/>
            <p:nvPr/>
          </p:nvPicPr>
          <p:blipFill>
            <a:blip r:embed="rId3">
              <a:extLst/>
            </a:blip>
            <a:stretch>
              <a:fillRect/>
            </a:stretch>
          </p:blipFill>
          <p:spPr>
            <a:xfrm>
              <a:off x="0" y="0"/>
              <a:ext cx="11356975" cy="8623300"/>
            </a:xfrm>
            <a:prstGeom prst="rect">
              <a:avLst/>
            </a:prstGeom>
            <a:ln w="12700" cap="flat">
              <a:noFill/>
              <a:miter lim="400000"/>
            </a:ln>
            <a:effectLst/>
          </p:spPr>
        </p:pic>
        <p:sp>
          <p:nvSpPr>
            <p:cNvPr id="557" name="Shape 557"/>
            <p:cNvSpPr/>
            <p:nvPr/>
          </p:nvSpPr>
          <p:spPr>
            <a:xfrm>
              <a:off x="24525" y="5877"/>
              <a:ext cx="4275982" cy="889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5400">
                  <a:solidFill>
                    <a:srgbClr val="1B4B92"/>
                  </a:solidFill>
                  <a:latin typeface="+mj-lt"/>
                  <a:ea typeface="+mj-ea"/>
                  <a:cs typeface="+mj-cs"/>
                  <a:sym typeface="Gill Sans"/>
                </a:defRPr>
              </a:lvl1pPr>
            </a:lstStyle>
            <a:p>
              <a:pPr lvl="0">
                <a:defRPr sz="1800">
                  <a:solidFill>
                    <a:srgbClr val="000000"/>
                  </a:solidFill>
                </a:defRPr>
              </a:pPr>
              <a:r>
                <a:rPr sz="5400">
                  <a:solidFill>
                    <a:srgbClr val="1B4B92"/>
                  </a:solidFill>
                </a:rPr>
                <a:t>Metabolic Rate</a:t>
              </a:r>
            </a:p>
          </p:txBody>
        </p:sp>
        <p:sp>
          <p:nvSpPr>
            <p:cNvPr id="558" name="Shape 558"/>
            <p:cNvSpPr/>
            <p:nvPr/>
          </p:nvSpPr>
          <p:spPr>
            <a:xfrm>
              <a:off x="9861109" y="7740177"/>
              <a:ext cx="1470163" cy="889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5400">
                  <a:solidFill>
                    <a:srgbClr val="1B4B92"/>
                  </a:solidFill>
                  <a:latin typeface="+mj-lt"/>
                  <a:ea typeface="+mj-ea"/>
                  <a:cs typeface="+mj-cs"/>
                  <a:sym typeface="Gill Sans"/>
                </a:defRPr>
              </a:lvl1pPr>
            </a:lstStyle>
            <a:p>
              <a:pPr lvl="0">
                <a:defRPr sz="1800">
                  <a:solidFill>
                    <a:srgbClr val="000000"/>
                  </a:solidFill>
                </a:defRPr>
              </a:pPr>
              <a:r>
                <a:rPr sz="5400">
                  <a:solidFill>
                    <a:srgbClr val="1B4B92"/>
                  </a:solidFill>
                </a:rPr>
                <a:t>Mass</a:t>
              </a:r>
            </a:p>
          </p:txBody>
        </p:sp>
      </p:grpSp>
      <p:sp>
        <p:nvSpPr>
          <p:cNvPr id="560" name="Shape 560"/>
          <p:cNvSpPr/>
          <p:nvPr/>
        </p:nvSpPr>
        <p:spPr>
          <a:xfrm>
            <a:off x="11849100" y="4114800"/>
            <a:ext cx="8877300" cy="838200"/>
          </a:xfrm>
          <a:prstGeom prst="rect">
            <a:avLst/>
          </a:prstGeom>
          <a:solidFill>
            <a:srgbClr val="DEEAEE"/>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825500">
              <a:defRPr sz="1800"/>
            </a:pPr>
            <a:r>
              <a:rPr sz="5000">
                <a:solidFill>
                  <a:srgbClr val="235691"/>
                </a:solidFill>
                <a:latin typeface="+mj-lt"/>
                <a:ea typeface="+mj-ea"/>
                <a:cs typeface="+mj-cs"/>
                <a:sym typeface="Gill Sans"/>
              </a:rPr>
              <a:t>human: </a:t>
            </a:r>
            <a:r>
              <a:rPr i="1" sz="5000">
                <a:solidFill>
                  <a:srgbClr val="235691"/>
                </a:solidFill>
                <a:latin typeface="+mj-lt"/>
                <a:ea typeface="+mj-ea"/>
                <a:cs typeface="+mj-cs"/>
                <a:sym typeface="Gill Sans"/>
              </a:rPr>
              <a:t>Y</a:t>
            </a:r>
            <a:r>
              <a:rPr sz="5000">
                <a:solidFill>
                  <a:srgbClr val="235691"/>
                </a:solidFill>
                <a:latin typeface="+mj-lt"/>
                <a:ea typeface="+mj-ea"/>
                <a:cs typeface="+mj-cs"/>
                <a:sym typeface="Gill Sans"/>
              </a:rPr>
              <a:t> = 50 -100 Watt</a:t>
            </a:r>
          </a:p>
        </p:txBody>
      </p:sp>
      <p:sp>
        <p:nvSpPr>
          <p:cNvPr id="561" name="Shape 561"/>
          <p:cNvSpPr/>
          <p:nvPr/>
        </p:nvSpPr>
        <p:spPr>
          <a:xfrm>
            <a:off x="11849100" y="7620000"/>
            <a:ext cx="8877300" cy="2311401"/>
          </a:xfrm>
          <a:prstGeom prst="rect">
            <a:avLst/>
          </a:prstGeom>
          <a:solidFill>
            <a:srgbClr val="DEEAEE"/>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825500">
              <a:defRPr sz="1800"/>
            </a:pPr>
            <a:r>
              <a:rPr sz="5000">
                <a:solidFill>
                  <a:srgbClr val="235691"/>
                </a:solidFill>
                <a:latin typeface="+mj-lt"/>
                <a:ea typeface="+mj-ea"/>
                <a:cs typeface="+mj-cs"/>
                <a:sym typeface="Gill Sans"/>
              </a:rPr>
              <a:t>Energy consumption per capita:</a:t>
            </a:r>
            <a:endParaRPr sz="5000">
              <a:solidFill>
                <a:srgbClr val="235691"/>
              </a:solidFill>
              <a:latin typeface="+mj-lt"/>
              <a:ea typeface="+mj-ea"/>
              <a:cs typeface="+mj-cs"/>
              <a:sym typeface="Gill Sans"/>
            </a:endParaRPr>
          </a:p>
          <a:p>
            <a:pPr lvl="0" defTabSz="825500">
              <a:defRPr sz="1800"/>
            </a:pPr>
            <a:r>
              <a:rPr sz="5000">
                <a:solidFill>
                  <a:srgbClr val="235691"/>
                </a:solidFill>
                <a:latin typeface="+mj-lt"/>
                <a:ea typeface="+mj-ea"/>
                <a:cs typeface="+mj-cs"/>
                <a:sym typeface="Gill Sans"/>
              </a:rPr>
              <a:t>Global Average: </a:t>
            </a:r>
            <a:r>
              <a:rPr i="1" sz="5000">
                <a:solidFill>
                  <a:srgbClr val="235691"/>
                </a:solidFill>
                <a:latin typeface="+mj-lt"/>
                <a:ea typeface="+mj-ea"/>
                <a:cs typeface="+mj-cs"/>
                <a:sym typeface="Gill Sans"/>
              </a:rPr>
              <a:t>Y</a:t>
            </a:r>
            <a:r>
              <a:rPr baseline="-5999" sz="5000">
                <a:solidFill>
                  <a:srgbClr val="235691"/>
                </a:solidFill>
                <a:latin typeface="+mj-lt"/>
                <a:ea typeface="+mj-ea"/>
                <a:cs typeface="+mj-cs"/>
                <a:sym typeface="Gill Sans"/>
              </a:rPr>
              <a:t>E</a:t>
            </a:r>
            <a:r>
              <a:rPr sz="5000">
                <a:solidFill>
                  <a:srgbClr val="235691"/>
                </a:solidFill>
                <a:latin typeface="+mj-lt"/>
                <a:ea typeface="+mj-ea"/>
                <a:cs typeface="+mj-cs"/>
                <a:sym typeface="Gill Sans"/>
              </a:rPr>
              <a:t> = 2,735 Watt</a:t>
            </a:r>
            <a:endParaRPr sz="5000">
              <a:solidFill>
                <a:srgbClr val="235691"/>
              </a:solidFill>
              <a:latin typeface="+mj-lt"/>
              <a:ea typeface="+mj-ea"/>
              <a:cs typeface="+mj-cs"/>
              <a:sym typeface="Gill Sans"/>
            </a:endParaRPr>
          </a:p>
          <a:p>
            <a:pPr lvl="0" defTabSz="825500">
              <a:defRPr sz="1800"/>
            </a:pPr>
            <a:r>
              <a:rPr i="1" sz="5000">
                <a:solidFill>
                  <a:srgbClr val="235691"/>
                </a:solidFill>
                <a:latin typeface="+mj-lt"/>
                <a:ea typeface="+mj-ea"/>
                <a:cs typeface="+mj-cs"/>
                <a:sym typeface="Gill Sans"/>
              </a:rPr>
              <a:t>M</a:t>
            </a:r>
            <a:r>
              <a:rPr sz="5000">
                <a:solidFill>
                  <a:srgbClr val="235691"/>
                </a:solidFill>
                <a:latin typeface="+mj-lt"/>
                <a:ea typeface="+mj-ea"/>
                <a:cs typeface="+mj-cs"/>
                <a:sym typeface="Gill Sans"/>
              </a:rPr>
              <a:t> = 10 metric tons</a:t>
            </a:r>
          </a:p>
        </p:txBody>
      </p:sp>
      <p:sp>
        <p:nvSpPr>
          <p:cNvPr id="562" name="Shape 562"/>
          <p:cNvSpPr/>
          <p:nvPr/>
        </p:nvSpPr>
        <p:spPr>
          <a:xfrm>
            <a:off x="11874500" y="10109200"/>
            <a:ext cx="8877300" cy="1574801"/>
          </a:xfrm>
          <a:prstGeom prst="rect">
            <a:avLst/>
          </a:prstGeom>
          <a:solidFill>
            <a:srgbClr val="DEEAEE"/>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825500">
              <a:defRPr sz="1800"/>
            </a:pPr>
            <a:r>
              <a:rPr sz="5000">
                <a:solidFill>
                  <a:srgbClr val="235691"/>
                </a:solidFill>
                <a:latin typeface="+mj-lt"/>
                <a:ea typeface="+mj-ea"/>
                <a:cs typeface="+mj-cs"/>
                <a:sym typeface="Gill Sans"/>
              </a:rPr>
              <a:t>Worst case:  </a:t>
            </a:r>
            <a:r>
              <a:rPr i="1" sz="5000">
                <a:solidFill>
                  <a:srgbClr val="235691"/>
                </a:solidFill>
                <a:latin typeface="+mj-lt"/>
                <a:ea typeface="+mj-ea"/>
                <a:cs typeface="+mj-cs"/>
                <a:sym typeface="Gill Sans"/>
              </a:rPr>
              <a:t>Y</a:t>
            </a:r>
            <a:r>
              <a:rPr baseline="-5999" sz="5000">
                <a:solidFill>
                  <a:srgbClr val="235691"/>
                </a:solidFill>
                <a:latin typeface="+mj-lt"/>
                <a:ea typeface="+mj-ea"/>
                <a:cs typeface="+mj-cs"/>
                <a:sym typeface="Gill Sans"/>
              </a:rPr>
              <a:t>E</a:t>
            </a:r>
            <a:r>
              <a:rPr sz="5000">
                <a:solidFill>
                  <a:srgbClr val="235691"/>
                </a:solidFill>
                <a:latin typeface="+mj-lt"/>
                <a:ea typeface="+mj-ea"/>
                <a:cs typeface="+mj-cs"/>
                <a:sym typeface="Gill Sans"/>
              </a:rPr>
              <a:t> = 22,000 Watt</a:t>
            </a:r>
            <a:endParaRPr sz="5000">
              <a:solidFill>
                <a:srgbClr val="235691"/>
              </a:solidFill>
              <a:latin typeface="+mj-lt"/>
              <a:ea typeface="+mj-ea"/>
              <a:cs typeface="+mj-cs"/>
              <a:sym typeface="Gill Sans"/>
            </a:endParaRPr>
          </a:p>
          <a:p>
            <a:pPr lvl="0" defTabSz="825500">
              <a:defRPr sz="1800"/>
            </a:pPr>
            <a:r>
              <a:rPr i="1" sz="5000">
                <a:solidFill>
                  <a:srgbClr val="235691"/>
                </a:solidFill>
                <a:latin typeface="+mj-lt"/>
                <a:ea typeface="+mj-ea"/>
                <a:cs typeface="+mj-cs"/>
                <a:sym typeface="Gill Sans"/>
              </a:rPr>
              <a:t>M</a:t>
            </a:r>
            <a:r>
              <a:rPr sz="5000">
                <a:solidFill>
                  <a:srgbClr val="235691"/>
                </a:solidFill>
                <a:latin typeface="+mj-lt"/>
                <a:ea typeface="+mj-ea"/>
                <a:cs typeface="+mj-cs"/>
                <a:sym typeface="Gill Sans"/>
              </a:rPr>
              <a:t> = 170 metric tons</a:t>
            </a:r>
          </a:p>
        </p:txBody>
      </p:sp>
      <p:pic>
        <p:nvPicPr>
          <p:cNvPr id="563" name="elephant_1.jpg"/>
          <p:cNvPicPr/>
          <p:nvPr/>
        </p:nvPicPr>
        <p:blipFill>
          <a:blip r:embed="rId4">
            <a:extLst/>
          </a:blip>
          <a:stretch>
            <a:fillRect/>
          </a:stretch>
        </p:blipFill>
        <p:spPr>
          <a:xfrm>
            <a:off x="20777200" y="7293880"/>
            <a:ext cx="1739900" cy="1871440"/>
          </a:xfrm>
          <a:prstGeom prst="rect">
            <a:avLst/>
          </a:prstGeom>
          <a:ln w="12700">
            <a:miter lim="400000"/>
          </a:ln>
        </p:spPr>
      </p:pic>
      <p:pic>
        <p:nvPicPr>
          <p:cNvPr id="564" name="elephant_2.jpg"/>
          <p:cNvPicPr/>
          <p:nvPr/>
        </p:nvPicPr>
        <p:blipFill>
          <a:blip r:embed="rId5">
            <a:extLst/>
          </a:blip>
          <a:stretch>
            <a:fillRect/>
          </a:stretch>
        </p:blipFill>
        <p:spPr>
          <a:xfrm>
            <a:off x="22161500" y="8788400"/>
            <a:ext cx="2175934" cy="2095500"/>
          </a:xfrm>
          <a:prstGeom prst="rect">
            <a:avLst/>
          </a:prstGeom>
          <a:ln w="12700">
            <a:miter lim="400000"/>
          </a:ln>
        </p:spPr>
      </p:pic>
      <p:pic>
        <p:nvPicPr>
          <p:cNvPr id="565" name="blue-whale_1.jpg"/>
          <p:cNvPicPr/>
          <p:nvPr/>
        </p:nvPicPr>
        <p:blipFill>
          <a:blip r:embed="rId6">
            <a:extLst/>
          </a:blip>
          <a:stretch>
            <a:fillRect/>
          </a:stretch>
        </p:blipFill>
        <p:spPr>
          <a:xfrm>
            <a:off x="18935700" y="11684000"/>
            <a:ext cx="5422900" cy="1993900"/>
          </a:xfrm>
          <a:prstGeom prst="rect">
            <a:avLst/>
          </a:prstGeom>
          <a:ln w="12700">
            <a:miter lim="400000"/>
          </a:ln>
        </p:spPr>
      </p:pic>
      <p:sp>
        <p:nvSpPr>
          <p:cNvPr id="566" name="Shape 566"/>
          <p:cNvSpPr/>
          <p:nvPr/>
        </p:nvSpPr>
        <p:spPr>
          <a:xfrm>
            <a:off x="11849100" y="5130800"/>
            <a:ext cx="8877300" cy="2311401"/>
          </a:xfrm>
          <a:prstGeom prst="rect">
            <a:avLst/>
          </a:prstGeom>
          <a:solidFill>
            <a:srgbClr val="DEEAEE"/>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825500">
              <a:defRPr sz="1800"/>
            </a:pPr>
            <a:r>
              <a:rPr sz="5000">
                <a:solidFill>
                  <a:srgbClr val="235691"/>
                </a:solidFill>
                <a:latin typeface="+mj-lt"/>
                <a:ea typeface="+mj-ea"/>
                <a:cs typeface="+mj-cs"/>
                <a:sym typeface="Gill Sans"/>
              </a:rPr>
              <a:t>Extended metabolic rate: </a:t>
            </a:r>
            <a:endParaRPr sz="5000">
              <a:solidFill>
                <a:srgbClr val="235691"/>
              </a:solidFill>
              <a:latin typeface="+mj-lt"/>
              <a:ea typeface="+mj-ea"/>
              <a:cs typeface="+mj-cs"/>
              <a:sym typeface="Gill Sans"/>
            </a:endParaRPr>
          </a:p>
          <a:p>
            <a:pPr lvl="0" defTabSz="825500">
              <a:defRPr sz="1800"/>
            </a:pPr>
            <a:r>
              <a:rPr i="1" sz="5000">
                <a:solidFill>
                  <a:srgbClr val="235691"/>
                </a:solidFill>
                <a:latin typeface="+mj-lt"/>
                <a:ea typeface="+mj-ea"/>
                <a:cs typeface="+mj-cs"/>
                <a:sym typeface="Gill Sans"/>
              </a:rPr>
              <a:t>Y</a:t>
            </a:r>
            <a:r>
              <a:rPr baseline="-5999" sz="5000">
                <a:solidFill>
                  <a:srgbClr val="235691"/>
                </a:solidFill>
                <a:latin typeface="+mj-lt"/>
                <a:ea typeface="+mj-ea"/>
                <a:cs typeface="+mj-cs"/>
                <a:sym typeface="Gill Sans"/>
              </a:rPr>
              <a:t>E</a:t>
            </a:r>
            <a:r>
              <a:rPr sz="5000">
                <a:solidFill>
                  <a:srgbClr val="235691"/>
                </a:solidFill>
                <a:latin typeface="+mj-lt"/>
                <a:ea typeface="+mj-ea"/>
                <a:cs typeface="+mj-cs"/>
                <a:sym typeface="Gill Sans"/>
              </a:rPr>
              <a:t> = </a:t>
            </a:r>
            <a:r>
              <a:rPr i="1" sz="5000">
                <a:solidFill>
                  <a:srgbClr val="235691"/>
                </a:solidFill>
                <a:latin typeface="+mj-lt"/>
                <a:ea typeface="+mj-ea"/>
                <a:cs typeface="+mj-cs"/>
                <a:sym typeface="Gill Sans"/>
              </a:rPr>
              <a:t>Y</a:t>
            </a:r>
            <a:r>
              <a:rPr sz="5000">
                <a:solidFill>
                  <a:srgbClr val="235691"/>
                </a:solidFill>
                <a:latin typeface="+mj-lt"/>
                <a:ea typeface="+mj-ea"/>
                <a:cs typeface="+mj-cs"/>
                <a:sym typeface="Gill Sans"/>
              </a:rPr>
              <a:t> + </a:t>
            </a:r>
            <a:r>
              <a:rPr i="1" sz="5000">
                <a:solidFill>
                  <a:srgbClr val="235691"/>
                </a:solidFill>
                <a:latin typeface="+mj-lt"/>
                <a:ea typeface="+mj-ea"/>
                <a:cs typeface="+mj-cs"/>
                <a:sym typeface="Gill Sans"/>
              </a:rPr>
              <a:t>C</a:t>
            </a:r>
            <a:r>
              <a:rPr baseline="-5999" sz="5000">
                <a:solidFill>
                  <a:srgbClr val="235691"/>
                </a:solidFill>
                <a:latin typeface="+mj-lt"/>
                <a:ea typeface="+mj-ea"/>
                <a:cs typeface="+mj-cs"/>
                <a:sym typeface="Gill Sans"/>
              </a:rPr>
              <a:t>E</a:t>
            </a:r>
            <a:r>
              <a:rPr sz="5000">
                <a:solidFill>
                  <a:srgbClr val="235691"/>
                </a:solidFill>
                <a:latin typeface="+mj-lt"/>
                <a:ea typeface="+mj-ea"/>
                <a:cs typeface="+mj-cs"/>
                <a:sym typeface="Gill Sans"/>
              </a:rPr>
              <a:t> </a:t>
            </a:r>
            <a:endParaRPr sz="5000">
              <a:solidFill>
                <a:srgbClr val="235691"/>
              </a:solidFill>
              <a:latin typeface="+mj-lt"/>
              <a:ea typeface="+mj-ea"/>
              <a:cs typeface="+mj-cs"/>
              <a:sym typeface="Gill Sans"/>
            </a:endParaRPr>
          </a:p>
          <a:p>
            <a:pPr lvl="0" defTabSz="825500">
              <a:defRPr sz="1800"/>
            </a:pPr>
            <a:r>
              <a:rPr sz="5000">
                <a:solidFill>
                  <a:srgbClr val="235691"/>
                </a:solidFill>
                <a:latin typeface="+mj-lt"/>
                <a:ea typeface="+mj-ea"/>
                <a:cs typeface="+mj-cs"/>
                <a:sym typeface="Gill Sans"/>
              </a:rPr>
              <a:t>(</a:t>
            </a:r>
            <a:r>
              <a:rPr i="1" sz="5000">
                <a:solidFill>
                  <a:srgbClr val="235691"/>
                </a:solidFill>
                <a:latin typeface="+mj-lt"/>
                <a:ea typeface="+mj-ea"/>
                <a:cs typeface="+mj-cs"/>
                <a:sym typeface="Gill Sans"/>
              </a:rPr>
              <a:t>C</a:t>
            </a:r>
            <a:r>
              <a:rPr baseline="-5999" sz="5000">
                <a:solidFill>
                  <a:srgbClr val="235691"/>
                </a:solidFill>
                <a:latin typeface="+mj-lt"/>
                <a:ea typeface="+mj-ea"/>
                <a:cs typeface="+mj-cs"/>
                <a:sym typeface="Gill Sans"/>
              </a:rPr>
              <a:t>E</a:t>
            </a:r>
            <a:r>
              <a:rPr sz="5000">
                <a:solidFill>
                  <a:srgbClr val="235691"/>
                </a:solidFill>
                <a:latin typeface="+mj-lt"/>
                <a:ea typeface="+mj-ea"/>
                <a:cs typeface="+mj-cs"/>
                <a:sym typeface="Gill Sans"/>
              </a:rPr>
              <a:t>: total energy consumption)</a:t>
            </a:r>
          </a:p>
        </p:txBody>
      </p:sp>
      <p:pic>
        <p:nvPicPr>
          <p:cNvPr id="567" name="Man.png"/>
          <p:cNvPicPr/>
          <p:nvPr/>
        </p:nvPicPr>
        <p:blipFill>
          <a:blip r:embed="rId7">
            <a:extLst/>
          </a:blip>
          <a:stretch>
            <a:fillRect/>
          </a:stretch>
        </p:blipFill>
        <p:spPr>
          <a:xfrm>
            <a:off x="21093762" y="3800297"/>
            <a:ext cx="674978" cy="1587501"/>
          </a:xfrm>
          <a:prstGeom prst="rect">
            <a:avLst/>
          </a:prstGeom>
          <a:ln w="12700">
            <a:miter lim="400000"/>
          </a:ln>
        </p:spPr>
      </p:pic>
      <p:sp>
        <p:nvSpPr>
          <p:cNvPr id="568" name="Shape 568"/>
          <p:cNvSpPr/>
          <p:nvPr/>
        </p:nvSpPr>
        <p:spPr>
          <a:xfrm>
            <a:off x="20701000" y="6883400"/>
            <a:ext cx="3733800" cy="4178300"/>
          </a:xfrm>
          <a:prstGeom prst="wedgeEllipseCallout">
            <a:avLst>
              <a:gd name="adj1" fmla="val -28912"/>
              <a:gd name="adj2" fmla="val -100456"/>
            </a:avLst>
          </a:prstGeom>
          <a:ln w="25400">
            <a:solidFill>
              <a:srgbClr val="3D4A58">
                <a:alpha val="85000"/>
              </a:srgbClr>
            </a:solidFill>
            <a:miter lim="400000"/>
          </a:ln>
          <a:effectLst>
            <a:outerShdw sx="100000" sy="100000" kx="0" ky="0" algn="b" rotWithShape="0" blurRad="76200" dist="0" dir="18900000">
              <a:srgbClr val="000000">
                <a:alpha val="80000"/>
              </a:srgbClr>
            </a:outerShdw>
          </a:effectLst>
        </p:spPr>
        <p:txBody>
          <a:bodyPr lIns="0" tIns="0" rIns="0" bIns="0" anchor="ct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569" name="Shape 569"/>
          <p:cNvSpPr/>
          <p:nvPr/>
        </p:nvSpPr>
        <p:spPr>
          <a:xfrm>
            <a:off x="20294600" y="12877800"/>
            <a:ext cx="3352800"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5000">
                <a:solidFill>
                  <a:srgbClr val="FCF9FB"/>
                </a:solidFill>
                <a:latin typeface="+mj-lt"/>
                <a:ea typeface="+mj-ea"/>
                <a:cs typeface="+mj-cs"/>
                <a:sym typeface="Gill Sans"/>
              </a:defRPr>
            </a:lvl1pPr>
          </a:lstStyle>
          <a:p>
            <a:pPr lvl="0">
              <a:defRPr sz="1800">
                <a:solidFill>
                  <a:srgbClr val="000000"/>
                </a:solidFill>
              </a:defRPr>
            </a:pPr>
            <a:r>
              <a:rPr sz="5000">
                <a:solidFill>
                  <a:srgbClr val="FCF9FB"/>
                </a:solidFill>
              </a:rPr>
              <a:t>Blue Whale</a:t>
            </a:r>
          </a:p>
        </p:txBody>
      </p:sp>
      <p:sp>
        <p:nvSpPr>
          <p:cNvPr id="570" name="Shape 570"/>
          <p:cNvSpPr/>
          <p:nvPr/>
        </p:nvSpPr>
        <p:spPr>
          <a:xfrm>
            <a:off x="18770600" y="11620500"/>
            <a:ext cx="5676900" cy="2146300"/>
          </a:xfrm>
          <a:prstGeom prst="wedgeEllipseCallout">
            <a:avLst>
              <a:gd name="adj1" fmla="val -129195"/>
              <a:gd name="adj2" fmla="val -51775"/>
            </a:avLst>
          </a:prstGeom>
          <a:ln w="25400">
            <a:solidFill>
              <a:srgbClr val="3D4A58">
                <a:alpha val="85000"/>
              </a:srgbClr>
            </a:solidFill>
            <a:miter lim="400000"/>
          </a:ln>
          <a:effectLst>
            <a:outerShdw sx="100000" sy="100000" kx="0" ky="0" algn="b" rotWithShape="0" blurRad="76200" dist="0" dir="18900000">
              <a:srgbClr val="000000">
                <a:alpha val="80000"/>
              </a:srgbClr>
            </a:outerShdw>
          </a:effectLst>
        </p:spPr>
        <p:txBody>
          <a:bodyPr lIns="0" tIns="0" rIns="0" bIns="0" anchor="ct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nvGrpSpPr>
          <p:cNvPr id="573" name="Group 573"/>
          <p:cNvGrpSpPr/>
          <p:nvPr/>
        </p:nvGrpSpPr>
        <p:grpSpPr>
          <a:xfrm>
            <a:off x="88900" y="63500"/>
            <a:ext cx="24193500" cy="1778000"/>
            <a:chOff x="-50800" y="-50800"/>
            <a:chExt cx="24193500" cy="1778000"/>
          </a:xfrm>
        </p:grpSpPr>
        <p:pic>
          <p:nvPicPr>
            <p:cNvPr id="571" name=""/>
            <p:cNvPicPr/>
            <p:nvPr/>
          </p:nvPicPr>
          <p:blipFill>
            <a:blip r:embed="rId8">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572" name="droppedImage.pdf"/>
            <p:cNvPicPr/>
            <p:nvPr/>
          </p:nvPicPr>
          <p:blipFill>
            <a:blip r:embed="rId9">
              <a:extLst/>
            </a:blip>
            <a:stretch>
              <a:fillRect/>
            </a:stretch>
          </p:blipFill>
          <p:spPr>
            <a:xfrm>
              <a:off x="22128503" y="63500"/>
              <a:ext cx="1887198" cy="1549400"/>
            </a:xfrm>
            <a:prstGeom prst="rect">
              <a:avLst/>
            </a:prstGeom>
            <a:ln w="12700" cap="flat">
              <a:noFill/>
              <a:miter lim="400000"/>
            </a:ln>
            <a:effectLst/>
          </p:spPr>
        </p:pic>
      </p:gr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554"/>
                                        </p:tgtEl>
                                        <p:attrNameLst>
                                          <p:attrName>style.visibility</p:attrName>
                                        </p:attrNameLst>
                                      </p:cBhvr>
                                      <p:to>
                                        <p:strVal val="visible"/>
                                      </p:to>
                                    </p:set>
                                    <p:animEffect filter="dissolve" transition="in">
                                      <p:cBhvr>
                                        <p:cTn id="7" dur="1000"/>
                                        <p:tgtEl>
                                          <p:spTgt spid="554"/>
                                        </p:tgtEl>
                                      </p:cBhvr>
                                    </p:animEffect>
                                  </p:childTnLst>
                                </p:cTn>
                              </p:par>
                            </p:childTnLst>
                          </p:cTn>
                        </p:par>
                        <p:par>
                          <p:cTn id="8" fill="hold">
                            <p:stCondLst>
                              <p:cond delay="1000"/>
                            </p:stCondLst>
                            <p:childTnLst>
                              <p:par>
                                <p:cTn id="9" nodeType="afterEffect" presetClass="entr" presetSubtype="0" presetID="10" grpId="2" fill="hold">
                                  <p:stCondLst>
                                    <p:cond delay="0"/>
                                  </p:stCondLst>
                                  <p:iterate type="el" backwards="0">
                                    <p:tmAbs val="0"/>
                                  </p:iterate>
                                  <p:childTnLst>
                                    <p:set>
                                      <p:cBhvr>
                                        <p:cTn id="10" fill="hold"/>
                                        <p:tgtEl>
                                          <p:spTgt spid="559"/>
                                        </p:tgtEl>
                                        <p:attrNameLst>
                                          <p:attrName>style.visibility</p:attrName>
                                        </p:attrNameLst>
                                      </p:cBhvr>
                                      <p:to>
                                        <p:strVal val="visible"/>
                                      </p:to>
                                    </p:set>
                                    <p:animEffect filter="fade" transition="in">
                                      <p:cBhvr>
                                        <p:cTn id="11" dur="1000"/>
                                        <p:tgtEl>
                                          <p:spTgt spid="559"/>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9" grpId="3" fill="hold">
                                  <p:stCondLst>
                                    <p:cond delay="0"/>
                                  </p:stCondLst>
                                  <p:iterate type="el" backwards="0">
                                    <p:tmAbs val="0"/>
                                  </p:iterate>
                                  <p:childTnLst>
                                    <p:set>
                                      <p:cBhvr>
                                        <p:cTn id="15" fill="hold"/>
                                        <p:tgtEl>
                                          <p:spTgt spid="555"/>
                                        </p:tgtEl>
                                        <p:attrNameLst>
                                          <p:attrName>style.visibility</p:attrName>
                                        </p:attrNameLst>
                                      </p:cBhvr>
                                      <p:to>
                                        <p:strVal val="visible"/>
                                      </p:to>
                                    </p:set>
                                    <p:animEffect filter="dissolve" transition="in">
                                      <p:cBhvr>
                                        <p:cTn id="16" dur="1000"/>
                                        <p:tgtEl>
                                          <p:spTgt spid="555"/>
                                        </p:tgtEl>
                                      </p:cBhvr>
                                    </p:animEffec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9" grpId="4" fill="hold">
                                  <p:stCondLst>
                                    <p:cond delay="0"/>
                                  </p:stCondLst>
                                  <p:iterate type="el" backwards="0">
                                    <p:tmAbs val="0"/>
                                  </p:iterate>
                                  <p:childTnLst>
                                    <p:set>
                                      <p:cBhvr>
                                        <p:cTn id="20" fill="hold"/>
                                        <p:tgtEl>
                                          <p:spTgt spid="560"/>
                                        </p:tgtEl>
                                        <p:attrNameLst>
                                          <p:attrName>style.visibility</p:attrName>
                                        </p:attrNameLst>
                                      </p:cBhvr>
                                      <p:to>
                                        <p:strVal val="visible"/>
                                      </p:to>
                                    </p:set>
                                    <p:animEffect filter="dissolve" transition="in">
                                      <p:cBhvr>
                                        <p:cTn id="21" dur="1000"/>
                                        <p:tgtEl>
                                          <p:spTgt spid="560"/>
                                        </p:tgtEl>
                                      </p:cBhvr>
                                    </p:animEffect>
                                  </p:childTnLst>
                                </p:cTn>
                              </p:par>
                            </p:childTnLst>
                          </p:cTn>
                        </p:par>
                        <p:par>
                          <p:cTn id="22" fill="hold">
                            <p:stCondLst>
                              <p:cond delay="1000"/>
                            </p:stCondLst>
                            <p:childTnLst>
                              <p:par>
                                <p:cTn id="23" nodeType="afterEffect" presetClass="entr" presetSubtype="0" presetID="10" grpId="5" fill="hold">
                                  <p:stCondLst>
                                    <p:cond delay="0"/>
                                  </p:stCondLst>
                                  <p:iterate type="el" backwards="0">
                                    <p:tmAbs val="0"/>
                                  </p:iterate>
                                  <p:childTnLst>
                                    <p:set>
                                      <p:cBhvr>
                                        <p:cTn id="24" fill="hold"/>
                                        <p:tgtEl>
                                          <p:spTgt spid="567"/>
                                        </p:tgtEl>
                                        <p:attrNameLst>
                                          <p:attrName>style.visibility</p:attrName>
                                        </p:attrNameLst>
                                      </p:cBhvr>
                                      <p:to>
                                        <p:strVal val="visible"/>
                                      </p:to>
                                    </p:set>
                                    <p:animEffect filter="fade" transition="in">
                                      <p:cBhvr>
                                        <p:cTn id="25" dur="1000"/>
                                        <p:tgtEl>
                                          <p:spTgt spid="567"/>
                                        </p:tgtEl>
                                      </p:cBhvr>
                                    </p:animEffect>
                                  </p:childTnLst>
                                </p:cTn>
                              </p:par>
                            </p:childTnLst>
                          </p:cTn>
                        </p:par>
                      </p:childTnLst>
                    </p:cTn>
                  </p:par>
                  <p:par>
                    <p:cTn id="26" fill="hold">
                      <p:stCondLst>
                        <p:cond delay="indefinite"/>
                      </p:stCondLst>
                      <p:childTnLst>
                        <p:par>
                          <p:cTn id="27" fill="hold">
                            <p:stCondLst>
                              <p:cond delay="0"/>
                            </p:stCondLst>
                            <p:childTnLst>
                              <p:par>
                                <p:cTn id="28" nodeType="clickEffect" presetClass="entr" presetSubtype="0" presetID="9" grpId="6" fill="hold">
                                  <p:stCondLst>
                                    <p:cond delay="0"/>
                                  </p:stCondLst>
                                  <p:iterate type="el" backwards="0">
                                    <p:tmAbs val="0"/>
                                  </p:iterate>
                                  <p:childTnLst>
                                    <p:set>
                                      <p:cBhvr>
                                        <p:cTn id="29" fill="hold"/>
                                        <p:tgtEl>
                                          <p:spTgt spid="566"/>
                                        </p:tgtEl>
                                        <p:attrNameLst>
                                          <p:attrName>style.visibility</p:attrName>
                                        </p:attrNameLst>
                                      </p:cBhvr>
                                      <p:to>
                                        <p:strVal val="visible"/>
                                      </p:to>
                                    </p:set>
                                    <p:animEffect filter="dissolve" transition="in">
                                      <p:cBhvr>
                                        <p:cTn id="30" dur="1000"/>
                                        <p:tgtEl>
                                          <p:spTgt spid="566"/>
                                        </p:tgtEl>
                                      </p:cBhvr>
                                    </p:animEffect>
                                  </p:childTnLst>
                                </p:cTn>
                              </p:par>
                            </p:childTnLst>
                          </p:cTn>
                        </p:par>
                      </p:childTnLst>
                    </p:cTn>
                  </p:par>
                  <p:par>
                    <p:cTn id="31" fill="hold">
                      <p:stCondLst>
                        <p:cond delay="indefinite"/>
                      </p:stCondLst>
                      <p:childTnLst>
                        <p:par>
                          <p:cTn id="32" fill="hold">
                            <p:stCondLst>
                              <p:cond delay="0"/>
                            </p:stCondLst>
                            <p:childTnLst>
                              <p:par>
                                <p:cTn id="33" nodeType="clickEffect" presetClass="entr" presetSubtype="0" presetID="9" grpId="7" fill="hold">
                                  <p:stCondLst>
                                    <p:cond delay="0"/>
                                  </p:stCondLst>
                                  <p:iterate type="el" backwards="0">
                                    <p:tmAbs val="0"/>
                                  </p:iterate>
                                  <p:childTnLst>
                                    <p:set>
                                      <p:cBhvr>
                                        <p:cTn id="34" fill="hold"/>
                                        <p:tgtEl>
                                          <p:spTgt spid="561"/>
                                        </p:tgtEl>
                                        <p:attrNameLst>
                                          <p:attrName>style.visibility</p:attrName>
                                        </p:attrNameLst>
                                      </p:cBhvr>
                                      <p:to>
                                        <p:strVal val="visible"/>
                                      </p:to>
                                    </p:set>
                                    <p:animEffect filter="dissolve" transition="in">
                                      <p:cBhvr>
                                        <p:cTn id="35" dur="1000"/>
                                        <p:tgtEl>
                                          <p:spTgt spid="561"/>
                                        </p:tgtEl>
                                      </p:cBhvr>
                                    </p:animEffect>
                                  </p:childTnLst>
                                </p:cTn>
                              </p:par>
                            </p:childTnLst>
                          </p:cTn>
                        </p:par>
                      </p:childTnLst>
                    </p:cTn>
                  </p:par>
                  <p:par>
                    <p:cTn id="36" fill="hold">
                      <p:stCondLst>
                        <p:cond delay="indefinite"/>
                      </p:stCondLst>
                      <p:childTnLst>
                        <p:par>
                          <p:cTn id="37" fill="hold">
                            <p:stCondLst>
                              <p:cond delay="0"/>
                            </p:stCondLst>
                            <p:childTnLst>
                              <p:par>
                                <p:cTn id="38" nodeType="clickEffect" presetClass="entr" presetSubtype="16" presetID="23" grpId="8" fill="hold">
                                  <p:stCondLst>
                                    <p:cond delay="0"/>
                                  </p:stCondLst>
                                  <p:iterate type="el" backwards="0">
                                    <p:tmAbs val="0"/>
                                  </p:iterate>
                                  <p:childTnLst>
                                    <p:set>
                                      <p:cBhvr>
                                        <p:cTn id="39" fill="hold"/>
                                        <p:tgtEl>
                                          <p:spTgt spid="568"/>
                                        </p:tgtEl>
                                        <p:attrNameLst>
                                          <p:attrName>style.visibility</p:attrName>
                                        </p:attrNameLst>
                                      </p:cBhvr>
                                      <p:to>
                                        <p:strVal val="visible"/>
                                      </p:to>
                                    </p:set>
                                    <p:anim calcmode="lin" valueType="num">
                                      <p:cBhvr>
                                        <p:cTn id="40" dur="1000" fill="hold"/>
                                        <p:tgtEl>
                                          <p:spTgt spid="568"/>
                                        </p:tgtEl>
                                        <p:attrNameLst>
                                          <p:attrName>ppt_w</p:attrName>
                                        </p:attrNameLst>
                                      </p:cBhvr>
                                      <p:tavLst>
                                        <p:tav tm="0">
                                          <p:val>
                                            <p:fltVal val="0"/>
                                          </p:val>
                                        </p:tav>
                                        <p:tav tm="100000">
                                          <p:val>
                                            <p:strVal val="#ppt_w"/>
                                          </p:val>
                                        </p:tav>
                                      </p:tavLst>
                                    </p:anim>
                                    <p:anim calcmode="lin" valueType="num">
                                      <p:cBhvr>
                                        <p:cTn id="41" dur="1000" fill="hold"/>
                                        <p:tgtEl>
                                          <p:spTgt spid="568"/>
                                        </p:tgtEl>
                                        <p:attrNameLst>
                                          <p:attrName>ppt_h</p:attrName>
                                        </p:attrNameLst>
                                      </p:cBhvr>
                                      <p:tavLst>
                                        <p:tav tm="0">
                                          <p:val>
                                            <p:fltVal val="0"/>
                                          </p:val>
                                        </p:tav>
                                        <p:tav tm="100000">
                                          <p:val>
                                            <p:strVal val="#ppt_h"/>
                                          </p:val>
                                        </p:tav>
                                      </p:tavLst>
                                    </p:anim>
                                  </p:childTnLst>
                                </p:cTn>
                              </p:par>
                            </p:childTnLst>
                          </p:cTn>
                        </p:par>
                        <p:par>
                          <p:cTn id="42" fill="hold">
                            <p:stCondLst>
                              <p:cond delay="1000"/>
                            </p:stCondLst>
                            <p:childTnLst>
                              <p:par>
                                <p:cTn id="43" nodeType="afterEffect" presetClass="entr" presetSubtype="16" presetID="23" grpId="9" fill="hold">
                                  <p:stCondLst>
                                    <p:cond delay="0"/>
                                  </p:stCondLst>
                                  <p:iterate type="el" backwards="0">
                                    <p:tmAbs val="0"/>
                                  </p:iterate>
                                  <p:childTnLst>
                                    <p:set>
                                      <p:cBhvr>
                                        <p:cTn id="44" fill="hold"/>
                                        <p:tgtEl>
                                          <p:spTgt spid="563"/>
                                        </p:tgtEl>
                                        <p:attrNameLst>
                                          <p:attrName>style.visibility</p:attrName>
                                        </p:attrNameLst>
                                      </p:cBhvr>
                                      <p:to>
                                        <p:strVal val="visible"/>
                                      </p:to>
                                    </p:set>
                                    <p:anim calcmode="lin" valueType="num">
                                      <p:cBhvr>
                                        <p:cTn id="45" dur="1000" fill="hold"/>
                                        <p:tgtEl>
                                          <p:spTgt spid="563"/>
                                        </p:tgtEl>
                                        <p:attrNameLst>
                                          <p:attrName>ppt_w</p:attrName>
                                        </p:attrNameLst>
                                      </p:cBhvr>
                                      <p:tavLst>
                                        <p:tav tm="0">
                                          <p:val>
                                            <p:fltVal val="0"/>
                                          </p:val>
                                        </p:tav>
                                        <p:tav tm="100000">
                                          <p:val>
                                            <p:strVal val="#ppt_w"/>
                                          </p:val>
                                        </p:tav>
                                      </p:tavLst>
                                    </p:anim>
                                    <p:anim calcmode="lin" valueType="num">
                                      <p:cBhvr>
                                        <p:cTn id="46" dur="1000" fill="hold"/>
                                        <p:tgtEl>
                                          <p:spTgt spid="563"/>
                                        </p:tgtEl>
                                        <p:attrNameLst>
                                          <p:attrName>ppt_h</p:attrName>
                                        </p:attrNameLst>
                                      </p:cBhvr>
                                      <p:tavLst>
                                        <p:tav tm="0">
                                          <p:val>
                                            <p:fltVal val="0"/>
                                          </p:val>
                                        </p:tav>
                                        <p:tav tm="100000">
                                          <p:val>
                                            <p:strVal val="#ppt_h"/>
                                          </p:val>
                                        </p:tav>
                                      </p:tavLst>
                                    </p:anim>
                                  </p:childTnLst>
                                </p:cTn>
                              </p:par>
                            </p:childTnLst>
                          </p:cTn>
                        </p:par>
                        <p:par>
                          <p:cTn id="47" fill="hold">
                            <p:stCondLst>
                              <p:cond delay="2000"/>
                            </p:stCondLst>
                            <p:childTnLst>
                              <p:par>
                                <p:cTn id="48" nodeType="afterEffect" presetClass="entr" presetSubtype="16" presetID="23" grpId="10" fill="hold">
                                  <p:stCondLst>
                                    <p:cond delay="0"/>
                                  </p:stCondLst>
                                  <p:iterate type="el" backwards="0">
                                    <p:tmAbs val="0"/>
                                  </p:iterate>
                                  <p:childTnLst>
                                    <p:set>
                                      <p:cBhvr>
                                        <p:cTn id="49" fill="hold"/>
                                        <p:tgtEl>
                                          <p:spTgt spid="564"/>
                                        </p:tgtEl>
                                        <p:attrNameLst>
                                          <p:attrName>style.visibility</p:attrName>
                                        </p:attrNameLst>
                                      </p:cBhvr>
                                      <p:to>
                                        <p:strVal val="visible"/>
                                      </p:to>
                                    </p:set>
                                    <p:anim calcmode="lin" valueType="num">
                                      <p:cBhvr>
                                        <p:cTn id="50" dur="1000" fill="hold"/>
                                        <p:tgtEl>
                                          <p:spTgt spid="564"/>
                                        </p:tgtEl>
                                        <p:attrNameLst>
                                          <p:attrName>ppt_w</p:attrName>
                                        </p:attrNameLst>
                                      </p:cBhvr>
                                      <p:tavLst>
                                        <p:tav tm="0">
                                          <p:val>
                                            <p:fltVal val="0"/>
                                          </p:val>
                                        </p:tav>
                                        <p:tav tm="100000">
                                          <p:val>
                                            <p:strVal val="#ppt_w"/>
                                          </p:val>
                                        </p:tav>
                                      </p:tavLst>
                                    </p:anim>
                                    <p:anim calcmode="lin" valueType="num">
                                      <p:cBhvr>
                                        <p:cTn id="51" dur="1000" fill="hold"/>
                                        <p:tgtEl>
                                          <p:spTgt spid="564"/>
                                        </p:tgtEl>
                                        <p:attrNameLst>
                                          <p:attrName>ppt_h</p:attrName>
                                        </p:attrNameLst>
                                      </p:cBhvr>
                                      <p:tavLst>
                                        <p:tav tm="0">
                                          <p:val>
                                            <p:fltVal val="0"/>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nodeType="clickEffect" presetClass="entr" presetSubtype="0" presetID="9" grpId="11" fill="hold">
                                  <p:stCondLst>
                                    <p:cond delay="0"/>
                                  </p:stCondLst>
                                  <p:iterate type="el" backwards="0">
                                    <p:tmAbs val="0"/>
                                  </p:iterate>
                                  <p:childTnLst>
                                    <p:set>
                                      <p:cBhvr>
                                        <p:cTn id="55" fill="hold"/>
                                        <p:tgtEl>
                                          <p:spTgt spid="562"/>
                                        </p:tgtEl>
                                        <p:attrNameLst>
                                          <p:attrName>style.visibility</p:attrName>
                                        </p:attrNameLst>
                                      </p:cBhvr>
                                      <p:to>
                                        <p:strVal val="visible"/>
                                      </p:to>
                                    </p:set>
                                    <p:animEffect filter="dissolve" transition="in">
                                      <p:cBhvr>
                                        <p:cTn id="56" dur="1000"/>
                                        <p:tgtEl>
                                          <p:spTgt spid="562"/>
                                        </p:tgtEl>
                                      </p:cBhvr>
                                    </p:animEffect>
                                  </p:childTnLst>
                                </p:cTn>
                              </p:par>
                            </p:childTnLst>
                          </p:cTn>
                        </p:par>
                        <p:par>
                          <p:cTn id="57" fill="hold">
                            <p:stCondLst>
                              <p:cond delay="1000"/>
                            </p:stCondLst>
                            <p:childTnLst>
                              <p:par>
                                <p:cTn id="58" nodeType="afterEffect" presetClass="entr" presetSubtype="16" presetID="23" grpId="12" fill="hold">
                                  <p:stCondLst>
                                    <p:cond delay="0"/>
                                  </p:stCondLst>
                                  <p:iterate type="el" backwards="0">
                                    <p:tmAbs val="0"/>
                                  </p:iterate>
                                  <p:childTnLst>
                                    <p:set>
                                      <p:cBhvr>
                                        <p:cTn id="59" fill="hold"/>
                                        <p:tgtEl>
                                          <p:spTgt spid="565"/>
                                        </p:tgtEl>
                                        <p:attrNameLst>
                                          <p:attrName>style.visibility</p:attrName>
                                        </p:attrNameLst>
                                      </p:cBhvr>
                                      <p:to>
                                        <p:strVal val="visible"/>
                                      </p:to>
                                    </p:set>
                                    <p:anim calcmode="lin" valueType="num">
                                      <p:cBhvr>
                                        <p:cTn id="60" dur="1000" fill="hold"/>
                                        <p:tgtEl>
                                          <p:spTgt spid="565"/>
                                        </p:tgtEl>
                                        <p:attrNameLst>
                                          <p:attrName>ppt_w</p:attrName>
                                        </p:attrNameLst>
                                      </p:cBhvr>
                                      <p:tavLst>
                                        <p:tav tm="0">
                                          <p:val>
                                            <p:fltVal val="0"/>
                                          </p:val>
                                        </p:tav>
                                        <p:tav tm="100000">
                                          <p:val>
                                            <p:strVal val="#ppt_w"/>
                                          </p:val>
                                        </p:tav>
                                      </p:tavLst>
                                    </p:anim>
                                    <p:anim calcmode="lin" valueType="num">
                                      <p:cBhvr>
                                        <p:cTn id="61" dur="1000" fill="hold"/>
                                        <p:tgtEl>
                                          <p:spTgt spid="565"/>
                                        </p:tgtEl>
                                        <p:attrNameLst>
                                          <p:attrName>ppt_h</p:attrName>
                                        </p:attrNameLst>
                                      </p:cBhvr>
                                      <p:tavLst>
                                        <p:tav tm="0">
                                          <p:val>
                                            <p:fltVal val="0"/>
                                          </p:val>
                                        </p:tav>
                                        <p:tav tm="100000">
                                          <p:val>
                                            <p:strVal val="#ppt_h"/>
                                          </p:val>
                                        </p:tav>
                                      </p:tavLst>
                                    </p:anim>
                                  </p:childTnLst>
                                </p:cTn>
                              </p:par>
                            </p:childTnLst>
                          </p:cTn>
                        </p:par>
                        <p:par>
                          <p:cTn id="62" fill="hold">
                            <p:stCondLst>
                              <p:cond delay="2000"/>
                            </p:stCondLst>
                            <p:childTnLst>
                              <p:par>
                                <p:cTn id="63" nodeType="afterEffect" presetClass="entr" presetSubtype="16" presetID="23" grpId="13" fill="hold">
                                  <p:stCondLst>
                                    <p:cond delay="0"/>
                                  </p:stCondLst>
                                  <p:iterate type="el" backwards="0">
                                    <p:tmAbs val="0"/>
                                  </p:iterate>
                                  <p:childTnLst>
                                    <p:set>
                                      <p:cBhvr>
                                        <p:cTn id="64" fill="hold"/>
                                        <p:tgtEl>
                                          <p:spTgt spid="569"/>
                                        </p:tgtEl>
                                        <p:attrNameLst>
                                          <p:attrName>style.visibility</p:attrName>
                                        </p:attrNameLst>
                                      </p:cBhvr>
                                      <p:to>
                                        <p:strVal val="visible"/>
                                      </p:to>
                                    </p:set>
                                    <p:anim calcmode="lin" valueType="num">
                                      <p:cBhvr>
                                        <p:cTn id="65" dur="1000" fill="hold"/>
                                        <p:tgtEl>
                                          <p:spTgt spid="569"/>
                                        </p:tgtEl>
                                        <p:attrNameLst>
                                          <p:attrName>ppt_w</p:attrName>
                                        </p:attrNameLst>
                                      </p:cBhvr>
                                      <p:tavLst>
                                        <p:tav tm="0">
                                          <p:val>
                                            <p:fltVal val="0"/>
                                          </p:val>
                                        </p:tav>
                                        <p:tav tm="100000">
                                          <p:val>
                                            <p:strVal val="#ppt_w"/>
                                          </p:val>
                                        </p:tav>
                                      </p:tavLst>
                                    </p:anim>
                                    <p:anim calcmode="lin" valueType="num">
                                      <p:cBhvr>
                                        <p:cTn id="66" dur="1000" fill="hold"/>
                                        <p:tgtEl>
                                          <p:spTgt spid="569"/>
                                        </p:tgtEl>
                                        <p:attrNameLst>
                                          <p:attrName>ppt_h</p:attrName>
                                        </p:attrNameLst>
                                      </p:cBhvr>
                                      <p:tavLst>
                                        <p:tav tm="0">
                                          <p:val>
                                            <p:fltVal val="0"/>
                                          </p:val>
                                        </p:tav>
                                        <p:tav tm="100000">
                                          <p:val>
                                            <p:strVal val="#ppt_h"/>
                                          </p:val>
                                        </p:tav>
                                      </p:tavLst>
                                    </p:anim>
                                  </p:childTnLst>
                                </p:cTn>
                              </p:par>
                            </p:childTnLst>
                          </p:cTn>
                        </p:par>
                        <p:par>
                          <p:cTn id="67" fill="hold">
                            <p:stCondLst>
                              <p:cond delay="3000"/>
                            </p:stCondLst>
                            <p:childTnLst>
                              <p:par>
                                <p:cTn id="68" nodeType="afterEffect" presetClass="entr" presetSubtype="16" presetID="23" grpId="14" fill="hold">
                                  <p:stCondLst>
                                    <p:cond delay="0"/>
                                  </p:stCondLst>
                                  <p:iterate type="el" backwards="0">
                                    <p:tmAbs val="0"/>
                                  </p:iterate>
                                  <p:childTnLst>
                                    <p:set>
                                      <p:cBhvr>
                                        <p:cTn id="69" fill="hold"/>
                                        <p:tgtEl>
                                          <p:spTgt spid="570"/>
                                        </p:tgtEl>
                                        <p:attrNameLst>
                                          <p:attrName>style.visibility</p:attrName>
                                        </p:attrNameLst>
                                      </p:cBhvr>
                                      <p:to>
                                        <p:strVal val="visible"/>
                                      </p:to>
                                    </p:set>
                                    <p:anim calcmode="lin" valueType="num">
                                      <p:cBhvr>
                                        <p:cTn id="70" dur="1000" fill="hold"/>
                                        <p:tgtEl>
                                          <p:spTgt spid="570"/>
                                        </p:tgtEl>
                                        <p:attrNameLst>
                                          <p:attrName>ppt_w</p:attrName>
                                        </p:attrNameLst>
                                      </p:cBhvr>
                                      <p:tavLst>
                                        <p:tav tm="0">
                                          <p:val>
                                            <p:fltVal val="0"/>
                                          </p:val>
                                        </p:tav>
                                        <p:tav tm="100000">
                                          <p:val>
                                            <p:strVal val="#ppt_w"/>
                                          </p:val>
                                        </p:tav>
                                      </p:tavLst>
                                    </p:anim>
                                    <p:anim calcmode="lin" valueType="num">
                                      <p:cBhvr>
                                        <p:cTn id="71" dur="1000" fill="hold"/>
                                        <p:tgtEl>
                                          <p:spTgt spid="57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8" grpId="8"/>
      <p:bldP build="whole" bldLvl="1" animBg="1" rev="0" advAuto="0" spid="561" grpId="7"/>
      <p:bldP build="whole" bldLvl="1" animBg="1" rev="0" advAuto="0" spid="569" grpId="13"/>
      <p:bldP build="whole" bldLvl="1" animBg="1" rev="0" advAuto="0" spid="563" grpId="9"/>
      <p:bldP build="whole" bldLvl="1" animBg="1" rev="0" advAuto="0" spid="566" grpId="6"/>
      <p:bldP build="whole" bldLvl="1" animBg="1" rev="0" advAuto="0" spid="554" grpId="1"/>
      <p:bldP build="whole" bldLvl="1" animBg="1" rev="0" advAuto="0" spid="562" grpId="11"/>
      <p:bldP build="whole" bldLvl="1" animBg="1" rev="0" advAuto="0" spid="570" grpId="14"/>
      <p:bldP build="whole" bldLvl="1" animBg="1" rev="0" advAuto="0" spid="560" grpId="4"/>
      <p:bldP build="whole" bldLvl="1" animBg="1" rev="0" advAuto="0" spid="567" grpId="5"/>
      <p:bldP build="whole" bldLvl="1" animBg="1" rev="0" advAuto="0" spid="559" grpId="2"/>
      <p:bldP build="whole" bldLvl="1" animBg="1" rev="0" advAuto="0" spid="565" grpId="12"/>
      <p:bldP build="whole" bldLvl="1" animBg="1" rev="0" advAuto="0" spid="564" grpId="10"/>
      <p:bldP build="whole" bldLvl="1" animBg="1" rev="0" advAuto="0" spid="555" grpId="3"/>
    </p:bldLst>
  </p:timing>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C5C5C5"/>
        </a:solidFill>
      </p:bgPr>
    </p:bg>
    <p:spTree>
      <p:nvGrpSpPr>
        <p:cNvPr id="1" name=""/>
        <p:cNvGrpSpPr/>
        <p:nvPr/>
      </p:nvGrpSpPr>
      <p:grpSpPr>
        <a:xfrm>
          <a:off x="0" y="0"/>
          <a:ext cx="0" cy="0"/>
          <a:chOff x="0" y="0"/>
          <a:chExt cx="0" cy="0"/>
        </a:xfrm>
      </p:grpSpPr>
      <p:pic>
        <p:nvPicPr>
          <p:cNvPr id="575" name="droppedImage.pdf"/>
          <p:cNvPicPr/>
          <p:nvPr/>
        </p:nvPicPr>
        <p:blipFill>
          <a:blip r:embed="rId2">
            <a:extLst/>
          </a:blip>
          <a:stretch>
            <a:fillRect/>
          </a:stretch>
        </p:blipFill>
        <p:spPr>
          <a:xfrm>
            <a:off x="22517100" y="698500"/>
            <a:ext cx="1460500" cy="1194955"/>
          </a:xfrm>
          <a:prstGeom prst="rect">
            <a:avLst/>
          </a:prstGeom>
          <a:ln w="12700">
            <a:miter lim="400000"/>
          </a:ln>
        </p:spPr>
      </p:pic>
      <p:sp>
        <p:nvSpPr>
          <p:cNvPr id="576" name="Shape 576"/>
          <p:cNvSpPr/>
          <p:nvPr/>
        </p:nvSpPr>
        <p:spPr>
          <a:xfrm>
            <a:off x="127000" y="2349500"/>
            <a:ext cx="11455400" cy="800100"/>
          </a:xfrm>
          <a:prstGeom prst="rect">
            <a:avLst/>
          </a:prstGeom>
          <a:solidFill>
            <a:srgbClr val="999999"/>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825500">
              <a:defRPr sz="4800">
                <a:solidFill>
                  <a:srgbClr val="FFFFFF"/>
                </a:solidFill>
                <a:latin typeface="+mj-lt"/>
                <a:ea typeface="+mj-ea"/>
                <a:cs typeface="+mj-cs"/>
                <a:sym typeface="Gill Sans"/>
              </a:defRPr>
            </a:lvl1pPr>
          </a:lstStyle>
          <a:p>
            <a:pPr lvl="0">
              <a:defRPr sz="1800">
                <a:solidFill>
                  <a:srgbClr val="000000"/>
                </a:solidFill>
              </a:defRPr>
            </a:pPr>
            <a:r>
              <a:rPr sz="4800">
                <a:solidFill>
                  <a:srgbClr val="FFFFFF"/>
                </a:solidFill>
              </a:rPr>
              <a:t>Being out of scale</a:t>
            </a:r>
          </a:p>
        </p:txBody>
      </p:sp>
      <p:sp>
        <p:nvSpPr>
          <p:cNvPr id="577" name="Shape 577"/>
          <p:cNvSpPr/>
          <p:nvPr/>
        </p:nvSpPr>
        <p:spPr>
          <a:xfrm>
            <a:off x="11838899" y="2362200"/>
            <a:ext cx="8839201" cy="1574801"/>
          </a:xfrm>
          <a:prstGeom prst="rect">
            <a:avLst/>
          </a:prstGeom>
          <a:solidFill>
            <a:srgbClr val="DEEAEE"/>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825500">
              <a:defRPr sz="1800"/>
            </a:pPr>
            <a:r>
              <a:rPr sz="5000">
                <a:solidFill>
                  <a:srgbClr val="235691"/>
                </a:solidFill>
                <a:latin typeface="+mj-lt"/>
                <a:ea typeface="+mj-ea"/>
                <a:cs typeface="+mj-cs"/>
                <a:sym typeface="Gill Sans"/>
              </a:rPr>
              <a:t>Scaling law for metabolic rate:  </a:t>
            </a:r>
            <a:endParaRPr sz="5000">
              <a:solidFill>
                <a:srgbClr val="235691"/>
              </a:solidFill>
              <a:latin typeface="+mj-lt"/>
              <a:ea typeface="+mj-ea"/>
              <a:cs typeface="+mj-cs"/>
              <a:sym typeface="Gill Sans"/>
            </a:endParaRPr>
          </a:p>
          <a:p>
            <a:pPr lvl="0" defTabSz="825500">
              <a:defRPr sz="1800"/>
            </a:pPr>
            <a:r>
              <a:rPr i="1" sz="5000">
                <a:solidFill>
                  <a:srgbClr val="235691"/>
                </a:solidFill>
                <a:latin typeface="+mj-lt"/>
                <a:ea typeface="+mj-ea"/>
                <a:cs typeface="+mj-cs"/>
                <a:sym typeface="Gill Sans"/>
              </a:rPr>
              <a:t>Y </a:t>
            </a:r>
            <a:r>
              <a:rPr sz="5000">
                <a:solidFill>
                  <a:srgbClr val="235691"/>
                </a:solidFill>
                <a:latin typeface="+mj-lt"/>
                <a:ea typeface="+mj-ea"/>
                <a:cs typeface="+mj-cs"/>
                <a:sym typeface="Gill Sans"/>
              </a:rPr>
              <a:t>= </a:t>
            </a:r>
            <a:r>
              <a:rPr i="1" sz="5000">
                <a:solidFill>
                  <a:srgbClr val="235691"/>
                </a:solidFill>
                <a:latin typeface="+mj-lt"/>
                <a:ea typeface="+mj-ea"/>
                <a:cs typeface="+mj-cs"/>
                <a:sym typeface="Gill Sans"/>
              </a:rPr>
              <a:t>Y</a:t>
            </a:r>
            <a:r>
              <a:rPr baseline="-5999" sz="5000">
                <a:solidFill>
                  <a:srgbClr val="235691"/>
                </a:solidFill>
                <a:latin typeface="+mj-lt"/>
                <a:ea typeface="+mj-ea"/>
                <a:cs typeface="+mj-cs"/>
                <a:sym typeface="Gill Sans"/>
              </a:rPr>
              <a:t>0</a:t>
            </a:r>
            <a:r>
              <a:rPr sz="5000">
                <a:solidFill>
                  <a:srgbClr val="235691"/>
                </a:solidFill>
                <a:latin typeface="+mj-lt"/>
                <a:ea typeface="+mj-ea"/>
                <a:cs typeface="+mj-cs"/>
                <a:sym typeface="Gill Sans"/>
              </a:rPr>
              <a:t> * </a:t>
            </a:r>
            <a:r>
              <a:rPr i="1" sz="5000">
                <a:solidFill>
                  <a:srgbClr val="235691"/>
                </a:solidFill>
                <a:latin typeface="+mj-lt"/>
                <a:ea typeface="+mj-ea"/>
                <a:cs typeface="+mj-cs"/>
                <a:sym typeface="Gill Sans"/>
              </a:rPr>
              <a:t>M</a:t>
            </a:r>
            <a:r>
              <a:rPr baseline="31999" sz="5000">
                <a:solidFill>
                  <a:srgbClr val="235691"/>
                </a:solidFill>
                <a:latin typeface="+mj-lt"/>
                <a:ea typeface="+mj-ea"/>
                <a:cs typeface="+mj-cs"/>
                <a:sym typeface="Gill Sans"/>
              </a:rPr>
              <a:t>(3/4)</a:t>
            </a:r>
          </a:p>
        </p:txBody>
      </p:sp>
      <p:sp>
        <p:nvSpPr>
          <p:cNvPr id="578" name="Shape 578"/>
          <p:cNvSpPr/>
          <p:nvPr/>
        </p:nvSpPr>
        <p:spPr>
          <a:xfrm>
            <a:off x="11849100" y="4114800"/>
            <a:ext cx="8877300" cy="838200"/>
          </a:xfrm>
          <a:prstGeom prst="rect">
            <a:avLst/>
          </a:prstGeom>
          <a:solidFill>
            <a:srgbClr val="DEEAEE"/>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825500">
              <a:defRPr sz="1800"/>
            </a:pPr>
            <a:r>
              <a:rPr sz="5000">
                <a:solidFill>
                  <a:srgbClr val="235691"/>
                </a:solidFill>
                <a:latin typeface="+mj-lt"/>
                <a:ea typeface="+mj-ea"/>
                <a:cs typeface="+mj-cs"/>
                <a:sym typeface="Gill Sans"/>
              </a:rPr>
              <a:t>human: </a:t>
            </a:r>
            <a:r>
              <a:rPr i="1" sz="5000">
                <a:solidFill>
                  <a:srgbClr val="235691"/>
                </a:solidFill>
                <a:latin typeface="+mj-lt"/>
                <a:ea typeface="+mj-ea"/>
                <a:cs typeface="+mj-cs"/>
                <a:sym typeface="Gill Sans"/>
              </a:rPr>
              <a:t>Y</a:t>
            </a:r>
            <a:r>
              <a:rPr sz="5000">
                <a:solidFill>
                  <a:srgbClr val="235691"/>
                </a:solidFill>
                <a:latin typeface="+mj-lt"/>
                <a:ea typeface="+mj-ea"/>
                <a:cs typeface="+mj-cs"/>
                <a:sym typeface="Gill Sans"/>
              </a:rPr>
              <a:t> = 50 -100 Watt</a:t>
            </a:r>
          </a:p>
        </p:txBody>
      </p:sp>
      <p:sp>
        <p:nvSpPr>
          <p:cNvPr id="579" name="Shape 579"/>
          <p:cNvSpPr/>
          <p:nvPr/>
        </p:nvSpPr>
        <p:spPr>
          <a:xfrm>
            <a:off x="11849100" y="7620000"/>
            <a:ext cx="8877300" cy="2311401"/>
          </a:xfrm>
          <a:prstGeom prst="rect">
            <a:avLst/>
          </a:prstGeom>
          <a:solidFill>
            <a:srgbClr val="DEEAEE"/>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825500">
              <a:defRPr sz="1800"/>
            </a:pPr>
            <a:r>
              <a:rPr sz="5000">
                <a:solidFill>
                  <a:srgbClr val="235691"/>
                </a:solidFill>
                <a:latin typeface="+mj-lt"/>
                <a:ea typeface="+mj-ea"/>
                <a:cs typeface="+mj-cs"/>
                <a:sym typeface="Gill Sans"/>
              </a:rPr>
              <a:t>Energy consumption per capita:</a:t>
            </a:r>
            <a:endParaRPr sz="5000">
              <a:solidFill>
                <a:srgbClr val="235691"/>
              </a:solidFill>
              <a:latin typeface="+mj-lt"/>
              <a:ea typeface="+mj-ea"/>
              <a:cs typeface="+mj-cs"/>
              <a:sym typeface="Gill Sans"/>
            </a:endParaRPr>
          </a:p>
          <a:p>
            <a:pPr lvl="0" defTabSz="825500">
              <a:defRPr sz="1800"/>
            </a:pPr>
            <a:r>
              <a:rPr sz="5000">
                <a:solidFill>
                  <a:srgbClr val="235691"/>
                </a:solidFill>
                <a:latin typeface="+mj-lt"/>
                <a:ea typeface="+mj-ea"/>
                <a:cs typeface="+mj-cs"/>
                <a:sym typeface="Gill Sans"/>
              </a:rPr>
              <a:t>Global Average: </a:t>
            </a:r>
            <a:r>
              <a:rPr i="1" sz="5000">
                <a:solidFill>
                  <a:srgbClr val="235691"/>
                </a:solidFill>
                <a:latin typeface="+mj-lt"/>
                <a:ea typeface="+mj-ea"/>
                <a:cs typeface="+mj-cs"/>
                <a:sym typeface="Gill Sans"/>
              </a:rPr>
              <a:t>Y</a:t>
            </a:r>
            <a:r>
              <a:rPr baseline="-5999" sz="5000">
                <a:solidFill>
                  <a:srgbClr val="235691"/>
                </a:solidFill>
                <a:latin typeface="+mj-lt"/>
                <a:ea typeface="+mj-ea"/>
                <a:cs typeface="+mj-cs"/>
                <a:sym typeface="Gill Sans"/>
              </a:rPr>
              <a:t>E</a:t>
            </a:r>
            <a:r>
              <a:rPr sz="5000">
                <a:solidFill>
                  <a:srgbClr val="235691"/>
                </a:solidFill>
                <a:latin typeface="+mj-lt"/>
                <a:ea typeface="+mj-ea"/>
                <a:cs typeface="+mj-cs"/>
                <a:sym typeface="Gill Sans"/>
              </a:rPr>
              <a:t> = 2,735 Watt</a:t>
            </a:r>
            <a:endParaRPr sz="5000">
              <a:solidFill>
                <a:srgbClr val="235691"/>
              </a:solidFill>
              <a:latin typeface="+mj-lt"/>
              <a:ea typeface="+mj-ea"/>
              <a:cs typeface="+mj-cs"/>
              <a:sym typeface="Gill Sans"/>
            </a:endParaRPr>
          </a:p>
          <a:p>
            <a:pPr lvl="0" defTabSz="825500">
              <a:defRPr sz="1800"/>
            </a:pPr>
            <a:r>
              <a:rPr i="1" sz="5000">
                <a:solidFill>
                  <a:srgbClr val="235691"/>
                </a:solidFill>
                <a:latin typeface="+mj-lt"/>
                <a:ea typeface="+mj-ea"/>
                <a:cs typeface="+mj-cs"/>
                <a:sym typeface="Gill Sans"/>
              </a:rPr>
              <a:t>M</a:t>
            </a:r>
            <a:r>
              <a:rPr sz="5000">
                <a:solidFill>
                  <a:srgbClr val="235691"/>
                </a:solidFill>
                <a:latin typeface="+mj-lt"/>
                <a:ea typeface="+mj-ea"/>
                <a:cs typeface="+mj-cs"/>
                <a:sym typeface="Gill Sans"/>
              </a:rPr>
              <a:t> = 10 metric tons</a:t>
            </a:r>
          </a:p>
        </p:txBody>
      </p:sp>
      <p:pic>
        <p:nvPicPr>
          <p:cNvPr id="580" name="elephant_1.jpg"/>
          <p:cNvPicPr/>
          <p:nvPr/>
        </p:nvPicPr>
        <p:blipFill>
          <a:blip r:embed="rId3">
            <a:extLst/>
          </a:blip>
          <a:stretch>
            <a:fillRect/>
          </a:stretch>
        </p:blipFill>
        <p:spPr>
          <a:xfrm>
            <a:off x="20777200" y="7293880"/>
            <a:ext cx="1739900" cy="1871440"/>
          </a:xfrm>
          <a:prstGeom prst="rect">
            <a:avLst/>
          </a:prstGeom>
          <a:ln w="12700">
            <a:miter lim="400000"/>
          </a:ln>
        </p:spPr>
      </p:pic>
      <p:pic>
        <p:nvPicPr>
          <p:cNvPr id="581" name="elephant_2.jpg"/>
          <p:cNvPicPr/>
          <p:nvPr/>
        </p:nvPicPr>
        <p:blipFill>
          <a:blip r:embed="rId4">
            <a:extLst/>
          </a:blip>
          <a:stretch>
            <a:fillRect/>
          </a:stretch>
        </p:blipFill>
        <p:spPr>
          <a:xfrm>
            <a:off x="22161500" y="8788400"/>
            <a:ext cx="2175934" cy="2095500"/>
          </a:xfrm>
          <a:prstGeom prst="rect">
            <a:avLst/>
          </a:prstGeom>
          <a:ln w="12700">
            <a:miter lim="400000"/>
          </a:ln>
        </p:spPr>
      </p:pic>
      <p:sp>
        <p:nvSpPr>
          <p:cNvPr id="582" name="Shape 582"/>
          <p:cNvSpPr/>
          <p:nvPr/>
        </p:nvSpPr>
        <p:spPr>
          <a:xfrm>
            <a:off x="11849100" y="5130800"/>
            <a:ext cx="8877300" cy="2311401"/>
          </a:xfrm>
          <a:prstGeom prst="rect">
            <a:avLst/>
          </a:prstGeom>
          <a:solidFill>
            <a:srgbClr val="DEEAEE"/>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825500">
              <a:defRPr sz="1800"/>
            </a:pPr>
            <a:r>
              <a:rPr sz="5000">
                <a:solidFill>
                  <a:srgbClr val="235691"/>
                </a:solidFill>
                <a:latin typeface="+mj-lt"/>
                <a:ea typeface="+mj-ea"/>
                <a:cs typeface="+mj-cs"/>
                <a:sym typeface="Gill Sans"/>
              </a:rPr>
              <a:t>Extended metabolic rate: </a:t>
            </a:r>
            <a:endParaRPr sz="5000">
              <a:solidFill>
                <a:srgbClr val="235691"/>
              </a:solidFill>
              <a:latin typeface="+mj-lt"/>
              <a:ea typeface="+mj-ea"/>
              <a:cs typeface="+mj-cs"/>
              <a:sym typeface="Gill Sans"/>
            </a:endParaRPr>
          </a:p>
          <a:p>
            <a:pPr lvl="0" defTabSz="825500">
              <a:defRPr sz="1800"/>
            </a:pPr>
            <a:r>
              <a:rPr i="1" sz="5000">
                <a:solidFill>
                  <a:srgbClr val="235691"/>
                </a:solidFill>
                <a:latin typeface="+mj-lt"/>
                <a:ea typeface="+mj-ea"/>
                <a:cs typeface="+mj-cs"/>
                <a:sym typeface="Gill Sans"/>
              </a:rPr>
              <a:t>Y</a:t>
            </a:r>
            <a:r>
              <a:rPr baseline="-5999" sz="5000">
                <a:solidFill>
                  <a:srgbClr val="235691"/>
                </a:solidFill>
                <a:latin typeface="+mj-lt"/>
                <a:ea typeface="+mj-ea"/>
                <a:cs typeface="+mj-cs"/>
                <a:sym typeface="Gill Sans"/>
              </a:rPr>
              <a:t>E</a:t>
            </a:r>
            <a:r>
              <a:rPr sz="5000">
                <a:solidFill>
                  <a:srgbClr val="235691"/>
                </a:solidFill>
                <a:latin typeface="+mj-lt"/>
                <a:ea typeface="+mj-ea"/>
                <a:cs typeface="+mj-cs"/>
                <a:sym typeface="Gill Sans"/>
              </a:rPr>
              <a:t> = </a:t>
            </a:r>
            <a:r>
              <a:rPr i="1" sz="5000">
                <a:solidFill>
                  <a:srgbClr val="235691"/>
                </a:solidFill>
                <a:latin typeface="+mj-lt"/>
                <a:ea typeface="+mj-ea"/>
                <a:cs typeface="+mj-cs"/>
                <a:sym typeface="Gill Sans"/>
              </a:rPr>
              <a:t>Y</a:t>
            </a:r>
            <a:r>
              <a:rPr sz="5000">
                <a:solidFill>
                  <a:srgbClr val="235691"/>
                </a:solidFill>
                <a:latin typeface="+mj-lt"/>
                <a:ea typeface="+mj-ea"/>
                <a:cs typeface="+mj-cs"/>
                <a:sym typeface="Gill Sans"/>
              </a:rPr>
              <a:t> + </a:t>
            </a:r>
            <a:r>
              <a:rPr i="1" sz="5000">
                <a:solidFill>
                  <a:srgbClr val="235691"/>
                </a:solidFill>
                <a:latin typeface="+mj-lt"/>
                <a:ea typeface="+mj-ea"/>
                <a:cs typeface="+mj-cs"/>
                <a:sym typeface="Gill Sans"/>
              </a:rPr>
              <a:t>C</a:t>
            </a:r>
            <a:r>
              <a:rPr baseline="-5999" sz="5000">
                <a:solidFill>
                  <a:srgbClr val="235691"/>
                </a:solidFill>
                <a:latin typeface="+mj-lt"/>
                <a:ea typeface="+mj-ea"/>
                <a:cs typeface="+mj-cs"/>
                <a:sym typeface="Gill Sans"/>
              </a:rPr>
              <a:t>E</a:t>
            </a:r>
            <a:r>
              <a:rPr sz="5000">
                <a:solidFill>
                  <a:srgbClr val="235691"/>
                </a:solidFill>
                <a:latin typeface="+mj-lt"/>
                <a:ea typeface="+mj-ea"/>
                <a:cs typeface="+mj-cs"/>
                <a:sym typeface="Gill Sans"/>
              </a:rPr>
              <a:t> </a:t>
            </a:r>
            <a:endParaRPr sz="5000">
              <a:solidFill>
                <a:srgbClr val="235691"/>
              </a:solidFill>
              <a:latin typeface="+mj-lt"/>
              <a:ea typeface="+mj-ea"/>
              <a:cs typeface="+mj-cs"/>
              <a:sym typeface="Gill Sans"/>
            </a:endParaRPr>
          </a:p>
          <a:p>
            <a:pPr lvl="0" defTabSz="825500">
              <a:defRPr sz="1800"/>
            </a:pPr>
            <a:r>
              <a:rPr sz="5000">
                <a:solidFill>
                  <a:srgbClr val="235691"/>
                </a:solidFill>
                <a:latin typeface="+mj-lt"/>
                <a:ea typeface="+mj-ea"/>
                <a:cs typeface="+mj-cs"/>
                <a:sym typeface="Gill Sans"/>
              </a:rPr>
              <a:t>(</a:t>
            </a:r>
            <a:r>
              <a:rPr i="1" sz="5000">
                <a:solidFill>
                  <a:srgbClr val="235691"/>
                </a:solidFill>
                <a:latin typeface="+mj-lt"/>
                <a:ea typeface="+mj-ea"/>
                <a:cs typeface="+mj-cs"/>
                <a:sym typeface="Gill Sans"/>
              </a:rPr>
              <a:t>C</a:t>
            </a:r>
            <a:r>
              <a:rPr baseline="-5999" sz="5000">
                <a:solidFill>
                  <a:srgbClr val="235691"/>
                </a:solidFill>
                <a:latin typeface="+mj-lt"/>
                <a:ea typeface="+mj-ea"/>
                <a:cs typeface="+mj-cs"/>
                <a:sym typeface="Gill Sans"/>
              </a:rPr>
              <a:t>E</a:t>
            </a:r>
            <a:r>
              <a:rPr sz="5000">
                <a:solidFill>
                  <a:srgbClr val="235691"/>
                </a:solidFill>
                <a:latin typeface="+mj-lt"/>
                <a:ea typeface="+mj-ea"/>
                <a:cs typeface="+mj-cs"/>
                <a:sym typeface="Gill Sans"/>
              </a:rPr>
              <a:t>: total energy consumption)</a:t>
            </a:r>
          </a:p>
        </p:txBody>
      </p:sp>
      <p:grpSp>
        <p:nvGrpSpPr>
          <p:cNvPr id="586" name="Group 586"/>
          <p:cNvGrpSpPr/>
          <p:nvPr/>
        </p:nvGrpSpPr>
        <p:grpSpPr>
          <a:xfrm>
            <a:off x="152400" y="3308822"/>
            <a:ext cx="11356975" cy="8629178"/>
            <a:chOff x="0" y="0"/>
            <a:chExt cx="11356975" cy="8629177"/>
          </a:xfrm>
        </p:grpSpPr>
        <p:pic>
          <p:nvPicPr>
            <p:cNvPr id="583" name="scaling_law.jpg"/>
            <p:cNvPicPr/>
            <p:nvPr/>
          </p:nvPicPr>
          <p:blipFill>
            <a:blip r:embed="rId5">
              <a:extLst/>
            </a:blip>
            <a:stretch>
              <a:fillRect/>
            </a:stretch>
          </p:blipFill>
          <p:spPr>
            <a:xfrm>
              <a:off x="0" y="0"/>
              <a:ext cx="11356975" cy="8623300"/>
            </a:xfrm>
            <a:prstGeom prst="rect">
              <a:avLst/>
            </a:prstGeom>
            <a:ln w="12700" cap="flat">
              <a:noFill/>
              <a:miter lim="400000"/>
            </a:ln>
            <a:effectLst/>
          </p:spPr>
        </p:pic>
        <p:sp>
          <p:nvSpPr>
            <p:cNvPr id="584" name="Shape 584"/>
            <p:cNvSpPr/>
            <p:nvPr/>
          </p:nvSpPr>
          <p:spPr>
            <a:xfrm>
              <a:off x="24525" y="5877"/>
              <a:ext cx="4275982" cy="889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5400">
                  <a:solidFill>
                    <a:srgbClr val="1B4B92"/>
                  </a:solidFill>
                  <a:latin typeface="+mj-lt"/>
                  <a:ea typeface="+mj-ea"/>
                  <a:cs typeface="+mj-cs"/>
                  <a:sym typeface="Gill Sans"/>
                </a:defRPr>
              </a:lvl1pPr>
            </a:lstStyle>
            <a:p>
              <a:pPr lvl="0">
                <a:defRPr sz="1800">
                  <a:solidFill>
                    <a:srgbClr val="000000"/>
                  </a:solidFill>
                </a:defRPr>
              </a:pPr>
              <a:r>
                <a:rPr sz="5400">
                  <a:solidFill>
                    <a:srgbClr val="1B4B92"/>
                  </a:solidFill>
                </a:rPr>
                <a:t>Metabolic Rate</a:t>
              </a:r>
            </a:p>
          </p:txBody>
        </p:sp>
        <p:sp>
          <p:nvSpPr>
            <p:cNvPr id="585" name="Shape 585"/>
            <p:cNvSpPr/>
            <p:nvPr/>
          </p:nvSpPr>
          <p:spPr>
            <a:xfrm>
              <a:off x="9861109" y="7740177"/>
              <a:ext cx="1470163" cy="889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5400">
                  <a:solidFill>
                    <a:srgbClr val="1B4B92"/>
                  </a:solidFill>
                  <a:latin typeface="+mj-lt"/>
                  <a:ea typeface="+mj-ea"/>
                  <a:cs typeface="+mj-cs"/>
                  <a:sym typeface="Gill Sans"/>
                </a:defRPr>
              </a:lvl1pPr>
            </a:lstStyle>
            <a:p>
              <a:pPr lvl="0">
                <a:defRPr sz="1800">
                  <a:solidFill>
                    <a:srgbClr val="000000"/>
                  </a:solidFill>
                </a:defRPr>
              </a:pPr>
              <a:r>
                <a:rPr sz="5400">
                  <a:solidFill>
                    <a:srgbClr val="1B4B92"/>
                  </a:solidFill>
                </a:rPr>
                <a:t>Mass</a:t>
              </a:r>
            </a:p>
          </p:txBody>
        </p:sp>
      </p:grpSp>
      <p:sp>
        <p:nvSpPr>
          <p:cNvPr id="587" name="Shape 587"/>
          <p:cNvSpPr/>
          <p:nvPr/>
        </p:nvSpPr>
        <p:spPr>
          <a:xfrm>
            <a:off x="11874500" y="10109200"/>
            <a:ext cx="8877300" cy="1574801"/>
          </a:xfrm>
          <a:prstGeom prst="rect">
            <a:avLst/>
          </a:prstGeom>
          <a:solidFill>
            <a:srgbClr val="DEEAEE"/>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825500">
              <a:defRPr sz="1800"/>
            </a:pPr>
            <a:r>
              <a:rPr sz="5000">
                <a:solidFill>
                  <a:srgbClr val="235691"/>
                </a:solidFill>
                <a:latin typeface="+mj-lt"/>
                <a:ea typeface="+mj-ea"/>
                <a:cs typeface="+mj-cs"/>
                <a:sym typeface="Gill Sans"/>
              </a:rPr>
              <a:t>Worst case:  </a:t>
            </a:r>
            <a:r>
              <a:rPr i="1" sz="5000">
                <a:solidFill>
                  <a:srgbClr val="235691"/>
                </a:solidFill>
                <a:latin typeface="+mj-lt"/>
                <a:ea typeface="+mj-ea"/>
                <a:cs typeface="+mj-cs"/>
                <a:sym typeface="Gill Sans"/>
              </a:rPr>
              <a:t>Y</a:t>
            </a:r>
            <a:r>
              <a:rPr baseline="-5999" sz="5000">
                <a:solidFill>
                  <a:srgbClr val="235691"/>
                </a:solidFill>
                <a:latin typeface="+mj-lt"/>
                <a:ea typeface="+mj-ea"/>
                <a:cs typeface="+mj-cs"/>
                <a:sym typeface="Gill Sans"/>
              </a:rPr>
              <a:t>E</a:t>
            </a:r>
            <a:r>
              <a:rPr sz="5000">
                <a:solidFill>
                  <a:srgbClr val="235691"/>
                </a:solidFill>
                <a:latin typeface="+mj-lt"/>
                <a:ea typeface="+mj-ea"/>
                <a:cs typeface="+mj-cs"/>
                <a:sym typeface="Gill Sans"/>
              </a:rPr>
              <a:t> = 22,000 Watt</a:t>
            </a:r>
            <a:endParaRPr sz="5000">
              <a:solidFill>
                <a:srgbClr val="235691"/>
              </a:solidFill>
              <a:latin typeface="+mj-lt"/>
              <a:ea typeface="+mj-ea"/>
              <a:cs typeface="+mj-cs"/>
              <a:sym typeface="Gill Sans"/>
            </a:endParaRPr>
          </a:p>
          <a:p>
            <a:pPr lvl="0" defTabSz="825500">
              <a:defRPr sz="1800"/>
            </a:pPr>
            <a:r>
              <a:rPr i="1" sz="5000">
                <a:solidFill>
                  <a:srgbClr val="235691"/>
                </a:solidFill>
                <a:latin typeface="+mj-lt"/>
                <a:ea typeface="+mj-ea"/>
                <a:cs typeface="+mj-cs"/>
                <a:sym typeface="Gill Sans"/>
              </a:rPr>
              <a:t>M</a:t>
            </a:r>
            <a:r>
              <a:rPr sz="5000">
                <a:solidFill>
                  <a:srgbClr val="235691"/>
                </a:solidFill>
                <a:latin typeface="+mj-lt"/>
                <a:ea typeface="+mj-ea"/>
                <a:cs typeface="+mj-cs"/>
                <a:sym typeface="Gill Sans"/>
              </a:rPr>
              <a:t> = 170 metric tons</a:t>
            </a:r>
          </a:p>
        </p:txBody>
      </p:sp>
      <p:pic>
        <p:nvPicPr>
          <p:cNvPr id="588" name="blue-whale_1.jpg"/>
          <p:cNvPicPr/>
          <p:nvPr/>
        </p:nvPicPr>
        <p:blipFill>
          <a:blip r:embed="rId6">
            <a:extLst/>
          </a:blip>
          <a:stretch>
            <a:fillRect/>
          </a:stretch>
        </p:blipFill>
        <p:spPr>
          <a:xfrm>
            <a:off x="18935700" y="11684000"/>
            <a:ext cx="5422900" cy="1993900"/>
          </a:xfrm>
          <a:prstGeom prst="rect">
            <a:avLst/>
          </a:prstGeom>
          <a:ln w="12700">
            <a:miter lim="400000"/>
          </a:ln>
        </p:spPr>
      </p:pic>
      <p:sp>
        <p:nvSpPr>
          <p:cNvPr id="589" name="Shape 589"/>
          <p:cNvSpPr/>
          <p:nvPr/>
        </p:nvSpPr>
        <p:spPr>
          <a:xfrm>
            <a:off x="12725400" y="10668000"/>
            <a:ext cx="11455400" cy="2463800"/>
          </a:xfrm>
          <a:prstGeom prst="rect">
            <a:avLst/>
          </a:prstGeom>
          <a:solidFill>
            <a:srgbClr val="DEEAEE"/>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825500">
              <a:defRPr sz="1800"/>
            </a:pPr>
            <a:r>
              <a:rPr sz="5400">
                <a:solidFill>
                  <a:srgbClr val="235691"/>
                </a:solidFill>
                <a:latin typeface="+mj-lt"/>
                <a:ea typeface="+mj-ea"/>
                <a:cs typeface="+mj-cs"/>
                <a:sym typeface="Gill Sans"/>
              </a:rPr>
              <a:t>Humanity has an extended metabolic rate equivalent to 14 Billion elephants</a:t>
            </a:r>
            <a:endParaRPr sz="5400">
              <a:solidFill>
                <a:srgbClr val="235691"/>
              </a:solidFill>
              <a:latin typeface="+mj-lt"/>
              <a:ea typeface="+mj-ea"/>
              <a:cs typeface="+mj-cs"/>
              <a:sym typeface="Gill Sans"/>
            </a:endParaRPr>
          </a:p>
          <a:p>
            <a:pPr lvl="0" defTabSz="825500">
              <a:defRPr sz="1800"/>
            </a:pPr>
            <a:r>
              <a:rPr sz="5400">
                <a:solidFill>
                  <a:srgbClr val="235691"/>
                </a:solidFill>
                <a:latin typeface="+mj-lt"/>
                <a:ea typeface="+mj-ea"/>
                <a:cs typeface="+mj-cs"/>
                <a:sym typeface="Gill Sans"/>
              </a:rPr>
              <a:t>(2.7 Billion for the U.S. alone)</a:t>
            </a:r>
          </a:p>
        </p:txBody>
      </p:sp>
      <p:pic>
        <p:nvPicPr>
          <p:cNvPr id="590" name="hans elephant.jpg"/>
          <p:cNvPicPr/>
          <p:nvPr/>
        </p:nvPicPr>
        <p:blipFill>
          <a:blip r:embed="rId7">
            <a:extLst/>
          </a:blip>
          <a:stretch>
            <a:fillRect/>
          </a:stretch>
        </p:blipFill>
        <p:spPr>
          <a:xfrm>
            <a:off x="139700" y="3314700"/>
            <a:ext cx="12465068" cy="8864600"/>
          </a:xfrm>
          <a:prstGeom prst="rect">
            <a:avLst/>
          </a:prstGeom>
          <a:ln w="12700">
            <a:miter lim="400000"/>
          </a:ln>
        </p:spPr>
      </p:pic>
      <p:sp>
        <p:nvSpPr>
          <p:cNvPr id="591" name="Shape 591"/>
          <p:cNvSpPr/>
          <p:nvPr/>
        </p:nvSpPr>
        <p:spPr>
          <a:xfrm>
            <a:off x="139700" y="12344400"/>
            <a:ext cx="12471400" cy="889000"/>
          </a:xfrm>
          <a:prstGeom prst="rect">
            <a:avLst/>
          </a:prstGeom>
          <a:solidFill>
            <a:srgbClr val="DEEAEE"/>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defRPr sz="5400">
                <a:solidFill>
                  <a:srgbClr val="235691"/>
                </a:solidFill>
                <a:latin typeface="+mj-lt"/>
                <a:ea typeface="+mj-ea"/>
                <a:cs typeface="+mj-cs"/>
                <a:sym typeface="Gill Sans"/>
              </a:defRPr>
            </a:lvl1pPr>
          </a:lstStyle>
          <a:p>
            <a:pPr lvl="0">
              <a:defRPr sz="1800">
                <a:solidFill>
                  <a:srgbClr val="000000"/>
                </a:solidFill>
              </a:defRPr>
            </a:pPr>
            <a:r>
              <a:rPr sz="5400">
                <a:solidFill>
                  <a:srgbClr val="235691"/>
                </a:solidFill>
              </a:rPr>
              <a:t>14 Billion elephants:  a heavy “load’ for Earth</a:t>
            </a:r>
          </a:p>
        </p:txBody>
      </p:sp>
      <p:pic>
        <p:nvPicPr>
          <p:cNvPr id="592" name="Man.png"/>
          <p:cNvPicPr/>
          <p:nvPr/>
        </p:nvPicPr>
        <p:blipFill>
          <a:blip r:embed="rId8">
            <a:extLst/>
          </a:blip>
          <a:stretch>
            <a:fillRect/>
          </a:stretch>
        </p:blipFill>
        <p:spPr>
          <a:xfrm>
            <a:off x="21093762" y="3800297"/>
            <a:ext cx="674978" cy="1587501"/>
          </a:xfrm>
          <a:prstGeom prst="rect">
            <a:avLst/>
          </a:prstGeom>
          <a:ln w="12700">
            <a:miter lim="400000"/>
          </a:ln>
        </p:spPr>
      </p:pic>
      <p:sp>
        <p:nvSpPr>
          <p:cNvPr id="593" name="Shape 593"/>
          <p:cNvSpPr/>
          <p:nvPr/>
        </p:nvSpPr>
        <p:spPr>
          <a:xfrm>
            <a:off x="20701000" y="6883400"/>
            <a:ext cx="3733800" cy="4178300"/>
          </a:xfrm>
          <a:prstGeom prst="wedgeEllipseCallout">
            <a:avLst>
              <a:gd name="adj1" fmla="val -28912"/>
              <a:gd name="adj2" fmla="val -100456"/>
            </a:avLst>
          </a:prstGeom>
          <a:ln w="25400">
            <a:solidFill>
              <a:srgbClr val="3D4A58">
                <a:alpha val="85000"/>
              </a:srgbClr>
            </a:solidFill>
            <a:miter lim="400000"/>
          </a:ln>
          <a:effectLst>
            <a:outerShdw sx="100000" sy="100000" kx="0" ky="0" algn="b" rotWithShape="0" blurRad="76200" dist="0" dir="18900000">
              <a:srgbClr val="000000">
                <a:alpha val="80000"/>
              </a:srgbClr>
            </a:outerShdw>
          </a:effectLst>
        </p:spPr>
        <p:txBody>
          <a:bodyPr lIns="0" tIns="0" rIns="0" bIns="0" anchor="ct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nvGrpSpPr>
          <p:cNvPr id="596" name="Group 596"/>
          <p:cNvGrpSpPr/>
          <p:nvPr/>
        </p:nvGrpSpPr>
        <p:grpSpPr>
          <a:xfrm>
            <a:off x="88900" y="63500"/>
            <a:ext cx="24193500" cy="1778000"/>
            <a:chOff x="-50800" y="-50800"/>
            <a:chExt cx="24193500" cy="1778000"/>
          </a:xfrm>
        </p:grpSpPr>
        <p:pic>
          <p:nvPicPr>
            <p:cNvPr id="594" name=""/>
            <p:cNvPicPr/>
            <p:nvPr/>
          </p:nvPicPr>
          <p:blipFill>
            <a:blip r:embed="rId9">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595" name="droppedImage.pdf"/>
            <p:cNvPicPr/>
            <p:nvPr/>
          </p:nvPicPr>
          <p:blipFill>
            <a:blip r:embed="rId10">
              <a:extLst/>
            </a:blip>
            <a:stretch>
              <a:fillRect/>
            </a:stretch>
          </p:blipFill>
          <p:spPr>
            <a:xfrm>
              <a:off x="22128503" y="63500"/>
              <a:ext cx="1887198" cy="1549400"/>
            </a:xfrm>
            <a:prstGeom prst="rect">
              <a:avLst/>
            </a:prstGeom>
            <a:ln w="12700" cap="flat">
              <a:noFill/>
              <a:miter lim="400000"/>
            </a:ln>
            <a:effectLst/>
          </p:spPr>
        </p:pic>
      </p:grpSp>
    </p:spTree>
  </p:cSld>
  <p:clrMapOvr>
    <a:masterClrMapping/>
  </p:clrMapOvr>
  <p:transition spd="slow"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xit" presetSubtype="8" presetID="22" grpId="1" fill="hold">
                                  <p:stCondLst>
                                    <p:cond delay="0"/>
                                  </p:stCondLst>
                                  <p:iterate type="el" backwards="0">
                                    <p:tmAbs val="0"/>
                                  </p:iterate>
                                  <p:childTnLst>
                                    <p:animEffect filter="wipe(left)" transition="out">
                                      <p:cBhvr>
                                        <p:cTn id="6" dur="1500" fill="hold"/>
                                        <p:tgtEl>
                                          <p:spTgt spid="588"/>
                                        </p:tgtEl>
                                      </p:cBhvr>
                                    </p:animEffect>
                                    <p:set>
                                      <p:cBhvr>
                                        <p:cTn id="7" fill="hold">
                                          <p:stCondLst>
                                            <p:cond delay="1499"/>
                                          </p:stCondLst>
                                        </p:cTn>
                                        <p:tgtEl>
                                          <p:spTgt spid="588"/>
                                        </p:tgtEl>
                                        <p:attrNameLst>
                                          <p:attrName>style.visibility</p:attrName>
                                        </p:attrNameLst>
                                      </p:cBhvr>
                                      <p:to>
                                        <p:strVal val="hidden"/>
                                      </p:to>
                                    </p:set>
                                  </p:childTnLst>
                                </p:cTn>
                              </p:par>
                            </p:childTnLst>
                          </p:cTn>
                        </p:par>
                        <p:par>
                          <p:cTn id="8" fill="hold">
                            <p:stCondLst>
                              <p:cond delay="1500"/>
                            </p:stCondLst>
                            <p:childTnLst>
                              <p:par>
                                <p:cTn id="9" nodeType="afterEffect" presetClass="exit" presetSubtype="8" presetID="22" grpId="2" fill="hold">
                                  <p:stCondLst>
                                    <p:cond delay="0"/>
                                  </p:stCondLst>
                                  <p:iterate type="el" backwards="0">
                                    <p:tmAbs val="0"/>
                                  </p:iterate>
                                  <p:childTnLst>
                                    <p:animEffect filter="wipe(left)" transition="out">
                                      <p:cBhvr>
                                        <p:cTn id="10" dur="1500" fill="hold"/>
                                        <p:tgtEl>
                                          <p:spTgt spid="587"/>
                                        </p:tgtEl>
                                      </p:cBhvr>
                                    </p:animEffect>
                                    <p:set>
                                      <p:cBhvr>
                                        <p:cTn id="11" fill="hold">
                                          <p:stCondLst>
                                            <p:cond delay="1499"/>
                                          </p:stCondLst>
                                        </p:cTn>
                                        <p:tgtEl>
                                          <p:spTgt spid="587"/>
                                        </p:tgtEl>
                                        <p:attrNameLst>
                                          <p:attrName>style.visibility</p:attrName>
                                        </p:attrNameLst>
                                      </p:cBhvr>
                                      <p:to>
                                        <p:strVal val="hidden"/>
                                      </p:to>
                                    </p:set>
                                  </p:childTnLst>
                                </p:cTn>
                              </p:par>
                            </p:childTnLst>
                          </p:cTn>
                        </p:par>
                        <p:par>
                          <p:cTn id="12" fill="hold">
                            <p:stCondLst>
                              <p:cond delay="3000"/>
                            </p:stCondLst>
                            <p:childTnLst>
                              <p:par>
                                <p:cTn id="13" nodeType="afterEffect" presetClass="entr" presetSubtype="1" presetID="2" grpId="3" fill="hold">
                                  <p:stCondLst>
                                    <p:cond delay="0"/>
                                  </p:stCondLst>
                                  <p:iterate type="el" backwards="0">
                                    <p:tmAbs val="0"/>
                                  </p:iterate>
                                  <p:childTnLst>
                                    <p:set>
                                      <p:cBhvr>
                                        <p:cTn id="14" fill="hold"/>
                                        <p:tgtEl>
                                          <p:spTgt spid="589"/>
                                        </p:tgtEl>
                                        <p:attrNameLst>
                                          <p:attrName>style.visibility</p:attrName>
                                        </p:attrNameLst>
                                      </p:cBhvr>
                                      <p:to>
                                        <p:strVal val="visible"/>
                                      </p:to>
                                    </p:set>
                                    <p:anim calcmode="lin" valueType="num">
                                      <p:cBhvr>
                                        <p:cTn id="15" dur="1000" fill="hold"/>
                                        <p:tgtEl>
                                          <p:spTgt spid="589"/>
                                        </p:tgtEl>
                                        <p:attrNameLst>
                                          <p:attrName>ppt_x</p:attrName>
                                        </p:attrNameLst>
                                      </p:cBhvr>
                                      <p:tavLst>
                                        <p:tav tm="0">
                                          <p:val>
                                            <p:strVal val="#ppt_x"/>
                                          </p:val>
                                        </p:tav>
                                        <p:tav tm="100000">
                                          <p:val>
                                            <p:strVal val="#ppt_x"/>
                                          </p:val>
                                        </p:tav>
                                      </p:tavLst>
                                    </p:anim>
                                    <p:anim calcmode="lin" valueType="num">
                                      <p:cBhvr>
                                        <p:cTn id="16" dur="1000" fill="hold"/>
                                        <p:tgtEl>
                                          <p:spTgt spid="589"/>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1" presetID="2" grpId="4" fill="hold">
                                  <p:stCondLst>
                                    <p:cond delay="0"/>
                                  </p:stCondLst>
                                  <p:iterate type="el" backwards="0">
                                    <p:tmAbs val="0"/>
                                  </p:iterate>
                                  <p:childTnLst>
                                    <p:set>
                                      <p:cBhvr>
                                        <p:cTn id="20" fill="hold"/>
                                        <p:tgtEl>
                                          <p:spTgt spid="590"/>
                                        </p:tgtEl>
                                        <p:attrNameLst>
                                          <p:attrName>style.visibility</p:attrName>
                                        </p:attrNameLst>
                                      </p:cBhvr>
                                      <p:to>
                                        <p:strVal val="visible"/>
                                      </p:to>
                                    </p:set>
                                    <p:anim calcmode="lin" valueType="num">
                                      <p:cBhvr>
                                        <p:cTn id="21" dur="3000" fill="hold"/>
                                        <p:tgtEl>
                                          <p:spTgt spid="590"/>
                                        </p:tgtEl>
                                        <p:attrNameLst>
                                          <p:attrName>ppt_x</p:attrName>
                                        </p:attrNameLst>
                                      </p:cBhvr>
                                      <p:tavLst>
                                        <p:tav tm="0">
                                          <p:val>
                                            <p:strVal val="#ppt_x"/>
                                          </p:val>
                                        </p:tav>
                                        <p:tav tm="100000">
                                          <p:val>
                                            <p:strVal val="#ppt_x"/>
                                          </p:val>
                                        </p:tav>
                                      </p:tavLst>
                                    </p:anim>
                                    <p:anim calcmode="lin" valueType="num">
                                      <p:cBhvr>
                                        <p:cTn id="22" dur="3000" fill="hold"/>
                                        <p:tgtEl>
                                          <p:spTgt spid="590"/>
                                        </p:tgtEl>
                                        <p:attrNameLst>
                                          <p:attrName>ppt_y</p:attrName>
                                        </p:attrNameLst>
                                      </p:cBhvr>
                                      <p:tavLst>
                                        <p:tav tm="0">
                                          <p:val>
                                            <p:strVal val="0-#ppt_h/2"/>
                                          </p:val>
                                        </p:tav>
                                        <p:tav tm="100000">
                                          <p:val>
                                            <p:strVal val="#ppt_y"/>
                                          </p:val>
                                        </p:tav>
                                      </p:tavLst>
                                    </p:anim>
                                  </p:childTnLst>
                                </p:cTn>
                              </p:par>
                            </p:childTnLst>
                          </p:cTn>
                        </p:par>
                        <p:par>
                          <p:cTn id="23" fill="hold">
                            <p:stCondLst>
                              <p:cond delay="3000"/>
                            </p:stCondLst>
                            <p:childTnLst>
                              <p:par>
                                <p:cTn id="24" nodeType="afterEffect" presetClass="entr" presetSubtype="1" presetID="2" grpId="5" fill="hold">
                                  <p:stCondLst>
                                    <p:cond delay="0"/>
                                  </p:stCondLst>
                                  <p:iterate type="el" backwards="0">
                                    <p:tmAbs val="0"/>
                                  </p:iterate>
                                  <p:childTnLst>
                                    <p:set>
                                      <p:cBhvr>
                                        <p:cTn id="25" fill="hold"/>
                                        <p:tgtEl>
                                          <p:spTgt spid="591"/>
                                        </p:tgtEl>
                                        <p:attrNameLst>
                                          <p:attrName>style.visibility</p:attrName>
                                        </p:attrNameLst>
                                      </p:cBhvr>
                                      <p:to>
                                        <p:strVal val="visible"/>
                                      </p:to>
                                    </p:set>
                                    <p:anim calcmode="lin" valueType="num">
                                      <p:cBhvr>
                                        <p:cTn id="26" dur="2000" fill="hold"/>
                                        <p:tgtEl>
                                          <p:spTgt spid="591"/>
                                        </p:tgtEl>
                                        <p:attrNameLst>
                                          <p:attrName>ppt_x</p:attrName>
                                        </p:attrNameLst>
                                      </p:cBhvr>
                                      <p:tavLst>
                                        <p:tav tm="0">
                                          <p:val>
                                            <p:strVal val="#ppt_x"/>
                                          </p:val>
                                        </p:tav>
                                        <p:tav tm="100000">
                                          <p:val>
                                            <p:strVal val="#ppt_x"/>
                                          </p:val>
                                        </p:tav>
                                      </p:tavLst>
                                    </p:anim>
                                    <p:anim calcmode="lin" valueType="num">
                                      <p:cBhvr>
                                        <p:cTn id="27" dur="2000" fill="hold"/>
                                        <p:tgtEl>
                                          <p:spTgt spid="59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87" grpId="2"/>
      <p:bldP build="whole" bldLvl="1" animBg="1" rev="0" advAuto="0" spid="589" grpId="3"/>
      <p:bldP build="whole" bldLvl="1" animBg="1" rev="0" advAuto="0" spid="590" grpId="4"/>
      <p:bldP build="whole" bldLvl="1" animBg="1" rev="0" advAuto="0" spid="588" grpId="1"/>
      <p:bldP build="whole" bldLvl="1" animBg="1" rev="0" advAuto="0" spid="591" grpId="5"/>
    </p:bldLst>
  </p:timing>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598" name="e4h.png"/>
          <p:cNvPicPr/>
          <p:nvPr/>
        </p:nvPicPr>
        <p:blipFill>
          <a:blip r:embed="rId2">
            <a:extLst/>
          </a:blip>
          <a:stretch>
            <a:fillRect/>
          </a:stretch>
        </p:blipFill>
        <p:spPr>
          <a:xfrm>
            <a:off x="12890500" y="2273300"/>
            <a:ext cx="11322083" cy="11264900"/>
          </a:xfrm>
          <a:prstGeom prst="rect">
            <a:avLst/>
          </a:prstGeom>
          <a:ln w="12700">
            <a:miter lim="400000"/>
          </a:ln>
        </p:spPr>
      </p:pic>
      <p:sp>
        <p:nvSpPr>
          <p:cNvPr id="599" name="Shape 599"/>
          <p:cNvSpPr/>
          <p:nvPr/>
        </p:nvSpPr>
        <p:spPr>
          <a:xfrm>
            <a:off x="139700" y="11798300"/>
            <a:ext cx="12534900" cy="1701800"/>
          </a:xfrm>
          <a:prstGeom prst="rect">
            <a:avLst/>
          </a:prstGeom>
          <a:solidFill>
            <a:srgbClr val="506E91"/>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spcBef>
                <a:spcPts val="1400"/>
              </a:spcBef>
              <a:defRPr sz="5400">
                <a:solidFill>
                  <a:srgbClr val="EFF3FF"/>
                </a:solidFill>
                <a:latin typeface="Trebuchet MS"/>
                <a:ea typeface="Trebuchet MS"/>
                <a:cs typeface="Trebuchet MS"/>
                <a:sym typeface="Trebuchet MS"/>
              </a:defRPr>
            </a:lvl1pPr>
          </a:lstStyle>
          <a:p>
            <a:pPr lvl="0">
              <a:defRPr sz="1800">
                <a:solidFill>
                  <a:srgbClr val="000000"/>
                </a:solidFill>
              </a:defRPr>
            </a:pPr>
            <a:r>
              <a:rPr sz="5400">
                <a:solidFill>
                  <a:srgbClr val="EFF3FF"/>
                </a:solidFill>
              </a:rPr>
              <a:t>“What is good for Earth’s life support system is good for humanity”</a:t>
            </a:r>
          </a:p>
        </p:txBody>
      </p:sp>
      <p:sp>
        <p:nvSpPr>
          <p:cNvPr id="600" name="Shape 600"/>
          <p:cNvSpPr/>
          <p:nvPr/>
        </p:nvSpPr>
        <p:spPr>
          <a:xfrm>
            <a:off x="177800" y="7861300"/>
            <a:ext cx="12026900" cy="357415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59266" marR="59266" defTabSz="655174">
              <a:defRPr sz="1800"/>
            </a:pPr>
            <a:r>
              <a:rPr sz="4800">
                <a:solidFill>
                  <a:srgbClr val="205D96"/>
                </a:solidFill>
                <a:uFill>
                  <a:solidFill>
                    <a:srgbClr val="205D96"/>
                  </a:solidFill>
                </a:uFill>
                <a:latin typeface="Arial"/>
                <a:ea typeface="Arial"/>
                <a:cs typeface="Arial"/>
                <a:sym typeface="Arial"/>
              </a:rPr>
              <a:t>Economy </a:t>
            </a:r>
            <a:r>
              <a:rPr b="1" sz="4800">
                <a:solidFill>
                  <a:srgbClr val="205D96"/>
                </a:solidFill>
                <a:uFill>
                  <a:solidFill>
                    <a:srgbClr val="205D96"/>
                  </a:solidFill>
                </a:uFill>
                <a:latin typeface="Arial"/>
                <a:ea typeface="Arial"/>
                <a:cs typeface="Arial"/>
                <a:sym typeface="Arial"/>
              </a:rPr>
              <a:t>for</a:t>
            </a:r>
            <a:r>
              <a:rPr sz="4800">
                <a:solidFill>
                  <a:srgbClr val="205D96"/>
                </a:solidFill>
                <a:uFill>
                  <a:solidFill>
                    <a:srgbClr val="205D96"/>
                  </a:solidFill>
                </a:uFill>
                <a:latin typeface="Arial"/>
                <a:ea typeface="Arial"/>
                <a:cs typeface="Arial"/>
                <a:sym typeface="Arial"/>
              </a:rPr>
              <a:t> humanity:</a:t>
            </a:r>
            <a:endParaRPr sz="4800">
              <a:solidFill>
                <a:srgbClr val="205D96"/>
              </a:solidFill>
              <a:uFill>
                <a:solidFill>
                  <a:srgbClr val="205D96"/>
                </a:solidFill>
              </a:uFill>
              <a:latin typeface="Arial"/>
              <a:ea typeface="Arial"/>
              <a:cs typeface="Arial"/>
              <a:sym typeface="Arial"/>
            </a:endParaRPr>
          </a:p>
          <a:p>
            <a:pPr lvl="0" marL="59266" marR="59266" defTabSz="655174">
              <a:defRPr sz="1800"/>
            </a:pPr>
            <a:r>
              <a:rPr sz="4800">
                <a:solidFill>
                  <a:srgbClr val="205D96"/>
                </a:solidFill>
                <a:uFill>
                  <a:solidFill>
                    <a:srgbClr val="205D96"/>
                  </a:solidFill>
                </a:uFill>
                <a:latin typeface="Arial"/>
                <a:ea typeface="Arial"/>
                <a:cs typeface="Arial"/>
                <a:sym typeface="Arial"/>
              </a:rPr>
              <a:t>“An economy that meets our needs while safeguarding Earth’s life-support system, </a:t>
            </a:r>
            <a:endParaRPr sz="4800">
              <a:solidFill>
                <a:srgbClr val="205D96"/>
              </a:solidFill>
              <a:uFill>
                <a:solidFill>
                  <a:srgbClr val="205D96"/>
                </a:solidFill>
              </a:uFill>
              <a:latin typeface="Arial"/>
              <a:ea typeface="Arial"/>
              <a:cs typeface="Arial"/>
              <a:sym typeface="Arial"/>
            </a:endParaRPr>
          </a:p>
          <a:p>
            <a:pPr lvl="0" marL="59266" marR="59266" defTabSz="655174">
              <a:defRPr sz="1800"/>
            </a:pPr>
            <a:r>
              <a:rPr sz="4800">
                <a:solidFill>
                  <a:srgbClr val="205D96"/>
                </a:solidFill>
                <a:uFill>
                  <a:solidFill>
                    <a:srgbClr val="205D96"/>
                  </a:solidFill>
                </a:uFill>
                <a:latin typeface="Arial"/>
                <a:ea typeface="Arial"/>
                <a:cs typeface="Arial"/>
                <a:sym typeface="Arial"/>
              </a:rPr>
              <a:t>on which the welfare of current and future generations depends.”</a:t>
            </a:r>
          </a:p>
        </p:txBody>
      </p:sp>
      <p:sp>
        <p:nvSpPr>
          <p:cNvPr id="601" name="Shape 601"/>
          <p:cNvSpPr/>
          <p:nvPr/>
        </p:nvSpPr>
        <p:spPr>
          <a:xfrm>
            <a:off x="63500" y="2374900"/>
            <a:ext cx="12712700" cy="1524000"/>
          </a:xfrm>
          <a:prstGeom prst="rect">
            <a:avLst/>
          </a:prstGeom>
          <a:solidFill>
            <a:srgbClr val="386A91"/>
          </a:solidFill>
          <a:ln w="12700">
            <a:miter lim="400000"/>
          </a:ln>
          <a:extLst>
            <a:ext uri="{C572A759-6A51-4108-AA02-DFA0A04FC94B}">
              <ma14:wrappingTextBoxFlag xmlns:ma14="http://schemas.microsoft.com/office/mac/drawingml/2011/main" val="1"/>
            </a:ext>
          </a:extLst>
        </p:spPr>
        <p:txBody>
          <a:bodyPr lIns="0" tIns="0" rIns="0" bIns="0">
            <a:spAutoFit/>
          </a:bodyPr>
          <a:lstStyle>
            <a:lvl1pPr marL="59266" marR="59266" defTabSz="655174">
              <a:defRPr sz="4800">
                <a:solidFill>
                  <a:srgbClr val="FFFFFF"/>
                </a:solidFill>
                <a:uFill>
                  <a:solidFill>
                    <a:srgbClr val="FFFFFF"/>
                  </a:solidFill>
                </a:uFill>
                <a:latin typeface="Trebuchet MS"/>
                <a:ea typeface="Trebuchet MS"/>
                <a:cs typeface="Trebuchet MS"/>
                <a:sym typeface="Trebuchet MS"/>
              </a:defRPr>
            </a:lvl1pPr>
          </a:lstStyle>
          <a:p>
            <a:pPr lvl="0">
              <a:defRPr sz="1800">
                <a:solidFill>
                  <a:srgbClr val="000000"/>
                </a:solidFill>
                <a:uFillTx/>
              </a:defRPr>
            </a:pPr>
            <a:r>
              <a:rPr sz="4800">
                <a:solidFill>
                  <a:srgbClr val="FFFFFF"/>
                </a:solidFill>
                <a:uFill>
                  <a:solidFill>
                    <a:srgbClr val="FFFFFF"/>
                  </a:solidFill>
                </a:uFill>
              </a:rPr>
              <a:t>Economy is the link between humanity and Earth’s life-support system</a:t>
            </a:r>
          </a:p>
        </p:txBody>
      </p:sp>
      <p:sp>
        <p:nvSpPr>
          <p:cNvPr id="602" name="Shape 602"/>
          <p:cNvSpPr/>
          <p:nvPr/>
        </p:nvSpPr>
        <p:spPr>
          <a:xfrm>
            <a:off x="152400" y="4102100"/>
            <a:ext cx="12319000" cy="357415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59266" marR="59266" defTabSz="655174">
              <a:defRPr sz="1800"/>
            </a:pPr>
            <a:r>
              <a:rPr sz="4800">
                <a:solidFill>
                  <a:srgbClr val="205D96"/>
                </a:solidFill>
                <a:uFill>
                  <a:solidFill>
                    <a:srgbClr val="205D96"/>
                  </a:solidFill>
                </a:uFill>
                <a:latin typeface="Arial"/>
                <a:ea typeface="Arial"/>
                <a:cs typeface="Arial"/>
                <a:sym typeface="Arial"/>
              </a:rPr>
              <a:t>Economy </a:t>
            </a:r>
            <a:r>
              <a:rPr b="1" sz="4800">
                <a:solidFill>
                  <a:srgbClr val="205D96"/>
                </a:solidFill>
                <a:uFill>
                  <a:solidFill>
                    <a:srgbClr val="205D96"/>
                  </a:solidFill>
                </a:uFill>
                <a:latin typeface="Arial"/>
                <a:ea typeface="Arial"/>
                <a:cs typeface="Arial"/>
                <a:sym typeface="Arial"/>
              </a:rPr>
              <a:t>against</a:t>
            </a:r>
            <a:r>
              <a:rPr sz="4800">
                <a:solidFill>
                  <a:srgbClr val="205D96"/>
                </a:solidFill>
                <a:uFill>
                  <a:solidFill>
                    <a:srgbClr val="205D96"/>
                  </a:solidFill>
                </a:uFill>
                <a:latin typeface="Arial"/>
                <a:ea typeface="Arial"/>
                <a:cs typeface="Arial"/>
                <a:sym typeface="Arial"/>
              </a:rPr>
              <a:t> humanity:</a:t>
            </a:r>
            <a:endParaRPr sz="4800">
              <a:solidFill>
                <a:srgbClr val="205D96"/>
              </a:solidFill>
              <a:uFill>
                <a:solidFill>
                  <a:srgbClr val="205D96"/>
                </a:solidFill>
              </a:uFill>
              <a:latin typeface="Arial"/>
              <a:ea typeface="Arial"/>
              <a:cs typeface="Arial"/>
              <a:sym typeface="Arial"/>
            </a:endParaRPr>
          </a:p>
          <a:p>
            <a:pPr lvl="0" marL="59266" marR="59266" defTabSz="655174">
              <a:defRPr sz="1800"/>
            </a:pPr>
            <a:r>
              <a:rPr sz="4800">
                <a:solidFill>
                  <a:srgbClr val="3160A9"/>
                </a:solidFill>
                <a:uFill>
                  <a:solidFill>
                    <a:srgbClr val="3160A9"/>
                  </a:solidFill>
                </a:uFill>
                <a:latin typeface="Arial"/>
                <a:ea typeface="Arial"/>
                <a:cs typeface="Arial"/>
                <a:sym typeface="Arial"/>
              </a:rPr>
              <a:t>An economy that meets our needs by burning fossil fuels and destroying Earth’s life-support system is like a doctor who practices medicine by killing the patients.</a:t>
            </a:r>
          </a:p>
        </p:txBody>
      </p:sp>
      <p:sp>
        <p:nvSpPr>
          <p:cNvPr id="603" name="Shape 603"/>
          <p:cNvSpPr/>
          <p:nvPr/>
        </p:nvSpPr>
        <p:spPr>
          <a:xfrm>
            <a:off x="63500" y="2387600"/>
            <a:ext cx="12712700" cy="3657600"/>
          </a:xfrm>
          <a:prstGeom prst="rect">
            <a:avLst/>
          </a:prstGeom>
          <a:solidFill>
            <a:srgbClr val="386A91"/>
          </a:solidFill>
          <a:ln w="12700">
            <a:miter lim="400000"/>
          </a:ln>
          <a:extLst>
            <a:ext uri="{C572A759-6A51-4108-AA02-DFA0A04FC94B}">
              <ma14:wrappingTextBoxFlag xmlns:ma14="http://schemas.microsoft.com/office/mac/drawingml/2011/main" val="1"/>
            </a:ext>
          </a:extLst>
        </p:spPr>
        <p:txBody>
          <a:bodyPr lIns="0" tIns="0" rIns="0" bIns="0">
            <a:spAutoFit/>
          </a:bodyPr>
          <a:lstStyle>
            <a:lvl1pPr marL="59266" marR="59266" defTabSz="655174">
              <a:defRPr sz="4800">
                <a:solidFill>
                  <a:srgbClr val="FFFFFF"/>
                </a:solidFill>
                <a:uFill>
                  <a:solidFill>
                    <a:srgbClr val="FFFFFF"/>
                  </a:solidFill>
                </a:uFill>
                <a:latin typeface="Trebuchet MS"/>
                <a:ea typeface="Trebuchet MS"/>
                <a:cs typeface="Trebuchet MS"/>
                <a:sym typeface="Trebuchet MS"/>
              </a:defRPr>
            </a:lvl1pPr>
          </a:lstStyle>
          <a:p>
            <a:pPr lvl="0">
              <a:defRPr sz="1800">
                <a:solidFill>
                  <a:srgbClr val="000000"/>
                </a:solidFill>
                <a:uFillTx/>
              </a:defRPr>
            </a:pPr>
            <a:r>
              <a:rPr sz="4800">
                <a:solidFill>
                  <a:srgbClr val="FFFFFF"/>
                </a:solidFill>
                <a:uFill>
                  <a:solidFill>
                    <a:srgbClr val="FFFFFF"/>
                  </a:solidFill>
                </a:uFill>
              </a:rPr>
              <a:t>“Sustainable Development is a development that meets the needs of the presence while safeguarding Earth’s life support systems, on which the welfare of current and future generations depends.” (Griggs et al., 2013)</a:t>
            </a:r>
          </a:p>
        </p:txBody>
      </p:sp>
      <p:grpSp>
        <p:nvGrpSpPr>
          <p:cNvPr id="606" name="Group 606"/>
          <p:cNvGrpSpPr/>
          <p:nvPr/>
        </p:nvGrpSpPr>
        <p:grpSpPr>
          <a:xfrm>
            <a:off x="88900" y="63500"/>
            <a:ext cx="24193500" cy="1778000"/>
            <a:chOff x="-50800" y="-50800"/>
            <a:chExt cx="24193500" cy="1778000"/>
          </a:xfrm>
        </p:grpSpPr>
        <p:pic>
          <p:nvPicPr>
            <p:cNvPr id="604" name=""/>
            <p:cNvPicPr/>
            <p:nvPr/>
          </p:nvPicPr>
          <p:blipFill>
            <a:blip r:embed="rId3">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605" name="droppedImage.pdf"/>
            <p:cNvPicPr/>
            <p:nvPr/>
          </p:nvPicPr>
          <p:blipFill>
            <a:blip r:embed="rId4">
              <a:extLst/>
            </a:blip>
            <a:stretch>
              <a:fillRect/>
            </a:stretch>
          </p:blipFill>
          <p:spPr>
            <a:xfrm>
              <a:off x="22128503" y="63500"/>
              <a:ext cx="1887198" cy="1549400"/>
            </a:xfrm>
            <a:prstGeom prst="rect">
              <a:avLst/>
            </a:prstGeom>
            <a:ln w="12700" cap="flat">
              <a:noFill/>
              <a:miter lim="400000"/>
            </a:ln>
            <a:effectLst/>
          </p:spPr>
        </p:pic>
      </p:gr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603"/>
                                        </p:tgtEl>
                                        <p:attrNameLst>
                                          <p:attrName>style.visibility</p:attrName>
                                        </p:attrNameLst>
                                      </p:cBhvr>
                                      <p:to>
                                        <p:strVal val="visible"/>
                                      </p:to>
                                    </p:set>
                                    <p:animEffect filter="dissolve" transition="in">
                                      <p:cBhvr>
                                        <p:cTn id="7" dur="1000"/>
                                        <p:tgtEl>
                                          <p:spTgt spid="603"/>
                                        </p:tgtEl>
                                      </p:cBhvr>
                                    </p:animEffect>
                                  </p:childTnLst>
                                </p:cTn>
                              </p:par>
                            </p:childTnLst>
                          </p:cTn>
                        </p:par>
                        <p:par>
                          <p:cTn id="8" fill="hold">
                            <p:stCondLst>
                              <p:cond delay="1000"/>
                            </p:stCondLst>
                            <p:childTnLst>
                              <p:par>
                                <p:cTn id="9" nodeType="afterEffect" presetClass="entr" presetSubtype="0" presetID="10" grpId="2" fill="hold">
                                  <p:stCondLst>
                                    <p:cond delay="0"/>
                                  </p:stCondLst>
                                  <p:iterate type="el" backwards="0">
                                    <p:tmAbs val="0"/>
                                  </p:iterate>
                                  <p:childTnLst>
                                    <p:set>
                                      <p:cBhvr>
                                        <p:cTn id="10" fill="hold"/>
                                        <p:tgtEl>
                                          <p:spTgt spid="598"/>
                                        </p:tgtEl>
                                        <p:attrNameLst>
                                          <p:attrName>style.visibility</p:attrName>
                                        </p:attrNameLst>
                                      </p:cBhvr>
                                      <p:to>
                                        <p:strVal val="visible"/>
                                      </p:to>
                                    </p:set>
                                    <p:animEffect filter="fade" transition="in">
                                      <p:cBhvr>
                                        <p:cTn id="11" dur="1000"/>
                                        <p:tgtEl>
                                          <p:spTgt spid="598"/>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xit" presetSubtype="0" presetID="9" grpId="3" fill="hold">
                                  <p:stCondLst>
                                    <p:cond delay="0"/>
                                  </p:stCondLst>
                                  <p:iterate type="el" backwards="0">
                                    <p:tmAbs val="0"/>
                                  </p:iterate>
                                  <p:childTnLst>
                                    <p:animEffect filter="dissolve" transition="out">
                                      <p:cBhvr>
                                        <p:cTn id="15" dur="1000" fill="hold"/>
                                        <p:tgtEl>
                                          <p:spTgt spid="603"/>
                                        </p:tgtEl>
                                      </p:cBhvr>
                                    </p:animEffect>
                                    <p:set>
                                      <p:cBhvr>
                                        <p:cTn id="16" fill="hold">
                                          <p:stCondLst>
                                            <p:cond delay="999"/>
                                          </p:stCondLst>
                                        </p:cTn>
                                        <p:tgtEl>
                                          <p:spTgt spid="603"/>
                                        </p:tgtEl>
                                        <p:attrNameLst>
                                          <p:attrName>style.visibility</p:attrName>
                                        </p:attrNameLst>
                                      </p:cBhvr>
                                      <p:to>
                                        <p:strVal val="hidden"/>
                                      </p:to>
                                    </p:set>
                                  </p:childTnLst>
                                </p:cTn>
                              </p:par>
                            </p:childTnLst>
                          </p:cTn>
                        </p:par>
                        <p:par>
                          <p:cTn id="17" fill="hold">
                            <p:stCondLst>
                              <p:cond delay="1000"/>
                            </p:stCondLst>
                            <p:childTnLst>
                              <p:par>
                                <p:cTn id="18" nodeType="afterEffect" presetClass="entr" presetSubtype="0" presetID="9" grpId="4" fill="hold">
                                  <p:stCondLst>
                                    <p:cond delay="0"/>
                                  </p:stCondLst>
                                  <p:iterate type="el" backwards="0">
                                    <p:tmAbs val="0"/>
                                  </p:iterate>
                                  <p:childTnLst>
                                    <p:set>
                                      <p:cBhvr>
                                        <p:cTn id="19" fill="hold"/>
                                        <p:tgtEl>
                                          <p:spTgt spid="601"/>
                                        </p:tgtEl>
                                        <p:attrNameLst>
                                          <p:attrName>style.visibility</p:attrName>
                                        </p:attrNameLst>
                                      </p:cBhvr>
                                      <p:to>
                                        <p:strVal val="visible"/>
                                      </p:to>
                                    </p:set>
                                    <p:animEffect filter="dissolve" transition="in">
                                      <p:cBhvr>
                                        <p:cTn id="20" dur="1000"/>
                                        <p:tgtEl>
                                          <p:spTgt spid="601"/>
                                        </p:tgtEl>
                                      </p:cBhvr>
                                    </p:animEffec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9" grpId="5" fill="hold">
                                  <p:stCondLst>
                                    <p:cond delay="0"/>
                                  </p:stCondLst>
                                  <p:iterate type="el" backwards="0">
                                    <p:tmAbs val="0"/>
                                  </p:iterate>
                                  <p:childTnLst>
                                    <p:set>
                                      <p:cBhvr>
                                        <p:cTn id="24" fill="hold"/>
                                        <p:tgtEl>
                                          <p:spTgt spid="602"/>
                                        </p:tgtEl>
                                        <p:attrNameLst>
                                          <p:attrName>style.visibility</p:attrName>
                                        </p:attrNameLst>
                                      </p:cBhvr>
                                      <p:to>
                                        <p:strVal val="visible"/>
                                      </p:to>
                                    </p:set>
                                    <p:animEffect filter="dissolve" transition="in">
                                      <p:cBhvr>
                                        <p:cTn id="25" dur="1000"/>
                                        <p:tgtEl>
                                          <p:spTgt spid="602"/>
                                        </p:tgtEl>
                                      </p:cBhvr>
                                    </p:animEffect>
                                  </p:childTnLst>
                                </p:cTn>
                              </p:par>
                            </p:childTnLst>
                          </p:cTn>
                        </p:par>
                      </p:childTnLst>
                    </p:cTn>
                  </p:par>
                  <p:par>
                    <p:cTn id="26" fill="hold">
                      <p:stCondLst>
                        <p:cond delay="indefinite"/>
                      </p:stCondLst>
                      <p:childTnLst>
                        <p:par>
                          <p:cTn id="27" fill="hold">
                            <p:stCondLst>
                              <p:cond delay="0"/>
                            </p:stCondLst>
                            <p:childTnLst>
                              <p:par>
                                <p:cTn id="28" nodeType="clickEffect" presetClass="entr" presetSubtype="0" presetID="9" grpId="6" fill="hold">
                                  <p:stCondLst>
                                    <p:cond delay="0"/>
                                  </p:stCondLst>
                                  <p:iterate type="el" backwards="0">
                                    <p:tmAbs val="0"/>
                                  </p:iterate>
                                  <p:childTnLst>
                                    <p:set>
                                      <p:cBhvr>
                                        <p:cTn id="29" fill="hold"/>
                                        <p:tgtEl>
                                          <p:spTgt spid="600"/>
                                        </p:tgtEl>
                                        <p:attrNameLst>
                                          <p:attrName>style.visibility</p:attrName>
                                        </p:attrNameLst>
                                      </p:cBhvr>
                                      <p:to>
                                        <p:strVal val="visible"/>
                                      </p:to>
                                    </p:set>
                                    <p:animEffect filter="dissolve" transition="in">
                                      <p:cBhvr>
                                        <p:cTn id="30" dur="1000"/>
                                        <p:tgtEl>
                                          <p:spTgt spid="600"/>
                                        </p:tgtEl>
                                      </p:cBhvr>
                                    </p:animEffect>
                                  </p:childTnLst>
                                </p:cTn>
                              </p:par>
                            </p:childTnLst>
                          </p:cTn>
                        </p:par>
                      </p:childTnLst>
                    </p:cTn>
                  </p:par>
                  <p:par>
                    <p:cTn id="31" fill="hold">
                      <p:stCondLst>
                        <p:cond delay="indefinite"/>
                      </p:stCondLst>
                      <p:childTnLst>
                        <p:par>
                          <p:cTn id="32" fill="hold">
                            <p:stCondLst>
                              <p:cond delay="0"/>
                            </p:stCondLst>
                            <p:childTnLst>
                              <p:par>
                                <p:cTn id="33" nodeType="clickEffect" presetClass="entr" presetSubtype="0" presetID="9" grpId="7" fill="hold">
                                  <p:stCondLst>
                                    <p:cond delay="0"/>
                                  </p:stCondLst>
                                  <p:iterate type="el" backwards="0">
                                    <p:tmAbs val="0"/>
                                  </p:iterate>
                                  <p:childTnLst>
                                    <p:set>
                                      <p:cBhvr>
                                        <p:cTn id="34" fill="hold"/>
                                        <p:tgtEl>
                                          <p:spTgt spid="599"/>
                                        </p:tgtEl>
                                        <p:attrNameLst>
                                          <p:attrName>style.visibility</p:attrName>
                                        </p:attrNameLst>
                                      </p:cBhvr>
                                      <p:to>
                                        <p:strVal val="visible"/>
                                      </p:to>
                                    </p:set>
                                    <p:animEffect filter="dissolve" transition="in">
                                      <p:cBhvr>
                                        <p:cTn id="35" dur="1000"/>
                                        <p:tgtEl>
                                          <p:spTgt spid="5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3" grpId="1"/>
      <p:bldP build="whole" bldLvl="1" animBg="1" rev="0" advAuto="0" spid="603" grpId="3"/>
      <p:bldP build="whole" bldLvl="1" animBg="1" rev="0" advAuto="0" spid="601" grpId="4"/>
      <p:bldP build="whole" bldLvl="1" animBg="1" rev="0" advAuto="0" spid="600" grpId="6"/>
      <p:bldP build="whole" bldLvl="1" animBg="1" rev="0" advAuto="0" spid="602" grpId="5"/>
      <p:bldP build="whole" bldLvl="1" animBg="1" rev="0" advAuto="0" spid="598" grpId="2"/>
      <p:bldP build="whole" bldLvl="1" animBg="1" rev="0" advAuto="0" spid="599" grpId="7"/>
    </p:bldLst>
  </p:timing>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608" name="image.png"/>
          <p:cNvPicPr/>
          <p:nvPr/>
        </p:nvPicPr>
        <p:blipFill>
          <a:blip r:embed="rId2">
            <a:extLst/>
          </a:blip>
          <a:stretch>
            <a:fillRect/>
          </a:stretch>
        </p:blipFill>
        <p:spPr>
          <a:xfrm>
            <a:off x="830" y="0"/>
            <a:ext cx="24663401" cy="14173200"/>
          </a:xfrm>
          <a:prstGeom prst="rect">
            <a:avLst/>
          </a:prstGeom>
          <a:ln>
            <a:round/>
          </a:ln>
        </p:spPr>
      </p:pic>
      <p:sp>
        <p:nvSpPr>
          <p:cNvPr id="609" name="Shape 609"/>
          <p:cNvSpPr/>
          <p:nvPr/>
        </p:nvSpPr>
        <p:spPr>
          <a:xfrm>
            <a:off x="362646" y="7100887"/>
            <a:ext cx="22567901" cy="1612901"/>
          </a:xfrm>
          <a:prstGeom prst="rect">
            <a:avLst/>
          </a:prstGeom>
          <a:ln>
            <a:round/>
          </a:ln>
          <a:extLst>
            <a:ext uri="{C572A759-6A51-4108-AA02-DFA0A04FC94B}">
              <ma14:wrappingTextBoxFlag xmlns:ma14="http://schemas.microsoft.com/office/mac/drawingml/2011/main" val="1"/>
            </a:ext>
          </a:extLst>
        </p:spPr>
        <p:txBody>
          <a:bodyPr lIns="0" tIns="0" rIns="0" bIns="0">
            <a:spAutoFit/>
          </a:bodyPr>
          <a:lstStyle/>
          <a:p>
            <a:pPr lvl="0" marL="57166" marR="57166" defTabSz="655174">
              <a:lnSpc>
                <a:spcPct val="80000"/>
              </a:lnSpc>
              <a:spcBef>
                <a:spcPts val="900"/>
              </a:spcBef>
              <a:buClr>
                <a:srgbClr val="FFFFFF"/>
              </a:buClr>
              <a:buFont typeface="Arial"/>
              <a:tabLst>
                <a:tab pos="50800" algn="l"/>
                <a:tab pos="698500" algn="l"/>
                <a:tab pos="1371600" algn="l"/>
                <a:tab pos="2019300" algn="l"/>
                <a:tab pos="2667000" algn="l"/>
                <a:tab pos="3340100" algn="l"/>
                <a:tab pos="3987800" algn="l"/>
                <a:tab pos="4648200" algn="l"/>
                <a:tab pos="5295900" algn="l"/>
                <a:tab pos="5943600" algn="l"/>
                <a:tab pos="6616700" algn="l"/>
                <a:tab pos="7264400" algn="l"/>
                <a:tab pos="7912100" algn="l"/>
                <a:tab pos="8572500" algn="l"/>
                <a:tab pos="9220200" algn="l"/>
                <a:tab pos="9893300" algn="l"/>
                <a:tab pos="10541000" algn="l"/>
                <a:tab pos="11188700" algn="l"/>
                <a:tab pos="11849100" algn="l"/>
                <a:tab pos="12496800" algn="l"/>
                <a:tab pos="13144500" algn="l"/>
                <a:tab pos="13779500" algn="l"/>
                <a:tab pos="14833600" algn="l"/>
                <a:tab pos="15887700" algn="l"/>
                <a:tab pos="16941800" algn="l"/>
                <a:tab pos="18008600" algn="l"/>
                <a:tab pos="19062700" algn="l"/>
                <a:tab pos="20116800" algn="l"/>
                <a:tab pos="21170900" algn="l"/>
                <a:tab pos="21666200" algn="l"/>
              </a:tabLst>
              <a:defRPr sz="1800"/>
            </a:pPr>
            <a:r>
              <a:rPr sz="5200">
                <a:solidFill>
                  <a:srgbClr val="FFFFFF"/>
                </a:solidFill>
                <a:uFill>
                  <a:solidFill>
                    <a:srgbClr val="FFFFFF"/>
                  </a:solidFill>
                </a:uFill>
                <a:latin typeface="Arial"/>
                <a:ea typeface="Arial"/>
                <a:cs typeface="Arial"/>
                <a:sym typeface="Arial"/>
              </a:rPr>
              <a:t>“No problem can be solved with the same consciousness that created it.”  </a:t>
            </a:r>
            <a:endParaRPr sz="1600">
              <a:solidFill>
                <a:srgbClr val="FFFFFF"/>
              </a:solidFill>
              <a:uFill>
                <a:solidFill>
                  <a:srgbClr val="FFFFFF"/>
                </a:solidFill>
              </a:uFill>
              <a:latin typeface="+mn-lt"/>
              <a:ea typeface="+mn-ea"/>
              <a:cs typeface="+mn-cs"/>
              <a:sym typeface="American Typewriter"/>
            </a:endParaRPr>
          </a:p>
          <a:p>
            <a:pPr lvl="0" marL="57166" marR="57166" algn="r" defTabSz="655174">
              <a:lnSpc>
                <a:spcPct val="80000"/>
              </a:lnSpc>
              <a:spcBef>
                <a:spcPts val="900"/>
              </a:spcBef>
              <a:buClr>
                <a:srgbClr val="FFFFFF"/>
              </a:buClr>
              <a:buFont typeface="Arial"/>
              <a:tabLst>
                <a:tab pos="50800" algn="l"/>
                <a:tab pos="698500" algn="l"/>
                <a:tab pos="1371600" algn="l"/>
                <a:tab pos="2019300" algn="l"/>
                <a:tab pos="2667000" algn="l"/>
                <a:tab pos="3340100" algn="l"/>
                <a:tab pos="3987800" algn="l"/>
                <a:tab pos="4648200" algn="l"/>
                <a:tab pos="5295900" algn="l"/>
                <a:tab pos="5943600" algn="l"/>
                <a:tab pos="6616700" algn="l"/>
                <a:tab pos="7264400" algn="l"/>
                <a:tab pos="7912100" algn="l"/>
                <a:tab pos="8572500" algn="l"/>
                <a:tab pos="9220200" algn="l"/>
                <a:tab pos="9893300" algn="l"/>
                <a:tab pos="10541000" algn="l"/>
                <a:tab pos="11188700" algn="l"/>
                <a:tab pos="11849100" algn="l"/>
                <a:tab pos="12496800" algn="l"/>
                <a:tab pos="13144500" algn="l"/>
                <a:tab pos="13779500" algn="l"/>
                <a:tab pos="14833600" algn="l"/>
                <a:tab pos="15887700" algn="l"/>
                <a:tab pos="16941800" algn="l"/>
                <a:tab pos="18008600" algn="l"/>
                <a:tab pos="19062700" algn="l"/>
                <a:tab pos="20116800" algn="l"/>
                <a:tab pos="21170900" algn="l"/>
                <a:tab pos="21666200" algn="l"/>
              </a:tabLst>
              <a:defRPr sz="1800"/>
            </a:pPr>
            <a:r>
              <a:rPr sz="5200">
                <a:solidFill>
                  <a:srgbClr val="FFFFFF"/>
                </a:solidFill>
                <a:uFill>
                  <a:solidFill>
                    <a:srgbClr val="FFFFFF"/>
                  </a:solidFill>
                </a:uFill>
                <a:latin typeface="Lucida Grande"/>
                <a:ea typeface="Lucida Grande"/>
                <a:cs typeface="Lucida Grande"/>
                <a:sym typeface="Lucida Grande"/>
              </a:rPr>
              <a:t>																						</a:t>
            </a:r>
            <a:r>
              <a:rPr i="1" sz="5200">
                <a:solidFill>
                  <a:srgbClr val="FFFFFF"/>
                </a:solidFill>
                <a:uFill>
                  <a:solidFill>
                    <a:srgbClr val="FFFFFF"/>
                  </a:solidFill>
                </a:uFill>
                <a:latin typeface="Arial"/>
                <a:ea typeface="Arial"/>
                <a:cs typeface="Arial"/>
                <a:sym typeface="Arial"/>
              </a:rPr>
              <a:t>Albert Einstein</a:t>
            </a:r>
          </a:p>
        </p:txBody>
      </p:sp>
      <p:sp>
        <p:nvSpPr>
          <p:cNvPr id="610" name="Shape 610"/>
          <p:cNvSpPr/>
          <p:nvPr/>
        </p:nvSpPr>
        <p:spPr>
          <a:xfrm>
            <a:off x="279400" y="9455150"/>
            <a:ext cx="23850600" cy="2425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00100">
              <a:defRPr sz="1800"/>
            </a:pPr>
            <a:r>
              <a:rPr sz="5600">
                <a:solidFill>
                  <a:srgbClr val="F7FC6F"/>
                </a:solidFill>
                <a:latin typeface="+mj-lt"/>
                <a:ea typeface="+mj-ea"/>
                <a:cs typeface="+mj-cs"/>
                <a:sym typeface="Gill Sans"/>
              </a:rPr>
              <a:t>“It is difficult to get a man to understand something when his job depends on not understanding it”</a:t>
            </a:r>
            <a:endParaRPr sz="5600">
              <a:solidFill>
                <a:srgbClr val="F7FC6F"/>
              </a:solidFill>
              <a:latin typeface="+mj-lt"/>
              <a:ea typeface="+mj-ea"/>
              <a:cs typeface="+mj-cs"/>
              <a:sym typeface="Gill Sans"/>
            </a:endParaRPr>
          </a:p>
          <a:p>
            <a:pPr lvl="0" algn="r" defTabSz="800100">
              <a:defRPr sz="1800"/>
            </a:pPr>
            <a:r>
              <a:rPr i="1" sz="4800">
                <a:solidFill>
                  <a:srgbClr val="F7FC6F"/>
                </a:solidFill>
                <a:latin typeface="+mj-lt"/>
                <a:ea typeface="+mj-ea"/>
                <a:cs typeface="+mj-cs"/>
                <a:sym typeface="Gill Sans"/>
              </a:rPr>
              <a:t>Upton Sinclair</a:t>
            </a:r>
          </a:p>
        </p:txBody>
      </p:sp>
    </p:spTree>
  </p:cSld>
  <p:clrMapOvr>
    <a:masterClrMapping/>
  </p:clrMapOvr>
  <p:transition spd="slow" advClick="1">
    <p:wipe dir="l"/>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609"/>
                                        </p:tgtEl>
                                        <p:attrNameLst>
                                          <p:attrName>style.visibility</p:attrName>
                                        </p:attrNameLst>
                                      </p:cBhvr>
                                      <p:to>
                                        <p:strVal val="visible"/>
                                      </p:to>
                                    </p:set>
                                    <p:animEffect filter="dissolve" transition="in">
                                      <p:cBhvr>
                                        <p:cTn id="7" dur="1000"/>
                                        <p:tgtEl>
                                          <p:spTgt spid="609"/>
                                        </p:tgtEl>
                                      </p:cBhvr>
                                    </p:animEffect>
                                  </p:childTnLst>
                                </p:cTn>
                              </p:par>
                            </p:childTnLst>
                          </p:cTn>
                        </p:par>
                        <p:par>
                          <p:cTn id="8" fill="hold">
                            <p:stCondLst>
                              <p:cond delay="1000"/>
                            </p:stCondLst>
                            <p:childTnLst>
                              <p:par>
                                <p:cTn id="9" nodeType="afterEffect" presetClass="entr" presetSubtype="0" presetID="9" grpId="2" fill="hold">
                                  <p:stCondLst>
                                    <p:cond delay="0"/>
                                  </p:stCondLst>
                                  <p:iterate type="el" backwards="0">
                                    <p:tmAbs val="0"/>
                                  </p:iterate>
                                  <p:childTnLst>
                                    <p:set>
                                      <p:cBhvr>
                                        <p:cTn id="10" fill="hold"/>
                                        <p:tgtEl>
                                          <p:spTgt spid="610"/>
                                        </p:tgtEl>
                                        <p:attrNameLst>
                                          <p:attrName>style.visibility</p:attrName>
                                        </p:attrNameLst>
                                      </p:cBhvr>
                                      <p:to>
                                        <p:strVal val="visible"/>
                                      </p:to>
                                    </p:set>
                                    <p:animEffect filter="dissolve" transition="in">
                                      <p:cBhvr>
                                        <p:cTn id="11" dur="1000"/>
                                        <p:tgtEl>
                                          <p:spTgt spid="6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9" grpId="1"/>
      <p:bldP build="whole" bldLvl="1" animBg="1" rev="0" advAuto="0" spid="610" grpId="2"/>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101" name="hansen_f18s.png"/>
          <p:cNvPicPr/>
          <p:nvPr/>
        </p:nvPicPr>
        <p:blipFill>
          <a:blip r:embed="rId2">
            <a:extLst/>
          </a:blip>
          <a:stretch>
            <a:fillRect/>
          </a:stretch>
        </p:blipFill>
        <p:spPr>
          <a:xfrm>
            <a:off x="11069411" y="2272617"/>
            <a:ext cx="13195301" cy="11380748"/>
          </a:xfrm>
          <a:prstGeom prst="rect">
            <a:avLst/>
          </a:prstGeom>
          <a:ln w="12700">
            <a:miter lim="400000"/>
          </a:ln>
        </p:spPr>
      </p:pic>
      <p:sp>
        <p:nvSpPr>
          <p:cNvPr id="102" name="Shape 102"/>
          <p:cNvSpPr/>
          <p:nvPr/>
        </p:nvSpPr>
        <p:spPr>
          <a:xfrm>
            <a:off x="2387600" y="7277100"/>
            <a:ext cx="14503400" cy="3543300"/>
          </a:xfrm>
          <a:prstGeom prst="wedgeEllipseCallout">
            <a:avLst>
              <a:gd name="adj1" fmla="val 89580"/>
              <a:gd name="adj2" fmla="val 55018"/>
            </a:avLst>
          </a:prstGeom>
          <a:solidFill>
            <a:srgbClr val="D8F949">
              <a:alpha val="54000"/>
            </a:srgbClr>
          </a:solidFill>
          <a:ln w="12700">
            <a:miter lim="400000"/>
          </a:ln>
          <a:effectLst>
            <a:outerShdw sx="100000" sy="100000" kx="0" ky="0" algn="b" rotWithShape="0" blurRad="76200" dist="0" dir="18900000">
              <a:srgbClr val="000000">
                <a:alpha val="80000"/>
              </a:srgbClr>
            </a:outerShdw>
          </a:effectLst>
        </p:spPr>
        <p:txBody>
          <a:bodyPr lIns="0" tIns="0" rIns="0" bIns="0" anchor="ct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03" name="Shape 103"/>
          <p:cNvSpPr/>
          <p:nvPr/>
        </p:nvSpPr>
        <p:spPr>
          <a:xfrm>
            <a:off x="14420850" y="8813800"/>
            <a:ext cx="1636254" cy="889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5400">
                <a:solidFill>
                  <a:srgbClr val="444444"/>
                </a:solidFill>
                <a:latin typeface="+mj-lt"/>
                <a:ea typeface="+mj-ea"/>
                <a:cs typeface="+mj-cs"/>
                <a:sym typeface="Gill Sans"/>
              </a:defRPr>
            </a:lvl1pPr>
          </a:lstStyle>
          <a:p>
            <a:pPr lvl="0">
              <a:defRPr sz="1800">
                <a:solidFill>
                  <a:srgbClr val="000000"/>
                </a:solidFill>
              </a:defRPr>
            </a:pPr>
            <a:r>
              <a:rPr sz="5400">
                <a:solidFill>
                  <a:srgbClr val="444444"/>
                </a:solidFill>
              </a:rPr>
              <a:t>today</a:t>
            </a:r>
          </a:p>
        </p:txBody>
      </p:sp>
      <p:sp>
        <p:nvSpPr>
          <p:cNvPr id="104" name="Shape 104"/>
          <p:cNvSpPr/>
          <p:nvPr/>
        </p:nvSpPr>
        <p:spPr>
          <a:xfrm>
            <a:off x="3584773" y="8928100"/>
            <a:ext cx="1979155" cy="889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5400">
                <a:solidFill>
                  <a:srgbClr val="444444"/>
                </a:solidFill>
                <a:latin typeface="+mj-lt"/>
                <a:ea typeface="+mj-ea"/>
                <a:cs typeface="+mj-cs"/>
                <a:sym typeface="Gill Sans"/>
              </a:defRPr>
            </a:lvl1pPr>
          </a:lstStyle>
          <a:p>
            <a:pPr lvl="0">
              <a:defRPr sz="1800">
                <a:solidFill>
                  <a:srgbClr val="000000"/>
                </a:solidFill>
              </a:defRPr>
            </a:pPr>
            <a:r>
              <a:rPr sz="5400">
                <a:solidFill>
                  <a:srgbClr val="444444"/>
                </a:solidFill>
              </a:rPr>
              <a:t>11,700</a:t>
            </a:r>
          </a:p>
        </p:txBody>
      </p:sp>
      <p:pic>
        <p:nvPicPr>
          <p:cNvPr id="105" name="osu_science_pub.png"/>
          <p:cNvPicPr/>
          <p:nvPr/>
        </p:nvPicPr>
        <p:blipFill>
          <a:blip r:embed="rId3">
            <a:extLst/>
          </a:blip>
          <a:stretch>
            <a:fillRect/>
          </a:stretch>
        </p:blipFill>
        <p:spPr>
          <a:xfrm>
            <a:off x="127000" y="2658907"/>
            <a:ext cx="16305611" cy="10916470"/>
          </a:xfrm>
          <a:prstGeom prst="rect">
            <a:avLst/>
          </a:prstGeom>
          <a:ln w="12700">
            <a:miter lim="400000"/>
          </a:ln>
        </p:spPr>
      </p:pic>
      <p:sp>
        <p:nvSpPr>
          <p:cNvPr id="106" name="Shape 106"/>
          <p:cNvSpPr/>
          <p:nvPr/>
        </p:nvSpPr>
        <p:spPr>
          <a:xfrm>
            <a:off x="14859000" y="4787899"/>
            <a:ext cx="1054100" cy="48514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114300">
            <a:solidFill>
              <a:srgbClr val="921400"/>
            </a:solidFill>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07" name="Shape 107"/>
          <p:cNvSpPr/>
          <p:nvPr/>
        </p:nvSpPr>
        <p:spPr>
          <a:xfrm>
            <a:off x="12319000" y="13131800"/>
            <a:ext cx="4406900" cy="63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3600">
                <a:solidFill>
                  <a:srgbClr val="0E5074"/>
                </a:solidFill>
                <a:latin typeface="Trebuchet MS"/>
                <a:ea typeface="Trebuchet MS"/>
                <a:cs typeface="Trebuchet MS"/>
                <a:sym typeface="Trebuchet MS"/>
              </a:defRPr>
            </a:lvl1pPr>
          </a:lstStyle>
          <a:p>
            <a:pPr lvl="0">
              <a:defRPr sz="1800">
                <a:solidFill>
                  <a:srgbClr val="000000"/>
                </a:solidFill>
              </a:defRPr>
            </a:pPr>
            <a:r>
              <a:rPr sz="3600">
                <a:solidFill>
                  <a:srgbClr val="0E5074"/>
                </a:solidFill>
              </a:rPr>
              <a:t>Marcott et al., 2013</a:t>
            </a:r>
          </a:p>
        </p:txBody>
      </p:sp>
      <p:sp>
        <p:nvSpPr>
          <p:cNvPr id="108" name="Shape 108"/>
          <p:cNvSpPr/>
          <p:nvPr/>
        </p:nvSpPr>
        <p:spPr>
          <a:xfrm>
            <a:off x="12471400" y="10350500"/>
            <a:ext cx="2768600" cy="1270000"/>
          </a:xfrm>
          <a:prstGeom prst="rect">
            <a:avLst/>
          </a:prstGeom>
          <a:solidFill>
            <a:srgbClr val="F9FFF8"/>
          </a:solidFill>
          <a:ln w="12700">
            <a:miter lim="400000"/>
          </a:ln>
        </p:spPr>
        <p:txBody>
          <a:bodyPr lIns="0" tIns="0" rIns="0" bIns="0" anchor="ct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09" name="Shape 109"/>
          <p:cNvSpPr/>
          <p:nvPr/>
        </p:nvSpPr>
        <p:spPr>
          <a:xfrm>
            <a:off x="7213600" y="9448800"/>
            <a:ext cx="2768600" cy="1498600"/>
          </a:xfrm>
          <a:prstGeom prst="rect">
            <a:avLst/>
          </a:prstGeom>
          <a:solidFill>
            <a:srgbClr val="F9FFF8"/>
          </a:solidFill>
          <a:ln w="12700">
            <a:miter lim="400000"/>
          </a:ln>
        </p:spPr>
        <p:txBody>
          <a:bodyPr lIns="0" tIns="0" rIns="0" bIns="0" anchor="ct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10" name="Shape 110"/>
          <p:cNvSpPr/>
          <p:nvPr/>
        </p:nvSpPr>
        <p:spPr>
          <a:xfrm>
            <a:off x="3632200" y="8128000"/>
            <a:ext cx="11811000" cy="1041400"/>
          </a:xfrm>
          <a:prstGeom prst="rect">
            <a:avLst/>
          </a:prstGeom>
          <a:solidFill>
            <a:srgbClr val="B7B7B7">
              <a:alpha val="52999"/>
            </a:srgbClr>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spcBef>
                <a:spcPts val="1400"/>
              </a:spcBef>
              <a:defRPr sz="6400">
                <a:solidFill>
                  <a:srgbClr val="0E5074"/>
                </a:solidFill>
                <a:latin typeface="Trebuchet MS"/>
                <a:ea typeface="Trebuchet MS"/>
                <a:cs typeface="Trebuchet MS"/>
                <a:sym typeface="Trebuchet MS"/>
              </a:defRPr>
            </a:lvl1pPr>
          </a:lstStyle>
          <a:p>
            <a:pPr lvl="0">
              <a:defRPr sz="1800">
                <a:solidFill>
                  <a:srgbClr val="000000"/>
                </a:solidFill>
              </a:defRPr>
            </a:pPr>
            <a:r>
              <a:rPr sz="6400">
                <a:solidFill>
                  <a:srgbClr val="0E5074"/>
                </a:solidFill>
              </a:rPr>
              <a:t>&lt;------------Holocene-------------&gt;</a:t>
            </a:r>
          </a:p>
        </p:txBody>
      </p:sp>
      <p:sp>
        <p:nvSpPr>
          <p:cNvPr id="111" name="Shape 111"/>
          <p:cNvSpPr/>
          <p:nvPr/>
        </p:nvSpPr>
        <p:spPr>
          <a:xfrm>
            <a:off x="142050" y="1987550"/>
            <a:ext cx="10528301" cy="901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5400">
                <a:solidFill>
                  <a:srgbClr val="1D5F7B"/>
                </a:solidFill>
                <a:latin typeface="Trebuchet MS"/>
                <a:ea typeface="Trebuchet MS"/>
                <a:cs typeface="Trebuchet MS"/>
                <a:sym typeface="Trebuchet MS"/>
              </a:defRPr>
            </a:lvl1pPr>
          </a:lstStyle>
          <a:p>
            <a:pPr lvl="0">
              <a:defRPr sz="1800">
                <a:solidFill>
                  <a:srgbClr val="000000"/>
                </a:solidFill>
              </a:defRPr>
            </a:pPr>
            <a:r>
              <a:rPr sz="5400">
                <a:solidFill>
                  <a:srgbClr val="1D5F7B"/>
                </a:solidFill>
              </a:rPr>
              <a:t>The “Safe Operating Space”</a:t>
            </a:r>
          </a:p>
        </p:txBody>
      </p:sp>
      <p:grpSp>
        <p:nvGrpSpPr>
          <p:cNvPr id="114" name="Group 114"/>
          <p:cNvGrpSpPr/>
          <p:nvPr/>
        </p:nvGrpSpPr>
        <p:grpSpPr>
          <a:xfrm>
            <a:off x="88900" y="63500"/>
            <a:ext cx="24193500" cy="1778000"/>
            <a:chOff x="-50800" y="-50800"/>
            <a:chExt cx="24193500" cy="1778000"/>
          </a:xfrm>
        </p:grpSpPr>
        <p:pic>
          <p:nvPicPr>
            <p:cNvPr id="112" name=""/>
            <p:cNvPicPr/>
            <p:nvPr/>
          </p:nvPicPr>
          <p:blipFill>
            <a:blip r:embed="rId4">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113" name="droppedImage.pdf"/>
            <p:cNvPicPr/>
            <p:nvPr/>
          </p:nvPicPr>
          <p:blipFill>
            <a:blip r:embed="rId5">
              <a:extLst/>
            </a:blip>
            <a:stretch>
              <a:fillRect/>
            </a:stretch>
          </p:blipFill>
          <p:spPr>
            <a:xfrm>
              <a:off x="22128503" y="63500"/>
              <a:ext cx="1887198" cy="1549400"/>
            </a:xfrm>
            <a:prstGeom prst="rect">
              <a:avLst/>
            </a:prstGeom>
            <a:ln w="12700" cap="flat">
              <a:noFill/>
              <a:miter lim="400000"/>
            </a:ln>
            <a:effectLst/>
          </p:spPr>
        </p:pic>
      </p:gr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111"/>
                                        </p:tgtEl>
                                        <p:attrNameLst>
                                          <p:attrName>style.visibility</p:attrName>
                                        </p:attrNameLst>
                                      </p:cBhvr>
                                      <p:to>
                                        <p:strVal val="visible"/>
                                      </p:to>
                                    </p:set>
                                    <p:animEffect filter="dissolve" transition="in">
                                      <p:cBhvr>
                                        <p:cTn id="7" dur="1000"/>
                                        <p:tgtEl>
                                          <p:spTgt spid="111"/>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16" presetID="23" grpId="2" fill="hold">
                                  <p:stCondLst>
                                    <p:cond delay="0"/>
                                  </p:stCondLst>
                                  <p:iterate type="el" backwards="0">
                                    <p:tmAbs val="0"/>
                                  </p:iterate>
                                  <p:childTnLst>
                                    <p:set>
                                      <p:cBhvr>
                                        <p:cTn id="11" fill="hold"/>
                                        <p:tgtEl>
                                          <p:spTgt spid="102"/>
                                        </p:tgtEl>
                                        <p:attrNameLst>
                                          <p:attrName>style.visibility</p:attrName>
                                        </p:attrNameLst>
                                      </p:cBhvr>
                                      <p:to>
                                        <p:strVal val="visible"/>
                                      </p:to>
                                    </p:set>
                                    <p:anim calcmode="lin" valueType="num">
                                      <p:cBhvr>
                                        <p:cTn id="12" dur="1000" fill="hold"/>
                                        <p:tgtEl>
                                          <p:spTgt spid="102"/>
                                        </p:tgtEl>
                                        <p:attrNameLst>
                                          <p:attrName>ppt_w</p:attrName>
                                        </p:attrNameLst>
                                      </p:cBhvr>
                                      <p:tavLst>
                                        <p:tav tm="0">
                                          <p:val>
                                            <p:fltVal val="0"/>
                                          </p:val>
                                        </p:tav>
                                        <p:tav tm="100000">
                                          <p:val>
                                            <p:strVal val="#ppt_w"/>
                                          </p:val>
                                        </p:tav>
                                      </p:tavLst>
                                    </p:anim>
                                    <p:anim calcmode="lin" valueType="num">
                                      <p:cBhvr>
                                        <p:cTn id="13" dur="1000" fill="hold"/>
                                        <p:tgtEl>
                                          <p:spTgt spid="102"/>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nodeType="afterEffect" presetClass="entr" presetSubtype="0" presetID="9" grpId="3" fill="hold">
                                  <p:stCondLst>
                                    <p:cond delay="0"/>
                                  </p:stCondLst>
                                  <p:iterate type="el" backwards="0">
                                    <p:tmAbs val="0"/>
                                  </p:iterate>
                                  <p:childTnLst>
                                    <p:set>
                                      <p:cBhvr>
                                        <p:cTn id="16" fill="hold"/>
                                        <p:tgtEl>
                                          <p:spTgt spid="110"/>
                                        </p:tgtEl>
                                        <p:attrNameLst>
                                          <p:attrName>style.visibility</p:attrName>
                                        </p:attrNameLst>
                                      </p:cBhvr>
                                      <p:to>
                                        <p:strVal val="visible"/>
                                      </p:to>
                                    </p:set>
                                    <p:animEffect filter="dissolve" transition="in">
                                      <p:cBhvr>
                                        <p:cTn id="17" dur="1000"/>
                                        <p:tgtEl>
                                          <p:spTgt spid="110"/>
                                        </p:tgtEl>
                                      </p:cBhvr>
                                    </p:animEffect>
                                  </p:childTnLst>
                                </p:cTn>
                              </p:par>
                            </p:childTnLst>
                          </p:cTn>
                        </p:par>
                        <p:par>
                          <p:cTn id="18" fill="hold">
                            <p:stCondLst>
                              <p:cond delay="2000"/>
                            </p:stCondLst>
                            <p:childTnLst>
                              <p:par>
                                <p:cTn id="19" nodeType="afterEffect" presetClass="entr" presetSubtype="0" presetID="9" grpId="4" fill="hold">
                                  <p:stCondLst>
                                    <p:cond delay="0"/>
                                  </p:stCondLst>
                                  <p:iterate type="el" backwards="0">
                                    <p:tmAbs val="0"/>
                                  </p:iterate>
                                  <p:childTnLst>
                                    <p:set>
                                      <p:cBhvr>
                                        <p:cTn id="20" fill="hold"/>
                                        <p:tgtEl>
                                          <p:spTgt spid="104"/>
                                        </p:tgtEl>
                                        <p:attrNameLst>
                                          <p:attrName>style.visibility</p:attrName>
                                        </p:attrNameLst>
                                      </p:cBhvr>
                                      <p:to>
                                        <p:strVal val="visible"/>
                                      </p:to>
                                    </p:set>
                                    <p:animEffect filter="dissolve" transition="in">
                                      <p:cBhvr>
                                        <p:cTn id="21" dur="1000"/>
                                        <p:tgtEl>
                                          <p:spTgt spid="104"/>
                                        </p:tgtEl>
                                      </p:cBhvr>
                                    </p:animEffect>
                                  </p:childTnLst>
                                </p:cTn>
                              </p:par>
                            </p:childTnLst>
                          </p:cTn>
                        </p:par>
                        <p:par>
                          <p:cTn id="22" fill="hold">
                            <p:stCondLst>
                              <p:cond delay="3000"/>
                            </p:stCondLst>
                            <p:childTnLst>
                              <p:par>
                                <p:cTn id="23" nodeType="afterEffect" presetClass="entr" presetSubtype="0" presetID="9" grpId="5" fill="hold">
                                  <p:stCondLst>
                                    <p:cond delay="0"/>
                                  </p:stCondLst>
                                  <p:iterate type="el" backwards="0">
                                    <p:tmAbs val="0"/>
                                  </p:iterate>
                                  <p:childTnLst>
                                    <p:set>
                                      <p:cBhvr>
                                        <p:cTn id="24" fill="hold"/>
                                        <p:tgtEl>
                                          <p:spTgt spid="103"/>
                                        </p:tgtEl>
                                        <p:attrNameLst>
                                          <p:attrName>style.visibility</p:attrName>
                                        </p:attrNameLst>
                                      </p:cBhvr>
                                      <p:to>
                                        <p:strVal val="visible"/>
                                      </p:to>
                                    </p:set>
                                    <p:animEffect filter="dissolve" transition="in">
                                      <p:cBhvr>
                                        <p:cTn id="25" dur="1000"/>
                                        <p:tgtEl>
                                          <p:spTgt spid="103"/>
                                        </p:tgtEl>
                                      </p:cBhvr>
                                    </p:animEffect>
                                  </p:childTnLst>
                                </p:cTn>
                              </p:par>
                            </p:childTnLst>
                          </p:cTn>
                        </p:par>
                      </p:childTnLst>
                    </p:cTn>
                  </p:par>
                  <p:par>
                    <p:cTn id="26" fill="hold">
                      <p:stCondLst>
                        <p:cond delay="indefinite"/>
                      </p:stCondLst>
                      <p:childTnLst>
                        <p:par>
                          <p:cTn id="27" fill="hold">
                            <p:stCondLst>
                              <p:cond delay="0"/>
                            </p:stCondLst>
                            <p:childTnLst>
                              <p:par>
                                <p:cTn id="28" nodeType="clickEffect" presetClass="entr" presetSubtype="0" presetID="9" grpId="6" fill="hold">
                                  <p:stCondLst>
                                    <p:cond delay="0"/>
                                  </p:stCondLst>
                                  <p:iterate type="el" backwards="0">
                                    <p:tmAbs val="0"/>
                                  </p:iterate>
                                  <p:childTnLst>
                                    <p:set>
                                      <p:cBhvr>
                                        <p:cTn id="29" fill="hold"/>
                                        <p:tgtEl>
                                          <p:spTgt spid="107"/>
                                        </p:tgtEl>
                                        <p:attrNameLst>
                                          <p:attrName>style.visibility</p:attrName>
                                        </p:attrNameLst>
                                      </p:cBhvr>
                                      <p:to>
                                        <p:strVal val="visible"/>
                                      </p:to>
                                    </p:set>
                                    <p:animEffect filter="dissolve" transition="in">
                                      <p:cBhvr>
                                        <p:cTn id="30" dur="1000"/>
                                        <p:tgtEl>
                                          <p:spTgt spid="107"/>
                                        </p:tgtEl>
                                      </p:cBhvr>
                                    </p:animEffect>
                                  </p:childTnLst>
                                </p:cTn>
                              </p:par>
                            </p:childTnLst>
                          </p:cTn>
                        </p:par>
                        <p:par>
                          <p:cTn id="31" fill="hold">
                            <p:stCondLst>
                              <p:cond delay="1000"/>
                            </p:stCondLst>
                            <p:childTnLst>
                              <p:par>
                                <p:cTn id="32" nodeType="afterEffect" presetClass="entr" presetSubtype="16" presetID="23" grpId="7" fill="hold">
                                  <p:stCondLst>
                                    <p:cond delay="0"/>
                                  </p:stCondLst>
                                  <p:iterate type="el" backwards="0">
                                    <p:tmAbs val="0"/>
                                  </p:iterate>
                                  <p:childTnLst>
                                    <p:set>
                                      <p:cBhvr>
                                        <p:cTn id="33" fill="hold"/>
                                        <p:tgtEl>
                                          <p:spTgt spid="105"/>
                                        </p:tgtEl>
                                        <p:attrNameLst>
                                          <p:attrName>style.visibility</p:attrName>
                                        </p:attrNameLst>
                                      </p:cBhvr>
                                      <p:to>
                                        <p:strVal val="visible"/>
                                      </p:to>
                                    </p:set>
                                    <p:anim calcmode="lin" valueType="num">
                                      <p:cBhvr>
                                        <p:cTn id="34" dur="1000" fill="hold"/>
                                        <p:tgtEl>
                                          <p:spTgt spid="105"/>
                                        </p:tgtEl>
                                        <p:attrNameLst>
                                          <p:attrName>ppt_w</p:attrName>
                                        </p:attrNameLst>
                                      </p:cBhvr>
                                      <p:tavLst>
                                        <p:tav tm="0">
                                          <p:val>
                                            <p:fltVal val="0"/>
                                          </p:val>
                                        </p:tav>
                                        <p:tav tm="100000">
                                          <p:val>
                                            <p:strVal val="#ppt_w"/>
                                          </p:val>
                                        </p:tav>
                                      </p:tavLst>
                                    </p:anim>
                                    <p:anim calcmode="lin" valueType="num">
                                      <p:cBhvr>
                                        <p:cTn id="35" dur="1000" fill="hold"/>
                                        <p:tgtEl>
                                          <p:spTgt spid="105"/>
                                        </p:tgtEl>
                                        <p:attrNameLst>
                                          <p:attrName>ppt_h</p:attrName>
                                        </p:attrNameLst>
                                      </p:cBhvr>
                                      <p:tavLst>
                                        <p:tav tm="0">
                                          <p:val>
                                            <p:fltVal val="0"/>
                                          </p:val>
                                        </p:tav>
                                        <p:tav tm="100000">
                                          <p:val>
                                            <p:strVal val="#ppt_h"/>
                                          </p:val>
                                        </p:tav>
                                      </p:tavLst>
                                    </p:anim>
                                  </p:childTnLst>
                                </p:cTn>
                              </p:par>
                            </p:childTnLst>
                          </p:cTn>
                        </p:par>
                        <p:par>
                          <p:cTn id="36" fill="hold">
                            <p:stCondLst>
                              <p:cond delay="2000"/>
                            </p:stCondLst>
                            <p:childTnLst>
                              <p:par>
                                <p:cTn id="37" nodeType="afterEffect" presetClass="entr" presetSubtype="0" presetID="9" grpId="8" fill="hold">
                                  <p:stCondLst>
                                    <p:cond delay="0"/>
                                  </p:stCondLst>
                                  <p:iterate type="el" backwards="0">
                                    <p:tmAbs val="0"/>
                                  </p:iterate>
                                  <p:childTnLst>
                                    <p:set>
                                      <p:cBhvr>
                                        <p:cTn id="38" fill="hold"/>
                                        <p:tgtEl>
                                          <p:spTgt spid="108"/>
                                        </p:tgtEl>
                                        <p:attrNameLst>
                                          <p:attrName>style.visibility</p:attrName>
                                        </p:attrNameLst>
                                      </p:cBhvr>
                                      <p:to>
                                        <p:strVal val="visible"/>
                                      </p:to>
                                    </p:set>
                                    <p:animEffect filter="dissolve" transition="in">
                                      <p:cBhvr>
                                        <p:cTn id="39" dur="1000"/>
                                        <p:tgtEl>
                                          <p:spTgt spid="108"/>
                                        </p:tgtEl>
                                      </p:cBhvr>
                                    </p:animEffect>
                                  </p:childTnLst>
                                </p:cTn>
                              </p:par>
                            </p:childTnLst>
                          </p:cTn>
                        </p:par>
                        <p:par>
                          <p:cTn id="40" fill="hold">
                            <p:stCondLst>
                              <p:cond delay="3000"/>
                            </p:stCondLst>
                            <p:childTnLst>
                              <p:par>
                                <p:cTn id="41" nodeType="afterEffect" presetClass="entr" presetSubtype="0" presetID="9" grpId="9" fill="hold">
                                  <p:stCondLst>
                                    <p:cond delay="500"/>
                                  </p:stCondLst>
                                  <p:iterate type="el" backwards="0">
                                    <p:tmAbs val="0"/>
                                  </p:iterate>
                                  <p:childTnLst>
                                    <p:set>
                                      <p:cBhvr>
                                        <p:cTn id="42" fill="hold"/>
                                        <p:tgtEl>
                                          <p:spTgt spid="109"/>
                                        </p:tgtEl>
                                        <p:attrNameLst>
                                          <p:attrName>style.visibility</p:attrName>
                                        </p:attrNameLst>
                                      </p:cBhvr>
                                      <p:to>
                                        <p:strVal val="visible"/>
                                      </p:to>
                                    </p:set>
                                    <p:animEffect filter="dissolve" transition="in">
                                      <p:cBhvr>
                                        <p:cTn id="43" dur="1000"/>
                                        <p:tgtEl>
                                          <p:spTgt spid="109"/>
                                        </p:tgtEl>
                                      </p:cBhvr>
                                    </p:animEffect>
                                  </p:childTnLst>
                                </p:cTn>
                              </p:par>
                            </p:childTnLst>
                          </p:cTn>
                        </p:par>
                      </p:childTnLst>
                    </p:cTn>
                  </p:par>
                  <p:par>
                    <p:cTn id="44" fill="hold">
                      <p:stCondLst>
                        <p:cond delay="indefinite"/>
                      </p:stCondLst>
                      <p:childTnLst>
                        <p:par>
                          <p:cTn id="45" fill="hold">
                            <p:stCondLst>
                              <p:cond delay="0"/>
                            </p:stCondLst>
                            <p:childTnLst>
                              <p:par>
                                <p:cTn id="46" nodeType="clickEffect" presetClass="entr" presetSubtype="0" presetID="9" grpId="10" fill="hold">
                                  <p:stCondLst>
                                    <p:cond delay="0"/>
                                  </p:stCondLst>
                                  <p:iterate type="el" backwards="0">
                                    <p:tmAbs val="0"/>
                                  </p:iterate>
                                  <p:childTnLst>
                                    <p:set>
                                      <p:cBhvr>
                                        <p:cTn id="47" fill="hold"/>
                                        <p:tgtEl>
                                          <p:spTgt spid="106"/>
                                        </p:tgtEl>
                                        <p:attrNameLst>
                                          <p:attrName>style.visibility</p:attrName>
                                        </p:attrNameLst>
                                      </p:cBhvr>
                                      <p:to>
                                        <p:strVal val="visible"/>
                                      </p:to>
                                    </p:set>
                                    <p:animEffect filter="dissolve" transition="in">
                                      <p:cBhvr>
                                        <p:cTn id="48" dur="1000"/>
                                        <p:tgtEl>
                                          <p:spTgt spid="1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7" grpId="6"/>
      <p:bldP build="whole" bldLvl="1" animBg="1" rev="0" advAuto="0" spid="109" grpId="9"/>
      <p:bldP build="whole" bldLvl="1" animBg="1" rev="0" advAuto="0" spid="108" grpId="8"/>
      <p:bldP build="whole" bldLvl="1" animBg="1" rev="0" advAuto="0" spid="106" grpId="10"/>
      <p:bldP build="whole" bldLvl="1" animBg="1" rev="0" advAuto="0" spid="110" grpId="3"/>
      <p:bldP build="whole" bldLvl="1" animBg="1" rev="0" advAuto="0" spid="102" grpId="2"/>
      <p:bldP build="whole" bldLvl="1" animBg="1" rev="0" advAuto="0" spid="104" grpId="4"/>
      <p:bldP build="whole" bldLvl="1" animBg="1" rev="0" advAuto="0" spid="105" grpId="7"/>
      <p:bldP build="whole" bldLvl="1" animBg="1" rev="0" advAuto="0" spid="103" grpId="5"/>
      <p:bldP build="whole" bldLvl="1" animBg="1" rev="0" advAuto="0" spid="111"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116" name="droppedImage.pdf"/>
          <p:cNvPicPr/>
          <p:nvPr/>
        </p:nvPicPr>
        <p:blipFill>
          <a:blip r:embed="rId2">
            <a:extLst/>
          </a:blip>
          <a:stretch>
            <a:fillRect/>
          </a:stretch>
        </p:blipFill>
        <p:spPr>
          <a:xfrm>
            <a:off x="22517100" y="698500"/>
            <a:ext cx="1460500" cy="1194955"/>
          </a:xfrm>
          <a:prstGeom prst="rect">
            <a:avLst/>
          </a:prstGeom>
          <a:ln w="12700">
            <a:miter lim="400000"/>
          </a:ln>
        </p:spPr>
      </p:pic>
      <p:pic>
        <p:nvPicPr>
          <p:cNvPr id="117" name="PC283250.jpg"/>
          <p:cNvPicPr/>
          <p:nvPr/>
        </p:nvPicPr>
        <p:blipFill>
          <a:blip r:embed="rId3">
            <a:extLst/>
          </a:blip>
          <a:stretch>
            <a:fillRect/>
          </a:stretch>
        </p:blipFill>
        <p:spPr>
          <a:xfrm>
            <a:off x="18973800" y="9639300"/>
            <a:ext cx="5384800" cy="4038600"/>
          </a:xfrm>
          <a:prstGeom prst="rect">
            <a:avLst/>
          </a:prstGeom>
          <a:ln w="12700">
            <a:miter lim="400000"/>
          </a:ln>
        </p:spPr>
      </p:pic>
      <p:pic>
        <p:nvPicPr>
          <p:cNvPr id="118" name="PC293333.jpg"/>
          <p:cNvPicPr/>
          <p:nvPr/>
        </p:nvPicPr>
        <p:blipFill>
          <a:blip r:embed="rId4">
            <a:extLst/>
          </a:blip>
          <a:stretch>
            <a:fillRect/>
          </a:stretch>
        </p:blipFill>
        <p:spPr>
          <a:xfrm>
            <a:off x="18969567" y="5549900"/>
            <a:ext cx="5384802" cy="4038600"/>
          </a:xfrm>
          <a:prstGeom prst="rect">
            <a:avLst/>
          </a:prstGeom>
          <a:ln w="12700">
            <a:miter lim="400000"/>
          </a:ln>
        </p:spPr>
      </p:pic>
      <p:pic>
        <p:nvPicPr>
          <p:cNvPr id="119" name="Post Glacial corrected.jpg"/>
          <p:cNvPicPr/>
          <p:nvPr/>
        </p:nvPicPr>
        <p:blipFill>
          <a:blip r:embed="rId5">
            <a:extLst/>
          </a:blip>
          <a:stretch>
            <a:fillRect/>
          </a:stretch>
        </p:blipFill>
        <p:spPr>
          <a:xfrm>
            <a:off x="139700" y="3182124"/>
            <a:ext cx="11315700" cy="7738608"/>
          </a:xfrm>
          <a:prstGeom prst="rect">
            <a:avLst/>
          </a:prstGeom>
          <a:ln w="12700">
            <a:miter lim="400000"/>
          </a:ln>
        </p:spPr>
      </p:pic>
      <p:sp>
        <p:nvSpPr>
          <p:cNvPr id="120" name="Shape 120"/>
          <p:cNvSpPr/>
          <p:nvPr/>
        </p:nvSpPr>
        <p:spPr>
          <a:xfrm>
            <a:off x="11518900" y="3187699"/>
            <a:ext cx="7391400" cy="3098801"/>
          </a:xfrm>
          <a:prstGeom prst="rect">
            <a:avLst/>
          </a:prstGeom>
          <a:ln>
            <a:round/>
          </a:ln>
          <a:extLst>
            <a:ext uri="{C572A759-6A51-4108-AA02-DFA0A04FC94B}">
              <ma14:wrappingTextBoxFlag xmlns:ma14="http://schemas.microsoft.com/office/mac/drawingml/2011/main" val="1"/>
            </a:ext>
          </a:extLst>
        </p:spPr>
        <p:txBody>
          <a:bodyPr lIns="0" tIns="0" rIns="0" bIns="0" anchor="ctr">
            <a:spAutoFit/>
          </a:bodyPr>
          <a:lstStyle/>
          <a:p>
            <a:pPr lvl="0"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1800"/>
            </a:pPr>
            <a:r>
              <a:rPr sz="4000">
                <a:solidFill>
                  <a:srgbClr val="144E6E"/>
                </a:solidFill>
                <a:uFill>
                  <a:solidFill>
                    <a:srgbClr val="144E6E"/>
                  </a:solidFill>
                </a:uFill>
                <a:latin typeface="Trebuchet MS"/>
                <a:ea typeface="Trebuchet MS"/>
                <a:cs typeface="Trebuchet MS"/>
                <a:sym typeface="Trebuchet MS"/>
              </a:rPr>
              <a:t>20,000 years ago, sea level in Northern America and Scandinavia was up to 600 m higher than today, and in some other location 200 m lower</a:t>
            </a:r>
            <a:r>
              <a:rPr sz="4800">
                <a:solidFill>
                  <a:srgbClr val="144E6E"/>
                </a:solidFill>
                <a:uFill>
                  <a:solidFill>
                    <a:srgbClr val="144E6E"/>
                  </a:solidFill>
                </a:uFill>
                <a:latin typeface="Trebuchet MS"/>
                <a:ea typeface="Trebuchet MS"/>
                <a:cs typeface="Trebuchet MS"/>
                <a:sym typeface="Trebuchet MS"/>
              </a:rPr>
              <a:t> </a:t>
            </a:r>
          </a:p>
        </p:txBody>
      </p:sp>
      <p:sp>
        <p:nvSpPr>
          <p:cNvPr id="121" name="Shape 121"/>
          <p:cNvSpPr/>
          <p:nvPr/>
        </p:nvSpPr>
        <p:spPr>
          <a:xfrm>
            <a:off x="127000" y="1993900"/>
            <a:ext cx="18313400" cy="800100"/>
          </a:xfrm>
          <a:prstGeom prst="rect">
            <a:avLst/>
          </a:prstGeom>
          <a:solidFill>
            <a:srgbClr val="999999"/>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825500">
              <a:defRPr sz="4800">
                <a:solidFill>
                  <a:srgbClr val="FFFFFF"/>
                </a:solidFill>
                <a:latin typeface="+mj-lt"/>
                <a:ea typeface="+mj-ea"/>
                <a:cs typeface="+mj-cs"/>
                <a:sym typeface="Gill Sans"/>
              </a:defRPr>
            </a:lvl1pPr>
          </a:lstStyle>
          <a:p>
            <a:pPr lvl="0">
              <a:defRPr sz="1800">
                <a:solidFill>
                  <a:srgbClr val="000000"/>
                </a:solidFill>
              </a:defRPr>
            </a:pPr>
            <a:r>
              <a:rPr sz="4800">
                <a:solidFill>
                  <a:srgbClr val="FFFFFF"/>
                </a:solidFill>
              </a:rPr>
              <a:t>Global and Local Sea Level Changes</a:t>
            </a:r>
          </a:p>
        </p:txBody>
      </p:sp>
      <p:sp>
        <p:nvSpPr>
          <p:cNvPr id="122" name="Shape 122"/>
          <p:cNvSpPr/>
          <p:nvPr/>
        </p:nvSpPr>
        <p:spPr>
          <a:xfrm>
            <a:off x="6172200" y="3213100"/>
            <a:ext cx="4267200" cy="12700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50800">
            <a:solidFill>
              <a:srgbClr val="CD6400"/>
            </a:solidFill>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23" name="Shape 123"/>
          <p:cNvSpPr/>
          <p:nvPr/>
        </p:nvSpPr>
        <p:spPr>
          <a:xfrm flipV="1">
            <a:off x="2082799" y="6248400"/>
            <a:ext cx="1" cy="2006600"/>
          </a:xfrm>
          <a:prstGeom prst="line">
            <a:avLst/>
          </a:prstGeom>
          <a:solidFill>
            <a:srgbClr val="111111"/>
          </a:solidFill>
          <a:ln w="101600">
            <a:solidFill>
              <a:srgbClr val="923D21"/>
            </a:solidFill>
            <a:miter lim="400000"/>
            <a:headEnd type="stealth"/>
          </a:ln>
        </p:spPr>
        <p:txBody>
          <a:bodyPr lIns="0" tIns="0" rIns="0" bIns="0" anchor="ctr"/>
          <a:lstStyle/>
          <a:p>
            <a:pPr lvl="0"/>
          </a:p>
        </p:txBody>
      </p:sp>
      <p:sp>
        <p:nvSpPr>
          <p:cNvPr id="124" name="Shape 124"/>
          <p:cNvSpPr/>
          <p:nvPr/>
        </p:nvSpPr>
        <p:spPr>
          <a:xfrm>
            <a:off x="215900" y="11258550"/>
            <a:ext cx="7391400" cy="1790700"/>
          </a:xfrm>
          <a:prstGeom prst="rect">
            <a:avLst/>
          </a:prstGeom>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4000">
                <a:solidFill>
                  <a:srgbClr val="144E6E"/>
                </a:solidFill>
                <a:uFill>
                  <a:solidFill>
                    <a:srgbClr val="144E6E"/>
                  </a:solidFill>
                </a:uFill>
                <a:latin typeface="Trebuchet MS"/>
                <a:ea typeface="Trebuchet MS"/>
                <a:cs typeface="Trebuchet MS"/>
                <a:sym typeface="Trebuchet MS"/>
              </a:defRPr>
            </a:lvl1pPr>
          </a:lstStyle>
          <a:p>
            <a:pPr lvl="0">
              <a:defRPr sz="1800">
                <a:solidFill>
                  <a:srgbClr val="000000"/>
                </a:solidFill>
                <a:uFillTx/>
              </a:defRPr>
            </a:pPr>
            <a:r>
              <a:rPr sz="4000">
                <a:solidFill>
                  <a:srgbClr val="144E6E"/>
                </a:solidFill>
                <a:uFill>
                  <a:solidFill>
                    <a:srgbClr val="144E6E"/>
                  </a:solidFill>
                </a:uFill>
              </a:rPr>
              <a:t>During the last 7,000 years, global (and local) sea level was exceptionally stable </a:t>
            </a:r>
          </a:p>
        </p:txBody>
      </p:sp>
      <p:sp>
        <p:nvSpPr>
          <p:cNvPr id="125" name="Shape 125"/>
          <p:cNvSpPr/>
          <p:nvPr/>
        </p:nvSpPr>
        <p:spPr>
          <a:xfrm>
            <a:off x="11518900" y="6534150"/>
            <a:ext cx="7391400" cy="17907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40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4000">
                <a:solidFill>
                  <a:srgbClr val="F5F7FC"/>
                </a:solidFill>
                <a:uFill>
                  <a:solidFill>
                    <a:srgbClr val="F5F7FC"/>
                  </a:solidFill>
                </a:uFill>
              </a:rPr>
              <a:t>Local Sea Level changes can be much larger than the global average changes.</a:t>
            </a:r>
          </a:p>
        </p:txBody>
      </p:sp>
      <p:sp>
        <p:nvSpPr>
          <p:cNvPr id="126" name="Shape 126"/>
          <p:cNvSpPr/>
          <p:nvPr/>
        </p:nvSpPr>
        <p:spPr>
          <a:xfrm>
            <a:off x="8547100" y="11779250"/>
            <a:ext cx="10248900" cy="11938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40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4000">
                <a:solidFill>
                  <a:srgbClr val="F5F7FC"/>
                </a:solidFill>
                <a:uFill>
                  <a:solidFill>
                    <a:srgbClr val="F5F7FC"/>
                  </a:solidFill>
                </a:uFill>
              </a:rPr>
              <a:t>Sea Level changes can be much larger than what we know from our history. </a:t>
            </a:r>
          </a:p>
        </p:txBody>
      </p:sp>
      <p:sp>
        <p:nvSpPr>
          <p:cNvPr id="127" name="Shape 127"/>
          <p:cNvSpPr/>
          <p:nvPr/>
        </p:nvSpPr>
        <p:spPr>
          <a:xfrm>
            <a:off x="5614615" y="4425950"/>
            <a:ext cx="4406901" cy="825500"/>
          </a:xfrm>
          <a:prstGeom prst="rect">
            <a:avLst/>
          </a:prstGeom>
          <a:solidFill>
            <a:srgbClr val="E0E5E3">
              <a:alpha val="47000"/>
            </a:srgbClr>
          </a:solidFill>
          <a:ln w="12700">
            <a:solidFill/>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defRPr sz="4800">
                <a:solidFill>
                  <a:srgbClr val="232A7D"/>
                </a:solidFill>
                <a:latin typeface="+mj-lt"/>
                <a:ea typeface="+mj-ea"/>
                <a:cs typeface="+mj-cs"/>
                <a:sym typeface="Gill Sans"/>
              </a:defRPr>
            </a:lvl1pPr>
          </a:lstStyle>
          <a:p>
            <a:pPr lvl="0">
              <a:defRPr sz="1800">
                <a:solidFill>
                  <a:srgbClr val="000000"/>
                </a:solidFill>
              </a:defRPr>
            </a:pPr>
            <a:r>
              <a:rPr sz="4800">
                <a:solidFill>
                  <a:srgbClr val="232A7D"/>
                </a:solidFill>
              </a:rPr>
              <a:t>&lt;---Holocene--&gt;</a:t>
            </a:r>
          </a:p>
        </p:txBody>
      </p:sp>
      <p:grpSp>
        <p:nvGrpSpPr>
          <p:cNvPr id="130" name="Group 130"/>
          <p:cNvGrpSpPr/>
          <p:nvPr/>
        </p:nvGrpSpPr>
        <p:grpSpPr>
          <a:xfrm>
            <a:off x="88900" y="63500"/>
            <a:ext cx="24193500" cy="1778000"/>
            <a:chOff x="-50800" y="-50800"/>
            <a:chExt cx="24193500" cy="1778000"/>
          </a:xfrm>
        </p:grpSpPr>
        <p:pic>
          <p:nvPicPr>
            <p:cNvPr id="128" name=""/>
            <p:cNvPicPr/>
            <p:nvPr/>
          </p:nvPicPr>
          <p:blipFill>
            <a:blip r:embed="rId6">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129" name="droppedImage.pdf"/>
            <p:cNvPicPr/>
            <p:nvPr/>
          </p:nvPicPr>
          <p:blipFill>
            <a:blip r:embed="rId7">
              <a:extLst/>
            </a:blip>
            <a:stretch>
              <a:fillRect/>
            </a:stretch>
          </p:blipFill>
          <p:spPr>
            <a:xfrm>
              <a:off x="22128503" y="63500"/>
              <a:ext cx="1887198" cy="1549400"/>
            </a:xfrm>
            <a:prstGeom prst="rect">
              <a:avLst/>
            </a:prstGeom>
            <a:ln w="12700" cap="flat">
              <a:noFill/>
              <a:miter lim="400000"/>
            </a:ln>
            <a:effectLst/>
          </p:spPr>
        </p:pic>
      </p:gr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119"/>
                                        </p:tgtEl>
                                        <p:attrNameLst>
                                          <p:attrName>style.visibility</p:attrName>
                                        </p:attrNameLst>
                                      </p:cBhvr>
                                      <p:to>
                                        <p:strVal val="visible"/>
                                      </p:to>
                                    </p:set>
                                    <p:animEffect filter="fade" transition="in">
                                      <p:cBhvr>
                                        <p:cTn id="7" dur="1000"/>
                                        <p:tgtEl>
                                          <p:spTgt spid="119"/>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9" grpId="2" fill="hold">
                                  <p:stCondLst>
                                    <p:cond delay="0"/>
                                  </p:stCondLst>
                                  <p:iterate type="el" backwards="0">
                                    <p:tmAbs val="0"/>
                                  </p:iterate>
                                  <p:childTnLst>
                                    <p:set>
                                      <p:cBhvr>
                                        <p:cTn id="11" fill="hold"/>
                                        <p:tgtEl>
                                          <p:spTgt spid="123"/>
                                        </p:tgtEl>
                                        <p:attrNameLst>
                                          <p:attrName>style.visibility</p:attrName>
                                        </p:attrNameLst>
                                      </p:cBhvr>
                                      <p:to>
                                        <p:strVal val="visible"/>
                                      </p:to>
                                    </p:set>
                                    <p:animEffect filter="dissolve" transition="in">
                                      <p:cBhvr>
                                        <p:cTn id="12" dur="1000"/>
                                        <p:tgtEl>
                                          <p:spTgt spid="123"/>
                                        </p:tgtEl>
                                      </p:cBhvr>
                                    </p:animEffect>
                                  </p:childTnLst>
                                </p:cTn>
                              </p:par>
                            </p:childTnLst>
                          </p:cTn>
                        </p:par>
                        <p:par>
                          <p:cTn id="13" fill="hold">
                            <p:stCondLst>
                              <p:cond delay="1000"/>
                            </p:stCondLst>
                            <p:childTnLst>
                              <p:par>
                                <p:cTn id="14" nodeType="afterEffect" presetClass="entr" presetSubtype="0" presetID="9" grpId="3" fill="hold">
                                  <p:stCondLst>
                                    <p:cond delay="0"/>
                                  </p:stCondLst>
                                  <p:iterate type="el" backwards="0">
                                    <p:tmAbs val="0"/>
                                  </p:iterate>
                                  <p:childTnLst>
                                    <p:set>
                                      <p:cBhvr>
                                        <p:cTn id="15" fill="hold"/>
                                        <p:tgtEl>
                                          <p:spTgt spid="120"/>
                                        </p:tgtEl>
                                        <p:attrNameLst>
                                          <p:attrName>style.visibility</p:attrName>
                                        </p:attrNameLst>
                                      </p:cBhvr>
                                      <p:to>
                                        <p:strVal val="visible"/>
                                      </p:to>
                                    </p:set>
                                    <p:animEffect filter="dissolve" transition="in">
                                      <p:cBhvr>
                                        <p:cTn id="16" dur="1000"/>
                                        <p:tgtEl>
                                          <p:spTgt spid="120"/>
                                        </p:tgtEl>
                                      </p:cBhvr>
                                    </p:animEffec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9" grpId="4" fill="hold">
                                  <p:stCondLst>
                                    <p:cond delay="0"/>
                                  </p:stCondLst>
                                  <p:iterate type="el" backwards="0">
                                    <p:tmAbs val="0"/>
                                  </p:iterate>
                                  <p:childTnLst>
                                    <p:set>
                                      <p:cBhvr>
                                        <p:cTn id="20" fill="hold"/>
                                        <p:tgtEl>
                                          <p:spTgt spid="125"/>
                                        </p:tgtEl>
                                        <p:attrNameLst>
                                          <p:attrName>style.visibility</p:attrName>
                                        </p:attrNameLst>
                                      </p:cBhvr>
                                      <p:to>
                                        <p:strVal val="visible"/>
                                      </p:to>
                                    </p:set>
                                    <p:animEffect filter="dissolve" transition="in">
                                      <p:cBhvr>
                                        <p:cTn id="21" dur="1000"/>
                                        <p:tgtEl>
                                          <p:spTgt spid="125"/>
                                        </p:tgtEl>
                                      </p:cBhvr>
                                    </p:animEffect>
                                  </p:childTnLst>
                                </p:cTn>
                              </p:par>
                            </p:childTnLst>
                          </p:cTn>
                        </p:par>
                      </p:childTnLst>
                    </p:cTn>
                  </p:par>
                  <p:par>
                    <p:cTn id="22" fill="hold">
                      <p:stCondLst>
                        <p:cond delay="indefinite"/>
                      </p:stCondLst>
                      <p:childTnLst>
                        <p:par>
                          <p:cTn id="23" fill="hold">
                            <p:stCondLst>
                              <p:cond delay="0"/>
                            </p:stCondLst>
                            <p:childTnLst>
                              <p:par>
                                <p:cTn id="24" nodeType="clickEffect" presetClass="entr" presetSubtype="0" presetID="9" grpId="5" fill="hold">
                                  <p:stCondLst>
                                    <p:cond delay="0"/>
                                  </p:stCondLst>
                                  <p:iterate type="el" backwards="0">
                                    <p:tmAbs val="0"/>
                                  </p:iterate>
                                  <p:childTnLst>
                                    <p:set>
                                      <p:cBhvr>
                                        <p:cTn id="25" fill="hold"/>
                                        <p:tgtEl>
                                          <p:spTgt spid="127"/>
                                        </p:tgtEl>
                                        <p:attrNameLst>
                                          <p:attrName>style.visibility</p:attrName>
                                        </p:attrNameLst>
                                      </p:cBhvr>
                                      <p:to>
                                        <p:strVal val="visible"/>
                                      </p:to>
                                    </p:set>
                                    <p:animEffect filter="dissolve" transition="in">
                                      <p:cBhvr>
                                        <p:cTn id="26" dur="1000"/>
                                        <p:tgtEl>
                                          <p:spTgt spid="127"/>
                                        </p:tgtEl>
                                      </p:cBhvr>
                                    </p:animEffect>
                                  </p:childTnLst>
                                </p:cTn>
                              </p:par>
                            </p:childTnLst>
                          </p:cTn>
                        </p:par>
                      </p:childTnLst>
                    </p:cTn>
                  </p:par>
                  <p:par>
                    <p:cTn id="27" fill="hold">
                      <p:stCondLst>
                        <p:cond delay="indefinite"/>
                      </p:stCondLst>
                      <p:childTnLst>
                        <p:par>
                          <p:cTn id="28" fill="hold">
                            <p:stCondLst>
                              <p:cond delay="0"/>
                            </p:stCondLst>
                            <p:childTnLst>
                              <p:par>
                                <p:cTn id="29" nodeType="clickEffect" presetClass="entr" presetSubtype="0" presetID="9" grpId="6" fill="hold">
                                  <p:stCondLst>
                                    <p:cond delay="0"/>
                                  </p:stCondLst>
                                  <p:iterate type="el" backwards="0">
                                    <p:tmAbs val="0"/>
                                  </p:iterate>
                                  <p:childTnLst>
                                    <p:set>
                                      <p:cBhvr>
                                        <p:cTn id="30" fill="hold"/>
                                        <p:tgtEl>
                                          <p:spTgt spid="122"/>
                                        </p:tgtEl>
                                        <p:attrNameLst>
                                          <p:attrName>style.visibility</p:attrName>
                                        </p:attrNameLst>
                                      </p:cBhvr>
                                      <p:to>
                                        <p:strVal val="visible"/>
                                      </p:to>
                                    </p:set>
                                    <p:animEffect filter="dissolve" transition="in">
                                      <p:cBhvr>
                                        <p:cTn id="31" dur="1000"/>
                                        <p:tgtEl>
                                          <p:spTgt spid="122"/>
                                        </p:tgtEl>
                                      </p:cBhvr>
                                    </p:animEffect>
                                  </p:childTnLst>
                                </p:cTn>
                              </p:par>
                            </p:childTnLst>
                          </p:cTn>
                        </p:par>
                        <p:par>
                          <p:cTn id="32" fill="hold">
                            <p:stCondLst>
                              <p:cond delay="1000"/>
                            </p:stCondLst>
                            <p:childTnLst>
                              <p:par>
                                <p:cTn id="33" nodeType="afterEffect" presetClass="entr" presetSubtype="0" presetID="9" grpId="7" fill="hold">
                                  <p:stCondLst>
                                    <p:cond delay="0"/>
                                  </p:stCondLst>
                                  <p:iterate type="el" backwards="0">
                                    <p:tmAbs val="0"/>
                                  </p:iterate>
                                  <p:childTnLst>
                                    <p:set>
                                      <p:cBhvr>
                                        <p:cTn id="34" fill="hold"/>
                                        <p:tgtEl>
                                          <p:spTgt spid="124"/>
                                        </p:tgtEl>
                                        <p:attrNameLst>
                                          <p:attrName>style.visibility</p:attrName>
                                        </p:attrNameLst>
                                      </p:cBhvr>
                                      <p:to>
                                        <p:strVal val="visible"/>
                                      </p:to>
                                    </p:set>
                                    <p:animEffect filter="dissolve" transition="in">
                                      <p:cBhvr>
                                        <p:cTn id="35" dur="1000"/>
                                        <p:tgtEl>
                                          <p:spTgt spid="124"/>
                                        </p:tgtEl>
                                      </p:cBhvr>
                                    </p:animEffect>
                                  </p:childTnLst>
                                </p:cTn>
                              </p:par>
                            </p:childTnLst>
                          </p:cTn>
                        </p:par>
                      </p:childTnLst>
                    </p:cTn>
                  </p:par>
                  <p:par>
                    <p:cTn id="36" fill="hold">
                      <p:stCondLst>
                        <p:cond delay="indefinite"/>
                      </p:stCondLst>
                      <p:childTnLst>
                        <p:par>
                          <p:cTn id="37" fill="hold">
                            <p:stCondLst>
                              <p:cond delay="0"/>
                            </p:stCondLst>
                            <p:childTnLst>
                              <p:par>
                                <p:cTn id="38" nodeType="clickEffect" presetClass="entr" presetSubtype="0" presetID="9" grpId="8" fill="hold">
                                  <p:stCondLst>
                                    <p:cond delay="0"/>
                                  </p:stCondLst>
                                  <p:iterate type="el" backwards="0">
                                    <p:tmAbs val="0"/>
                                  </p:iterate>
                                  <p:childTnLst>
                                    <p:set>
                                      <p:cBhvr>
                                        <p:cTn id="39" fill="hold"/>
                                        <p:tgtEl>
                                          <p:spTgt spid="126"/>
                                        </p:tgtEl>
                                        <p:attrNameLst>
                                          <p:attrName>style.visibility</p:attrName>
                                        </p:attrNameLst>
                                      </p:cBhvr>
                                      <p:to>
                                        <p:strVal val="visible"/>
                                      </p:to>
                                    </p:set>
                                    <p:animEffect filter="dissolve" transition="in">
                                      <p:cBhvr>
                                        <p:cTn id="40" dur="1000"/>
                                        <p:tgtEl>
                                          <p:spTgt spid="1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4" grpId="7"/>
      <p:bldP build="whole" bldLvl="1" animBg="1" rev="0" advAuto="0" spid="122" grpId="6"/>
      <p:bldP build="whole" bldLvl="1" animBg="1" rev="0" advAuto="0" spid="127" grpId="5"/>
      <p:bldP build="whole" bldLvl="1" animBg="1" rev="0" advAuto="0" spid="123" grpId="2"/>
      <p:bldP build="whole" bldLvl="1" animBg="1" rev="0" advAuto="0" spid="126" grpId="8"/>
      <p:bldP build="whole" bldLvl="1" animBg="1" rev="0" advAuto="0" spid="119" grpId="1"/>
      <p:bldP build="whole" bldLvl="1" animBg="1" rev="0" advAuto="0" spid="125" grpId="4"/>
      <p:bldP build="whole" bldLvl="1" animBg="1" rev="0" advAuto="0" spid="120" grpId="3"/>
    </p:bldLst>
  </p:timing>
</p:sld>
</file>

<file path=ppt/slides/slide7.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pic>
        <p:nvPicPr>
          <p:cNvPr id="132" name="droppedImage.pdf"/>
          <p:cNvPicPr/>
          <p:nvPr/>
        </p:nvPicPr>
        <p:blipFill>
          <a:blip r:embed="rId2">
            <a:extLst/>
          </a:blip>
          <a:stretch>
            <a:fillRect/>
          </a:stretch>
        </p:blipFill>
        <p:spPr>
          <a:xfrm>
            <a:off x="22517100" y="698500"/>
            <a:ext cx="1460500" cy="1194955"/>
          </a:xfrm>
          <a:prstGeom prst="rect">
            <a:avLst/>
          </a:prstGeom>
          <a:ln w="12700">
            <a:miter lim="400000"/>
          </a:ln>
        </p:spPr>
      </p:pic>
      <p:pic>
        <p:nvPicPr>
          <p:cNvPr id="133" name="hansen_f18s.png"/>
          <p:cNvPicPr/>
          <p:nvPr/>
        </p:nvPicPr>
        <p:blipFill>
          <a:blip r:embed="rId3">
            <a:extLst/>
          </a:blip>
          <a:stretch>
            <a:fillRect/>
          </a:stretch>
        </p:blipFill>
        <p:spPr>
          <a:xfrm>
            <a:off x="722924" y="2498743"/>
            <a:ext cx="12530888" cy="10807701"/>
          </a:xfrm>
          <a:prstGeom prst="rect">
            <a:avLst/>
          </a:prstGeom>
          <a:ln w="12700">
            <a:miter lim="400000"/>
          </a:ln>
        </p:spPr>
      </p:pic>
      <p:sp>
        <p:nvSpPr>
          <p:cNvPr id="134" name="Shape 134"/>
          <p:cNvSpPr/>
          <p:nvPr/>
        </p:nvSpPr>
        <p:spPr>
          <a:xfrm>
            <a:off x="11557000" y="3175000"/>
            <a:ext cx="254000" cy="9652000"/>
          </a:xfrm>
          <a:prstGeom prst="roundRect">
            <a:avLst>
              <a:gd name="adj" fmla="val 50000"/>
            </a:avLst>
          </a:prstGeom>
          <a:ln w="76200">
            <a:solidFill>
              <a:srgbClr val="3D4A58">
                <a:alpha val="85000"/>
              </a:srgbClr>
            </a:solidFill>
            <a:miter lim="400000"/>
          </a:ln>
          <a:effectLst>
            <a:outerShdw sx="100000" sy="100000" kx="0" ky="0" algn="b" rotWithShape="0" blurRad="76200" dist="0" dir="18900000">
              <a:srgbClr val="000000">
                <a:alpha val="80000"/>
              </a:srgbClr>
            </a:outerShdw>
          </a:effectLst>
        </p:spPr>
        <p:txBody>
          <a:bodyPr lIns="0" tIns="0" rIns="0" bIns="0" anchor="ct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nvGrpSpPr>
          <p:cNvPr id="137" name="Group 137"/>
          <p:cNvGrpSpPr/>
          <p:nvPr/>
        </p:nvGrpSpPr>
        <p:grpSpPr>
          <a:xfrm>
            <a:off x="88900" y="63500"/>
            <a:ext cx="24193500" cy="1778000"/>
            <a:chOff x="-50800" y="-50800"/>
            <a:chExt cx="24193500" cy="1778000"/>
          </a:xfrm>
        </p:grpSpPr>
        <p:pic>
          <p:nvPicPr>
            <p:cNvPr id="135" name=""/>
            <p:cNvPicPr/>
            <p:nvPr/>
          </p:nvPicPr>
          <p:blipFill>
            <a:blip r:embed="rId4">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136" name="droppedImage.pdf"/>
            <p:cNvPicPr/>
            <p:nvPr/>
          </p:nvPicPr>
          <p:blipFill>
            <a:blip r:embed="rId5">
              <a:extLst/>
            </a:blip>
            <a:stretch>
              <a:fillRect/>
            </a:stretch>
          </p:blipFill>
          <p:spPr>
            <a:xfrm>
              <a:off x="22128503" y="63500"/>
              <a:ext cx="1887198" cy="1549400"/>
            </a:xfrm>
            <a:prstGeom prst="rect">
              <a:avLst/>
            </a:prstGeom>
            <a:ln w="12700" cap="flat">
              <a:noFill/>
              <a:miter lim="400000"/>
            </a:ln>
            <a:effectLst/>
          </p:spPr>
        </p:pic>
      </p:grpSp>
      <p:sp>
        <p:nvSpPr>
          <p:cNvPr id="138" name="Shape 138"/>
          <p:cNvSpPr/>
          <p:nvPr/>
        </p:nvSpPr>
        <p:spPr>
          <a:xfrm>
            <a:off x="14097000" y="6121400"/>
            <a:ext cx="10261600" cy="5181600"/>
          </a:xfrm>
          <a:prstGeom prst="wedgeEllipseCallout">
            <a:avLst>
              <a:gd name="adj1" fmla="val -74505"/>
              <a:gd name="adj2" fmla="val -17402"/>
            </a:avLst>
          </a:prstGeom>
          <a:solidFill>
            <a:srgbClr val="487292"/>
          </a:solidFill>
          <a:ln w="12700">
            <a:miter lim="400000"/>
          </a:ln>
          <a:effectLst>
            <a:outerShdw sx="100000" sy="100000" kx="0" ky="0" algn="b" rotWithShape="0" blurRad="76200" dist="0" dir="18900000">
              <a:srgbClr val="000000">
                <a:alpha val="80000"/>
              </a:srgbClr>
            </a:outerShdw>
          </a:effectLst>
        </p:spPr>
        <p:txBody>
          <a:bodyPr lIns="0" tIns="0" rIns="0" bIns="0" anchor="ct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39" name="Shape 139"/>
          <p:cNvSpPr/>
          <p:nvPr/>
        </p:nvSpPr>
        <p:spPr>
          <a:xfrm>
            <a:off x="15341600" y="7289800"/>
            <a:ext cx="8509000" cy="2844800"/>
          </a:xfrm>
          <a:prstGeom prst="rect">
            <a:avLst/>
          </a:prstGeom>
          <a:ln>
            <a:round/>
          </a:ln>
          <a:extLst>
            <a:ext uri="{C572A759-6A51-4108-AA02-DFA0A04FC94B}">
              <ma14:wrappingTextBoxFlag xmlns:ma14="http://schemas.microsoft.com/office/mac/drawingml/2011/main" val="1"/>
            </a:ext>
          </a:extLst>
        </p:spPr>
        <p:txBody>
          <a:bodyPr lIns="0" tIns="0" rIns="0" bIns="0" anchor="ctr">
            <a:spAutoFit/>
          </a:bodyPr>
          <a:lstStyle>
            <a:lvl1pPr defTabSz="825500">
              <a:defRPr sz="4800">
                <a:solidFill>
                  <a:srgbClr val="F7F7FF"/>
                </a:solidFill>
                <a:latin typeface="Trebuchet MS"/>
                <a:ea typeface="Trebuchet MS"/>
                <a:cs typeface="Trebuchet MS"/>
                <a:sym typeface="Trebuchet MS"/>
              </a:defRPr>
            </a:lvl1pPr>
          </a:lstStyle>
          <a:p>
            <a:pPr lvl="0">
              <a:defRPr sz="1800">
                <a:solidFill>
                  <a:srgbClr val="000000"/>
                </a:solidFill>
              </a:defRPr>
            </a:pPr>
            <a:r>
              <a:rPr sz="4800">
                <a:solidFill>
                  <a:srgbClr val="F7F7FF"/>
                </a:solidFill>
              </a:rPr>
              <a:t>The Holocene had unusually stable climate and sea levels; a perfect condition for the development of civilizations.</a:t>
            </a:r>
          </a:p>
        </p:txBody>
      </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134"/>
                                        </p:tgtEl>
                                        <p:attrNameLst>
                                          <p:attrName>style.visibility</p:attrName>
                                        </p:attrNameLst>
                                      </p:cBhvr>
                                      <p:to>
                                        <p:strVal val="visible"/>
                                      </p:to>
                                    </p:set>
                                    <p:animEffect filter="dissolve" transition="in">
                                      <p:cBhvr>
                                        <p:cTn id="7" dur="1000"/>
                                        <p:tgtEl>
                                          <p:spTgt spid="134"/>
                                        </p:tgtEl>
                                      </p:cBhvr>
                                    </p:animEffect>
                                  </p:childTnLst>
                                </p:cTn>
                              </p:par>
                            </p:childTnLst>
                          </p:cTn>
                        </p:par>
                        <p:par>
                          <p:cTn id="8" fill="hold">
                            <p:stCondLst>
                              <p:cond delay="1000"/>
                            </p:stCondLst>
                            <p:childTnLst>
                              <p:par>
                                <p:cTn id="9" nodeType="afterEffect" presetClass="entr" presetSubtype="16" presetID="23" grpId="2" fill="hold">
                                  <p:stCondLst>
                                    <p:cond delay="0"/>
                                  </p:stCondLst>
                                  <p:iterate type="el" backwards="0">
                                    <p:tmAbs val="0"/>
                                  </p:iterate>
                                  <p:childTnLst>
                                    <p:set>
                                      <p:cBhvr>
                                        <p:cTn id="10" fill="hold"/>
                                        <p:tgtEl>
                                          <p:spTgt spid="139"/>
                                        </p:tgtEl>
                                        <p:attrNameLst>
                                          <p:attrName>style.visibility</p:attrName>
                                        </p:attrNameLst>
                                      </p:cBhvr>
                                      <p:to>
                                        <p:strVal val="visible"/>
                                      </p:to>
                                    </p:set>
                                    <p:anim calcmode="lin" valueType="num">
                                      <p:cBhvr>
                                        <p:cTn id="11" dur="1000" fill="hold"/>
                                        <p:tgtEl>
                                          <p:spTgt spid="139"/>
                                        </p:tgtEl>
                                        <p:attrNameLst>
                                          <p:attrName>ppt_w</p:attrName>
                                        </p:attrNameLst>
                                      </p:cBhvr>
                                      <p:tavLst>
                                        <p:tav tm="0">
                                          <p:val>
                                            <p:fltVal val="0"/>
                                          </p:val>
                                        </p:tav>
                                        <p:tav tm="100000">
                                          <p:val>
                                            <p:strVal val="#ppt_w"/>
                                          </p:val>
                                        </p:tav>
                                      </p:tavLst>
                                    </p:anim>
                                    <p:anim calcmode="lin" valueType="num">
                                      <p:cBhvr>
                                        <p:cTn id="12" dur="1000" fill="hold"/>
                                        <p:tgtEl>
                                          <p:spTgt spid="139"/>
                                        </p:tgtEl>
                                        <p:attrNameLst>
                                          <p:attrName>ppt_h</p:attrName>
                                        </p:attrNameLst>
                                      </p:cBhvr>
                                      <p:tavLst>
                                        <p:tav tm="0">
                                          <p:val>
                                            <p:fltVal val="0"/>
                                          </p:val>
                                        </p:tav>
                                        <p:tav tm="100000">
                                          <p:val>
                                            <p:strVal val="#ppt_h"/>
                                          </p:val>
                                        </p:tav>
                                      </p:tavLst>
                                    </p:anim>
                                  </p:childTnLst>
                                </p:cTn>
                              </p:par>
                            </p:childTnLst>
                          </p:cTn>
                        </p:par>
                        <p:par>
                          <p:cTn id="13" fill="hold">
                            <p:stCondLst>
                              <p:cond delay="2000"/>
                            </p:stCondLst>
                            <p:childTnLst>
                              <p:par>
                                <p:cTn id="14" nodeType="afterEffect" presetClass="entr" presetSubtype="16" presetID="23" grpId="3" fill="hold">
                                  <p:stCondLst>
                                    <p:cond delay="0"/>
                                  </p:stCondLst>
                                  <p:iterate type="el" backwards="0">
                                    <p:tmAbs val="0"/>
                                  </p:iterate>
                                  <p:childTnLst>
                                    <p:set>
                                      <p:cBhvr>
                                        <p:cTn id="15" fill="hold"/>
                                        <p:tgtEl>
                                          <p:spTgt spid="138"/>
                                        </p:tgtEl>
                                        <p:attrNameLst>
                                          <p:attrName>style.visibility</p:attrName>
                                        </p:attrNameLst>
                                      </p:cBhvr>
                                      <p:to>
                                        <p:strVal val="visible"/>
                                      </p:to>
                                    </p:set>
                                    <p:anim calcmode="lin" valueType="num">
                                      <p:cBhvr>
                                        <p:cTn id="16" dur="1000" fill="hold"/>
                                        <p:tgtEl>
                                          <p:spTgt spid="138"/>
                                        </p:tgtEl>
                                        <p:attrNameLst>
                                          <p:attrName>ppt_w</p:attrName>
                                        </p:attrNameLst>
                                      </p:cBhvr>
                                      <p:tavLst>
                                        <p:tav tm="0">
                                          <p:val>
                                            <p:fltVal val="0"/>
                                          </p:val>
                                        </p:tav>
                                        <p:tav tm="100000">
                                          <p:val>
                                            <p:strVal val="#ppt_w"/>
                                          </p:val>
                                        </p:tav>
                                      </p:tavLst>
                                    </p:anim>
                                    <p:anim calcmode="lin" valueType="num">
                                      <p:cBhvr>
                                        <p:cTn id="17" dur="1000" fill="hold"/>
                                        <p:tgtEl>
                                          <p:spTgt spid="13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8" grpId="3"/>
      <p:bldP build="whole" bldLvl="1" animBg="1" rev="0" advAuto="0" spid="134" grpId="1"/>
      <p:bldP build="whole" bldLvl="1" animBg="1" rev="0" advAuto="0" spid="139" grpId="2"/>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141" name="Post Glacial corrected.jpg"/>
          <p:cNvPicPr/>
          <p:nvPr/>
        </p:nvPicPr>
        <p:blipFill>
          <a:blip r:embed="rId2">
            <a:extLst/>
          </a:blip>
          <a:stretch>
            <a:fillRect/>
          </a:stretch>
        </p:blipFill>
        <p:spPr>
          <a:xfrm>
            <a:off x="13585825" y="3393828"/>
            <a:ext cx="10696577" cy="7315201"/>
          </a:xfrm>
          <a:prstGeom prst="rect">
            <a:avLst/>
          </a:prstGeom>
          <a:ln w="12700">
            <a:miter lim="400000"/>
          </a:ln>
        </p:spPr>
      </p:pic>
      <p:sp>
        <p:nvSpPr>
          <p:cNvPr id="142" name="Shape 142"/>
          <p:cNvSpPr/>
          <p:nvPr/>
        </p:nvSpPr>
        <p:spPr>
          <a:xfrm>
            <a:off x="13563600" y="10585450"/>
            <a:ext cx="10693400" cy="2984500"/>
          </a:xfrm>
          <a:prstGeom prst="rect">
            <a:avLst/>
          </a:prstGeom>
          <a:ln>
            <a:round/>
          </a:ln>
          <a:extLst>
            <a:ext uri="{C572A759-6A51-4108-AA02-DFA0A04FC94B}">
              <ma14:wrappingTextBoxFlag xmlns:ma14="http://schemas.microsoft.com/office/mac/drawingml/2011/main" val="1"/>
            </a:ext>
          </a:extLst>
        </p:spPr>
        <p:txBody>
          <a:bodyPr lIns="0" tIns="0" rIns="0" bIns="0" anchor="ctr">
            <a:spAutoFit/>
          </a:bodyPr>
          <a:lstStyle/>
          <a:p>
            <a:pPr lvl="0"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1800"/>
            </a:pPr>
            <a:r>
              <a:rPr b="1" sz="4000">
                <a:solidFill>
                  <a:srgbClr val="144E6E"/>
                </a:solidFill>
                <a:uFill>
                  <a:solidFill>
                    <a:srgbClr val="144E6E"/>
                  </a:solidFill>
                </a:uFill>
                <a:latin typeface="Trebuchet MS"/>
                <a:ea typeface="Trebuchet MS"/>
                <a:cs typeface="Trebuchet MS"/>
                <a:sym typeface="Trebuchet MS"/>
              </a:rPr>
              <a:t>The Baseline for Civilization:</a:t>
            </a:r>
            <a:endParaRPr b="1" sz="4000">
              <a:solidFill>
                <a:srgbClr val="144E6E"/>
              </a:solidFill>
              <a:uFill>
                <a:solidFill>
                  <a:srgbClr val="144E6E"/>
                </a:solidFill>
              </a:uFill>
              <a:latin typeface="Trebuchet MS"/>
              <a:ea typeface="Trebuchet MS"/>
              <a:cs typeface="Trebuchet MS"/>
              <a:sym typeface="Trebuchet MS"/>
            </a:endParaRPr>
          </a:p>
          <a:p>
            <a:pPr lvl="0"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1800"/>
            </a:pPr>
            <a:r>
              <a:rPr sz="4000">
                <a:solidFill>
                  <a:srgbClr val="144E6E"/>
                </a:solidFill>
                <a:uFill>
                  <a:solidFill>
                    <a:srgbClr val="144E6E"/>
                  </a:solidFill>
                </a:uFill>
                <a:latin typeface="Trebuchet MS"/>
                <a:ea typeface="Trebuchet MS"/>
                <a:cs typeface="Trebuchet MS"/>
                <a:sym typeface="Trebuchet MS"/>
              </a:rPr>
              <a:t>During the Holocene, climate, global temperature, and sea level were exceptionally stable; a perfect condition for the development of civilization.</a:t>
            </a:r>
          </a:p>
        </p:txBody>
      </p:sp>
      <p:grpSp>
        <p:nvGrpSpPr>
          <p:cNvPr id="150" name="Group 150"/>
          <p:cNvGrpSpPr/>
          <p:nvPr/>
        </p:nvGrpSpPr>
        <p:grpSpPr>
          <a:xfrm>
            <a:off x="127000" y="3441603"/>
            <a:ext cx="13360410" cy="8944683"/>
            <a:chOff x="0" y="0"/>
            <a:chExt cx="13360409" cy="8944681"/>
          </a:xfrm>
        </p:grpSpPr>
        <p:grpSp>
          <p:nvGrpSpPr>
            <p:cNvPr id="148" name="Group 148"/>
            <p:cNvGrpSpPr/>
            <p:nvPr/>
          </p:nvGrpSpPr>
          <p:grpSpPr>
            <a:xfrm>
              <a:off x="0" y="0"/>
              <a:ext cx="13360410" cy="8944682"/>
              <a:chOff x="0" y="0"/>
              <a:chExt cx="13360409" cy="8944681"/>
            </a:xfrm>
          </p:grpSpPr>
          <p:pic>
            <p:nvPicPr>
              <p:cNvPr id="143" name="osu_science_pub.png"/>
              <p:cNvPicPr/>
              <p:nvPr/>
            </p:nvPicPr>
            <p:blipFill>
              <a:blip r:embed="rId3">
                <a:extLst/>
              </a:blip>
              <a:stretch>
                <a:fillRect/>
              </a:stretch>
            </p:blipFill>
            <p:spPr>
              <a:xfrm>
                <a:off x="0" y="0"/>
                <a:ext cx="13360410" cy="8944682"/>
              </a:xfrm>
              <a:prstGeom prst="rect">
                <a:avLst/>
              </a:prstGeom>
              <a:ln w="12700" cap="flat">
                <a:noFill/>
                <a:miter lim="400000"/>
              </a:ln>
              <a:effectLst/>
            </p:spPr>
          </p:pic>
          <p:sp>
            <p:nvSpPr>
              <p:cNvPr id="144" name="Shape 144"/>
              <p:cNvSpPr/>
              <p:nvPr/>
            </p:nvSpPr>
            <p:spPr>
              <a:xfrm>
                <a:off x="2913695" y="5428184"/>
                <a:ext cx="6035512" cy="1331976"/>
              </a:xfrm>
              <a:prstGeom prst="rect">
                <a:avLst/>
              </a:prstGeom>
              <a:solidFill>
                <a:srgbClr val="FAFFFD"/>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45" name="Shape 145"/>
              <p:cNvSpPr/>
              <p:nvPr/>
            </p:nvSpPr>
            <p:spPr>
              <a:xfrm>
                <a:off x="7669262" y="4907882"/>
                <a:ext cx="3610901" cy="1560909"/>
              </a:xfrm>
              <a:prstGeom prst="rect">
                <a:avLst/>
              </a:prstGeom>
              <a:solidFill>
                <a:srgbClr val="FAFFFD"/>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46" name="Shape 146"/>
              <p:cNvSpPr/>
              <p:nvPr/>
            </p:nvSpPr>
            <p:spPr>
              <a:xfrm>
                <a:off x="10010624" y="6114984"/>
                <a:ext cx="2247709" cy="1238322"/>
              </a:xfrm>
              <a:prstGeom prst="rect">
                <a:avLst/>
              </a:prstGeom>
              <a:solidFill>
                <a:srgbClr val="FAFFFD"/>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47" name="Shape 147"/>
              <p:cNvSpPr/>
              <p:nvPr/>
            </p:nvSpPr>
            <p:spPr>
              <a:xfrm>
                <a:off x="12351985" y="5979706"/>
                <a:ext cx="364213" cy="842891"/>
              </a:xfrm>
              <a:prstGeom prst="rect">
                <a:avLst/>
              </a:prstGeom>
              <a:solidFill>
                <a:srgbClr val="FAFFFD"/>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sp>
          <p:nvSpPr>
            <p:cNvPr id="149" name="Shape 149"/>
            <p:cNvSpPr/>
            <p:nvPr/>
          </p:nvSpPr>
          <p:spPr>
            <a:xfrm>
              <a:off x="12154268" y="6062954"/>
              <a:ext cx="156092" cy="842891"/>
            </a:xfrm>
            <a:prstGeom prst="rect">
              <a:avLst/>
            </a:prstGeom>
            <a:solidFill>
              <a:srgbClr val="FAFFFD"/>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pic>
        <p:nvPicPr>
          <p:cNvPr id="151" name="droppedImage.pdf"/>
          <p:cNvPicPr/>
          <p:nvPr/>
        </p:nvPicPr>
        <p:blipFill>
          <a:blip r:embed="rId4">
            <a:extLst/>
          </a:blip>
          <a:stretch>
            <a:fillRect/>
          </a:stretch>
        </p:blipFill>
        <p:spPr>
          <a:xfrm>
            <a:off x="22517100" y="698500"/>
            <a:ext cx="1460500" cy="1194955"/>
          </a:xfrm>
          <a:prstGeom prst="rect">
            <a:avLst/>
          </a:prstGeom>
          <a:ln w="12700">
            <a:miter lim="400000"/>
          </a:ln>
        </p:spPr>
      </p:pic>
      <p:sp>
        <p:nvSpPr>
          <p:cNvPr id="152" name="Shape 152"/>
          <p:cNvSpPr/>
          <p:nvPr/>
        </p:nvSpPr>
        <p:spPr>
          <a:xfrm>
            <a:off x="9055100" y="12420600"/>
            <a:ext cx="4406900" cy="63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3600">
                <a:solidFill>
                  <a:srgbClr val="0E5074"/>
                </a:solidFill>
                <a:latin typeface="Trebuchet MS"/>
                <a:ea typeface="Trebuchet MS"/>
                <a:cs typeface="Trebuchet MS"/>
                <a:sym typeface="Trebuchet MS"/>
              </a:defRPr>
            </a:lvl1pPr>
          </a:lstStyle>
          <a:p>
            <a:pPr lvl="0">
              <a:defRPr sz="1800">
                <a:solidFill>
                  <a:srgbClr val="000000"/>
                </a:solidFill>
              </a:defRPr>
            </a:pPr>
            <a:r>
              <a:rPr sz="3600">
                <a:solidFill>
                  <a:srgbClr val="0E5074"/>
                </a:solidFill>
              </a:rPr>
              <a:t>Marcott et al., 2013</a:t>
            </a:r>
          </a:p>
        </p:txBody>
      </p:sp>
      <p:sp>
        <p:nvSpPr>
          <p:cNvPr id="153" name="Shape 153"/>
          <p:cNvSpPr/>
          <p:nvPr/>
        </p:nvSpPr>
        <p:spPr>
          <a:xfrm>
            <a:off x="12239647" y="5165233"/>
            <a:ext cx="863703" cy="3975114"/>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114300">
            <a:solidFill>
              <a:srgbClr val="921400"/>
            </a:solidFill>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54" name="Shape 154"/>
          <p:cNvSpPr/>
          <p:nvPr/>
        </p:nvSpPr>
        <p:spPr>
          <a:xfrm>
            <a:off x="2918929" y="9418964"/>
            <a:ext cx="9817101" cy="1041401"/>
          </a:xfrm>
          <a:prstGeom prst="rect">
            <a:avLst/>
          </a:prstGeom>
          <a:solidFill>
            <a:srgbClr val="A5A9A7">
              <a:alpha val="47000"/>
            </a:srgbClr>
          </a:solidFill>
          <a:ln w="12700">
            <a:miter lim="400000"/>
          </a:ln>
          <a:extLst>
            <a:ext uri="{C572A759-6A51-4108-AA02-DFA0A04FC94B}">
              <ma14:wrappingTextBoxFlag xmlns:ma14="http://schemas.microsoft.com/office/mac/drawingml/2011/main" val="1"/>
            </a:ext>
          </a:extLst>
        </p:spPr>
        <p:txBody>
          <a:bodyPr lIns="0" tIns="0" rIns="0" bIns="0" anchor="ctr"/>
          <a:lstStyle>
            <a:lvl1pPr algn="r" defTabSz="825500">
              <a:spcBef>
                <a:spcPts val="1400"/>
              </a:spcBef>
              <a:defRPr sz="5400">
                <a:solidFill>
                  <a:srgbClr val="0E5074"/>
                </a:solidFill>
                <a:latin typeface="Trebuchet MS"/>
                <a:ea typeface="Trebuchet MS"/>
                <a:cs typeface="Trebuchet MS"/>
                <a:sym typeface="Trebuchet MS"/>
              </a:defRPr>
            </a:lvl1pPr>
          </a:lstStyle>
          <a:p>
            <a:pPr lvl="0">
              <a:defRPr sz="1800">
                <a:solidFill>
                  <a:srgbClr val="000000"/>
                </a:solidFill>
              </a:defRPr>
            </a:pPr>
            <a:r>
              <a:rPr sz="5400">
                <a:solidFill>
                  <a:srgbClr val="0E5074"/>
                </a:solidFill>
              </a:rPr>
              <a:t>&lt;------------Holocene------------&gt;</a:t>
            </a:r>
          </a:p>
        </p:txBody>
      </p:sp>
      <p:sp>
        <p:nvSpPr>
          <p:cNvPr id="155" name="Shape 155"/>
          <p:cNvSpPr/>
          <p:nvPr/>
        </p:nvSpPr>
        <p:spPr>
          <a:xfrm>
            <a:off x="13627100" y="2070100"/>
            <a:ext cx="10604500" cy="800100"/>
          </a:xfrm>
          <a:prstGeom prst="rect">
            <a:avLst/>
          </a:prstGeom>
          <a:solidFill>
            <a:srgbClr val="999999"/>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825500">
              <a:defRPr sz="4800">
                <a:solidFill>
                  <a:srgbClr val="FFFFFF"/>
                </a:solidFill>
                <a:latin typeface="+mj-lt"/>
                <a:ea typeface="+mj-ea"/>
                <a:cs typeface="+mj-cs"/>
                <a:sym typeface="Gill Sans"/>
              </a:defRPr>
            </a:lvl1pPr>
          </a:lstStyle>
          <a:p>
            <a:pPr lvl="0">
              <a:defRPr sz="1800">
                <a:solidFill>
                  <a:srgbClr val="000000"/>
                </a:solidFill>
              </a:defRPr>
            </a:pPr>
            <a:r>
              <a:rPr sz="4800">
                <a:solidFill>
                  <a:srgbClr val="FFFFFF"/>
                </a:solidFill>
              </a:rPr>
              <a:t>Global Sea Level Changes</a:t>
            </a:r>
          </a:p>
        </p:txBody>
      </p:sp>
      <p:sp>
        <p:nvSpPr>
          <p:cNvPr id="156" name="Shape 156"/>
          <p:cNvSpPr/>
          <p:nvPr/>
        </p:nvSpPr>
        <p:spPr>
          <a:xfrm>
            <a:off x="127000" y="2070100"/>
            <a:ext cx="13360400" cy="800100"/>
          </a:xfrm>
          <a:prstGeom prst="rect">
            <a:avLst/>
          </a:prstGeom>
          <a:solidFill>
            <a:srgbClr val="999999"/>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825500">
              <a:defRPr sz="4800">
                <a:solidFill>
                  <a:srgbClr val="FFFFFF"/>
                </a:solidFill>
                <a:latin typeface="+mj-lt"/>
                <a:ea typeface="+mj-ea"/>
                <a:cs typeface="+mj-cs"/>
                <a:sym typeface="Gill Sans"/>
              </a:defRPr>
            </a:lvl1pPr>
          </a:lstStyle>
          <a:p>
            <a:pPr lvl="0">
              <a:defRPr sz="1800">
                <a:solidFill>
                  <a:srgbClr val="000000"/>
                </a:solidFill>
              </a:defRPr>
            </a:pPr>
            <a:r>
              <a:rPr sz="4800">
                <a:solidFill>
                  <a:srgbClr val="FFFFFF"/>
                </a:solidFill>
              </a:rPr>
              <a:t>Global Temperature Changes</a:t>
            </a:r>
          </a:p>
        </p:txBody>
      </p:sp>
      <p:sp>
        <p:nvSpPr>
          <p:cNvPr id="157" name="Shape 157"/>
          <p:cNvSpPr/>
          <p:nvPr/>
        </p:nvSpPr>
        <p:spPr>
          <a:xfrm>
            <a:off x="18670215" y="4654550"/>
            <a:ext cx="4203701" cy="825500"/>
          </a:xfrm>
          <a:prstGeom prst="rect">
            <a:avLst/>
          </a:prstGeom>
          <a:solidFill>
            <a:srgbClr val="E0E5E3">
              <a:alpha val="47000"/>
            </a:srgbClr>
          </a:solidFill>
          <a:ln w="12700">
            <a:solidFill/>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defRPr sz="4800">
                <a:solidFill>
                  <a:srgbClr val="232A7D"/>
                </a:solidFill>
                <a:latin typeface="+mj-lt"/>
                <a:ea typeface="+mj-ea"/>
                <a:cs typeface="+mj-cs"/>
                <a:sym typeface="Gill Sans"/>
              </a:defRPr>
            </a:lvl1pPr>
          </a:lstStyle>
          <a:p>
            <a:pPr lvl="0">
              <a:defRPr sz="1800">
                <a:solidFill>
                  <a:srgbClr val="000000"/>
                </a:solidFill>
              </a:defRPr>
            </a:pPr>
            <a:r>
              <a:rPr sz="4800">
                <a:solidFill>
                  <a:srgbClr val="232A7D"/>
                </a:solidFill>
              </a:rPr>
              <a:t>&lt;--Holocene--&gt;</a:t>
            </a:r>
          </a:p>
        </p:txBody>
      </p:sp>
      <p:sp>
        <p:nvSpPr>
          <p:cNvPr id="158" name="Shape 158"/>
          <p:cNvSpPr/>
          <p:nvPr/>
        </p:nvSpPr>
        <p:spPr>
          <a:xfrm>
            <a:off x="18999200" y="3505200"/>
            <a:ext cx="4267200" cy="10287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50800">
            <a:solidFill>
              <a:srgbClr val="CD6400"/>
            </a:solidFill>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59" name="Shape 159"/>
          <p:cNvSpPr/>
          <p:nvPr/>
        </p:nvSpPr>
        <p:spPr>
          <a:xfrm>
            <a:off x="13538200" y="11080750"/>
            <a:ext cx="10604500" cy="16002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The Holocene was a “safe operating space for humanity”</a:t>
            </a:r>
          </a:p>
        </p:txBody>
      </p:sp>
      <p:sp>
        <p:nvSpPr>
          <p:cNvPr id="160" name="Shape 160"/>
          <p:cNvSpPr/>
          <p:nvPr/>
        </p:nvSpPr>
        <p:spPr>
          <a:xfrm>
            <a:off x="17843500" y="11061700"/>
            <a:ext cx="1625601" cy="9144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7"/>
                </a:cubicBezTo>
                <a:cubicBezTo>
                  <a:pt x="12954" y="20639"/>
                  <a:pt x="6724" y="20639"/>
                  <a:pt x="2882" y="16797"/>
                </a:cubicBezTo>
                <a:cubicBezTo>
                  <a:pt x="-961" y="12954"/>
                  <a:pt x="-961" y="6724"/>
                  <a:pt x="2882" y="2882"/>
                </a:cubicBezTo>
                <a:cubicBezTo>
                  <a:pt x="6724" y="-961"/>
                  <a:pt x="12954" y="-961"/>
                  <a:pt x="16796" y="2882"/>
                </a:cubicBezTo>
              </a:path>
            </a:pathLst>
          </a:custGeom>
          <a:ln w="114300">
            <a:solidFill>
              <a:srgbClr val="921400"/>
            </a:solidFill>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61" name="Shape 161"/>
          <p:cNvSpPr/>
          <p:nvPr/>
        </p:nvSpPr>
        <p:spPr>
          <a:xfrm>
            <a:off x="2971800" y="5435600"/>
            <a:ext cx="9499600" cy="30988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50800">
            <a:solidFill>
              <a:srgbClr val="CD6400"/>
            </a:solidFill>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grpSp>
        <p:nvGrpSpPr>
          <p:cNvPr id="164" name="Group 164"/>
          <p:cNvGrpSpPr/>
          <p:nvPr/>
        </p:nvGrpSpPr>
        <p:grpSpPr>
          <a:xfrm>
            <a:off x="88900" y="63500"/>
            <a:ext cx="24193500" cy="1778000"/>
            <a:chOff x="-50800" y="-50800"/>
            <a:chExt cx="24193500" cy="1778000"/>
          </a:xfrm>
        </p:grpSpPr>
        <p:pic>
          <p:nvPicPr>
            <p:cNvPr id="162" name=""/>
            <p:cNvPicPr/>
            <p:nvPr/>
          </p:nvPicPr>
          <p:blipFill>
            <a:blip r:embed="rId5">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163" name="droppedImage.pdf"/>
            <p:cNvPicPr/>
            <p:nvPr/>
          </p:nvPicPr>
          <p:blipFill>
            <a:blip r:embed="rId6">
              <a:extLst/>
            </a:blip>
            <a:stretch>
              <a:fillRect/>
            </a:stretch>
          </p:blipFill>
          <p:spPr>
            <a:xfrm>
              <a:off x="22128503" y="63500"/>
              <a:ext cx="1887198" cy="1549400"/>
            </a:xfrm>
            <a:prstGeom prst="rect">
              <a:avLst/>
            </a:prstGeom>
            <a:ln w="12700" cap="flat">
              <a:noFill/>
              <a:miter lim="400000"/>
            </a:ln>
            <a:effectLst/>
          </p:spPr>
        </p:pic>
      </p:gr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156"/>
                                        </p:tgtEl>
                                        <p:attrNameLst>
                                          <p:attrName>style.visibility</p:attrName>
                                        </p:attrNameLst>
                                      </p:cBhvr>
                                      <p:to>
                                        <p:strVal val="visible"/>
                                      </p:to>
                                    </p:set>
                                    <p:animEffect filter="dissolve" transition="in">
                                      <p:cBhvr>
                                        <p:cTn id="7" dur="1000"/>
                                        <p:tgtEl>
                                          <p:spTgt spid="156"/>
                                        </p:tgtEl>
                                      </p:cBhvr>
                                    </p:animEffect>
                                  </p:childTnLst>
                                </p:cTn>
                              </p:par>
                            </p:childTnLst>
                          </p:cTn>
                        </p:par>
                        <p:par>
                          <p:cTn id="8" fill="hold">
                            <p:stCondLst>
                              <p:cond delay="1000"/>
                            </p:stCondLst>
                            <p:childTnLst>
                              <p:par>
                                <p:cTn id="9" nodeType="afterEffect" presetClass="entr" presetSubtype="0" presetID="10" grpId="2" fill="hold">
                                  <p:stCondLst>
                                    <p:cond delay="0"/>
                                  </p:stCondLst>
                                  <p:iterate type="el" backwards="0">
                                    <p:tmAbs val="0"/>
                                  </p:iterate>
                                  <p:childTnLst>
                                    <p:set>
                                      <p:cBhvr>
                                        <p:cTn id="10" fill="hold"/>
                                        <p:tgtEl>
                                          <p:spTgt spid="150"/>
                                        </p:tgtEl>
                                        <p:attrNameLst>
                                          <p:attrName>style.visibility</p:attrName>
                                        </p:attrNameLst>
                                      </p:cBhvr>
                                      <p:to>
                                        <p:strVal val="visible"/>
                                      </p:to>
                                    </p:set>
                                    <p:animEffect filter="fade" transition="in">
                                      <p:cBhvr>
                                        <p:cTn id="11" dur="1000"/>
                                        <p:tgtEl>
                                          <p:spTgt spid="150"/>
                                        </p:tgtEl>
                                      </p:cBhvr>
                                    </p:animEffect>
                                  </p:childTnLst>
                                </p:cTn>
                              </p:par>
                            </p:childTnLst>
                          </p:cTn>
                        </p:par>
                        <p:par>
                          <p:cTn id="12" fill="hold">
                            <p:stCondLst>
                              <p:cond delay="2000"/>
                            </p:stCondLst>
                            <p:childTnLst>
                              <p:par>
                                <p:cTn id="13" nodeType="afterEffect" presetClass="entr" presetSubtype="0" presetID="9" grpId="3" fill="hold">
                                  <p:stCondLst>
                                    <p:cond delay="0"/>
                                  </p:stCondLst>
                                  <p:iterate type="el" backwards="0">
                                    <p:tmAbs val="0"/>
                                  </p:iterate>
                                  <p:childTnLst>
                                    <p:set>
                                      <p:cBhvr>
                                        <p:cTn id="14" fill="hold"/>
                                        <p:tgtEl>
                                          <p:spTgt spid="152"/>
                                        </p:tgtEl>
                                        <p:attrNameLst>
                                          <p:attrName>style.visibility</p:attrName>
                                        </p:attrNameLst>
                                      </p:cBhvr>
                                      <p:to>
                                        <p:strVal val="visible"/>
                                      </p:to>
                                    </p:set>
                                    <p:animEffect filter="dissolve" transition="in">
                                      <p:cBhvr>
                                        <p:cTn id="15" dur="1000"/>
                                        <p:tgtEl>
                                          <p:spTgt spid="152"/>
                                        </p:tgtEl>
                                      </p:cBhvr>
                                    </p:animEffect>
                                  </p:childTnLst>
                                </p:cTn>
                              </p:par>
                            </p:childTnLst>
                          </p:cTn>
                        </p:par>
                        <p:par>
                          <p:cTn id="16" fill="hold">
                            <p:stCondLst>
                              <p:cond delay="3000"/>
                            </p:stCondLst>
                            <p:childTnLst>
                              <p:par>
                                <p:cTn id="17" nodeType="afterEffect" presetClass="entr" presetSubtype="0" presetID="9" grpId="4" fill="hold">
                                  <p:stCondLst>
                                    <p:cond delay="0"/>
                                  </p:stCondLst>
                                  <p:iterate type="el" backwards="0">
                                    <p:tmAbs val="0"/>
                                  </p:iterate>
                                  <p:childTnLst>
                                    <p:set>
                                      <p:cBhvr>
                                        <p:cTn id="18" fill="hold"/>
                                        <p:tgtEl>
                                          <p:spTgt spid="155"/>
                                        </p:tgtEl>
                                        <p:attrNameLst>
                                          <p:attrName>style.visibility</p:attrName>
                                        </p:attrNameLst>
                                      </p:cBhvr>
                                      <p:to>
                                        <p:strVal val="visible"/>
                                      </p:to>
                                    </p:set>
                                    <p:animEffect filter="dissolve" transition="in">
                                      <p:cBhvr>
                                        <p:cTn id="19" dur="1000"/>
                                        <p:tgtEl>
                                          <p:spTgt spid="155"/>
                                        </p:tgtEl>
                                      </p:cBhvr>
                                    </p:animEffect>
                                  </p:childTnLst>
                                </p:cTn>
                              </p:par>
                            </p:childTnLst>
                          </p:cTn>
                        </p:par>
                        <p:par>
                          <p:cTn id="20" fill="hold">
                            <p:stCondLst>
                              <p:cond delay="4000"/>
                            </p:stCondLst>
                            <p:childTnLst>
                              <p:par>
                                <p:cTn id="21" nodeType="afterEffect" presetClass="entr" presetSubtype="0" presetID="10" grpId="5" fill="hold">
                                  <p:stCondLst>
                                    <p:cond delay="0"/>
                                  </p:stCondLst>
                                  <p:iterate type="el" backwards="0">
                                    <p:tmAbs val="0"/>
                                  </p:iterate>
                                  <p:childTnLst>
                                    <p:set>
                                      <p:cBhvr>
                                        <p:cTn id="22" fill="hold"/>
                                        <p:tgtEl>
                                          <p:spTgt spid="141"/>
                                        </p:tgtEl>
                                        <p:attrNameLst>
                                          <p:attrName>style.visibility</p:attrName>
                                        </p:attrNameLst>
                                      </p:cBhvr>
                                      <p:to>
                                        <p:strVal val="visible"/>
                                      </p:to>
                                    </p:set>
                                    <p:animEffect filter="fade" transition="in">
                                      <p:cBhvr>
                                        <p:cTn id="23" dur="1000"/>
                                        <p:tgtEl>
                                          <p:spTgt spid="141"/>
                                        </p:tgtEl>
                                      </p:cBhvr>
                                    </p:animEffect>
                                  </p:childTnLst>
                                </p:cTn>
                              </p:par>
                            </p:childTnLst>
                          </p:cTn>
                        </p:par>
                        <p:par>
                          <p:cTn id="24" fill="hold">
                            <p:stCondLst>
                              <p:cond delay="5000"/>
                            </p:stCondLst>
                            <p:childTnLst>
                              <p:par>
                                <p:cTn id="25" nodeType="afterEffect" presetClass="entr" presetSubtype="0" presetID="9" grpId="6" fill="hold">
                                  <p:stCondLst>
                                    <p:cond delay="0"/>
                                  </p:stCondLst>
                                  <p:iterate type="el" backwards="0">
                                    <p:tmAbs val="0"/>
                                  </p:iterate>
                                  <p:childTnLst>
                                    <p:set>
                                      <p:cBhvr>
                                        <p:cTn id="26" fill="hold"/>
                                        <p:tgtEl>
                                          <p:spTgt spid="154"/>
                                        </p:tgtEl>
                                        <p:attrNameLst>
                                          <p:attrName>style.visibility</p:attrName>
                                        </p:attrNameLst>
                                      </p:cBhvr>
                                      <p:to>
                                        <p:strVal val="visible"/>
                                      </p:to>
                                    </p:set>
                                    <p:animEffect filter="dissolve" transition="in">
                                      <p:cBhvr>
                                        <p:cTn id="27" dur="1000"/>
                                        <p:tgtEl>
                                          <p:spTgt spid="154"/>
                                        </p:tgtEl>
                                      </p:cBhvr>
                                    </p:animEffect>
                                  </p:childTnLst>
                                </p:cTn>
                              </p:par>
                            </p:childTnLst>
                          </p:cTn>
                        </p:par>
                        <p:par>
                          <p:cTn id="28" fill="hold">
                            <p:stCondLst>
                              <p:cond delay="6000"/>
                            </p:stCondLst>
                            <p:childTnLst>
                              <p:par>
                                <p:cTn id="29" nodeType="afterEffect" presetClass="entr" presetSubtype="0" presetID="9" grpId="7" fill="hold">
                                  <p:stCondLst>
                                    <p:cond delay="0"/>
                                  </p:stCondLst>
                                  <p:iterate type="el" backwards="0">
                                    <p:tmAbs val="0"/>
                                  </p:iterate>
                                  <p:childTnLst>
                                    <p:set>
                                      <p:cBhvr>
                                        <p:cTn id="30" fill="hold"/>
                                        <p:tgtEl>
                                          <p:spTgt spid="157"/>
                                        </p:tgtEl>
                                        <p:attrNameLst>
                                          <p:attrName>style.visibility</p:attrName>
                                        </p:attrNameLst>
                                      </p:cBhvr>
                                      <p:to>
                                        <p:strVal val="visible"/>
                                      </p:to>
                                    </p:set>
                                    <p:animEffect filter="dissolve" transition="in">
                                      <p:cBhvr>
                                        <p:cTn id="31" dur="1000"/>
                                        <p:tgtEl>
                                          <p:spTgt spid="157"/>
                                        </p:tgtEl>
                                      </p:cBhvr>
                                    </p:animEffect>
                                  </p:childTnLst>
                                </p:cTn>
                              </p:par>
                            </p:childTnLst>
                          </p:cTn>
                        </p:par>
                        <p:par>
                          <p:cTn id="32" fill="hold">
                            <p:stCondLst>
                              <p:cond delay="7000"/>
                            </p:stCondLst>
                            <p:childTnLst>
                              <p:par>
                                <p:cTn id="33" nodeType="afterEffect" presetClass="entr" presetSubtype="0" presetID="9" grpId="8" fill="hold">
                                  <p:stCondLst>
                                    <p:cond delay="0"/>
                                  </p:stCondLst>
                                  <p:iterate type="el" backwards="0">
                                    <p:tmAbs val="0"/>
                                  </p:iterate>
                                  <p:childTnLst>
                                    <p:set>
                                      <p:cBhvr>
                                        <p:cTn id="34" fill="hold"/>
                                        <p:tgtEl>
                                          <p:spTgt spid="158"/>
                                        </p:tgtEl>
                                        <p:attrNameLst>
                                          <p:attrName>style.visibility</p:attrName>
                                        </p:attrNameLst>
                                      </p:cBhvr>
                                      <p:to>
                                        <p:strVal val="visible"/>
                                      </p:to>
                                    </p:set>
                                    <p:animEffect filter="dissolve" transition="in">
                                      <p:cBhvr>
                                        <p:cTn id="35" dur="1000"/>
                                        <p:tgtEl>
                                          <p:spTgt spid="158"/>
                                        </p:tgtEl>
                                      </p:cBhvr>
                                    </p:animEffect>
                                  </p:childTnLst>
                                </p:cTn>
                              </p:par>
                            </p:childTnLst>
                          </p:cTn>
                        </p:par>
                        <p:par>
                          <p:cTn id="36" fill="hold">
                            <p:stCondLst>
                              <p:cond delay="8000"/>
                            </p:stCondLst>
                            <p:childTnLst>
                              <p:par>
                                <p:cTn id="37" nodeType="afterEffect" presetClass="entr" presetSubtype="0" presetID="9" grpId="9" fill="hold">
                                  <p:stCondLst>
                                    <p:cond delay="0"/>
                                  </p:stCondLst>
                                  <p:iterate type="el" backwards="0">
                                    <p:tmAbs val="0"/>
                                  </p:iterate>
                                  <p:childTnLst>
                                    <p:set>
                                      <p:cBhvr>
                                        <p:cTn id="38" fill="hold"/>
                                        <p:tgtEl>
                                          <p:spTgt spid="161"/>
                                        </p:tgtEl>
                                        <p:attrNameLst>
                                          <p:attrName>style.visibility</p:attrName>
                                        </p:attrNameLst>
                                      </p:cBhvr>
                                      <p:to>
                                        <p:strVal val="visible"/>
                                      </p:to>
                                    </p:set>
                                    <p:animEffect filter="dissolve" transition="in">
                                      <p:cBhvr>
                                        <p:cTn id="39" dur="1000"/>
                                        <p:tgtEl>
                                          <p:spTgt spid="161"/>
                                        </p:tgtEl>
                                      </p:cBhvr>
                                    </p:animEffect>
                                  </p:childTnLst>
                                </p:cTn>
                              </p:par>
                            </p:childTnLst>
                          </p:cTn>
                        </p:par>
                        <p:par>
                          <p:cTn id="40" fill="hold">
                            <p:stCondLst>
                              <p:cond delay="9000"/>
                            </p:stCondLst>
                            <p:childTnLst>
                              <p:par>
                                <p:cTn id="41" nodeType="afterEffect" presetClass="entr" presetSubtype="0" presetID="9" grpId="10" fill="hold">
                                  <p:stCondLst>
                                    <p:cond delay="0"/>
                                  </p:stCondLst>
                                  <p:iterate type="el" backwards="0">
                                    <p:tmAbs val="0"/>
                                  </p:iterate>
                                  <p:childTnLst>
                                    <p:set>
                                      <p:cBhvr>
                                        <p:cTn id="42" fill="hold"/>
                                        <p:tgtEl>
                                          <p:spTgt spid="142"/>
                                        </p:tgtEl>
                                        <p:attrNameLst>
                                          <p:attrName>style.visibility</p:attrName>
                                        </p:attrNameLst>
                                      </p:cBhvr>
                                      <p:to>
                                        <p:strVal val="visible"/>
                                      </p:to>
                                    </p:set>
                                    <p:animEffect filter="dissolve" transition="in">
                                      <p:cBhvr>
                                        <p:cTn id="43" dur="1000"/>
                                        <p:tgtEl>
                                          <p:spTgt spid="142"/>
                                        </p:tgtEl>
                                      </p:cBhvr>
                                    </p:animEffect>
                                  </p:childTnLst>
                                </p:cTn>
                              </p:par>
                            </p:childTnLst>
                          </p:cTn>
                        </p:par>
                      </p:childTnLst>
                    </p:cTn>
                  </p:par>
                  <p:par>
                    <p:cTn id="44" fill="hold">
                      <p:stCondLst>
                        <p:cond delay="indefinite"/>
                      </p:stCondLst>
                      <p:childTnLst>
                        <p:par>
                          <p:cTn id="45" fill="hold">
                            <p:stCondLst>
                              <p:cond delay="0"/>
                            </p:stCondLst>
                            <p:childTnLst>
                              <p:par>
                                <p:cTn id="46" nodeType="clickEffect" presetClass="exit" presetSubtype="0" presetID="9" grpId="11" fill="hold">
                                  <p:stCondLst>
                                    <p:cond delay="0"/>
                                  </p:stCondLst>
                                  <p:iterate type="el" backwards="0">
                                    <p:tmAbs val="0"/>
                                  </p:iterate>
                                  <p:childTnLst>
                                    <p:animEffect filter="dissolve" transition="out">
                                      <p:cBhvr>
                                        <p:cTn id="47" dur="1000" fill="hold"/>
                                        <p:tgtEl>
                                          <p:spTgt spid="142"/>
                                        </p:tgtEl>
                                      </p:cBhvr>
                                    </p:animEffect>
                                    <p:set>
                                      <p:cBhvr>
                                        <p:cTn id="48" fill="hold">
                                          <p:stCondLst>
                                            <p:cond delay="999"/>
                                          </p:stCondLst>
                                        </p:cTn>
                                        <p:tgtEl>
                                          <p:spTgt spid="142"/>
                                        </p:tgtEl>
                                        <p:attrNameLst>
                                          <p:attrName>style.visibility</p:attrName>
                                        </p:attrNameLst>
                                      </p:cBhvr>
                                      <p:to>
                                        <p:strVal val="hidden"/>
                                      </p:to>
                                    </p:set>
                                  </p:childTnLst>
                                </p:cTn>
                              </p:par>
                            </p:childTnLst>
                          </p:cTn>
                        </p:par>
                        <p:par>
                          <p:cTn id="49" fill="hold">
                            <p:stCondLst>
                              <p:cond delay="1000"/>
                            </p:stCondLst>
                            <p:childTnLst>
                              <p:par>
                                <p:cTn id="50" nodeType="afterEffect" presetClass="entr" presetSubtype="0" presetID="9" grpId="12" fill="hold">
                                  <p:stCondLst>
                                    <p:cond delay="0"/>
                                  </p:stCondLst>
                                  <p:iterate type="el" backwards="0">
                                    <p:tmAbs val="0"/>
                                  </p:iterate>
                                  <p:childTnLst>
                                    <p:set>
                                      <p:cBhvr>
                                        <p:cTn id="51" fill="hold"/>
                                        <p:tgtEl>
                                          <p:spTgt spid="159"/>
                                        </p:tgtEl>
                                        <p:attrNameLst>
                                          <p:attrName>style.visibility</p:attrName>
                                        </p:attrNameLst>
                                      </p:cBhvr>
                                      <p:to>
                                        <p:strVal val="visible"/>
                                      </p:to>
                                    </p:set>
                                    <p:animEffect filter="dissolve" transition="in">
                                      <p:cBhvr>
                                        <p:cTn id="52" dur="1000"/>
                                        <p:tgtEl>
                                          <p:spTgt spid="159"/>
                                        </p:tgtEl>
                                      </p:cBhvr>
                                    </p:animEffect>
                                  </p:childTnLst>
                                </p:cTn>
                              </p:par>
                            </p:childTnLst>
                          </p:cTn>
                        </p:par>
                      </p:childTnLst>
                    </p:cTn>
                  </p:par>
                  <p:par>
                    <p:cTn id="53" fill="hold">
                      <p:stCondLst>
                        <p:cond delay="indefinite"/>
                      </p:stCondLst>
                      <p:childTnLst>
                        <p:par>
                          <p:cTn id="54" fill="hold">
                            <p:stCondLst>
                              <p:cond delay="0"/>
                            </p:stCondLst>
                            <p:childTnLst>
                              <p:par>
                                <p:cTn id="55" nodeType="clickEffect" presetClass="entr" presetSubtype="0" presetID="9" grpId="13" fill="hold">
                                  <p:stCondLst>
                                    <p:cond delay="0"/>
                                  </p:stCondLst>
                                  <p:iterate type="el" backwards="0">
                                    <p:tmAbs val="0"/>
                                  </p:iterate>
                                  <p:childTnLst>
                                    <p:set>
                                      <p:cBhvr>
                                        <p:cTn id="56" fill="hold"/>
                                        <p:tgtEl>
                                          <p:spTgt spid="160"/>
                                        </p:tgtEl>
                                        <p:attrNameLst>
                                          <p:attrName>style.visibility</p:attrName>
                                        </p:attrNameLst>
                                      </p:cBhvr>
                                      <p:to>
                                        <p:strVal val="visible"/>
                                      </p:to>
                                    </p:set>
                                    <p:animEffect filter="dissolve" transition="in">
                                      <p:cBhvr>
                                        <p:cTn id="57" dur="1000"/>
                                        <p:tgtEl>
                                          <p:spTgt spid="160"/>
                                        </p:tgtEl>
                                      </p:cBhvr>
                                    </p:animEffect>
                                  </p:childTnLst>
                                </p:cTn>
                              </p:par>
                            </p:childTnLst>
                          </p:cTn>
                        </p:par>
                      </p:childTnLst>
                    </p:cTn>
                  </p:par>
                  <p:par>
                    <p:cTn id="58" fill="hold">
                      <p:stCondLst>
                        <p:cond delay="indefinite"/>
                      </p:stCondLst>
                      <p:childTnLst>
                        <p:par>
                          <p:cTn id="59" fill="hold">
                            <p:stCondLst>
                              <p:cond delay="0"/>
                            </p:stCondLst>
                            <p:childTnLst>
                              <p:par>
                                <p:cTn id="60" nodeType="clickEffect" presetClass="entr" presetSubtype="0" presetID="9" grpId="14" fill="hold">
                                  <p:stCondLst>
                                    <p:cond delay="0"/>
                                  </p:stCondLst>
                                  <p:iterate type="el" backwards="0">
                                    <p:tmAbs val="0"/>
                                  </p:iterate>
                                  <p:childTnLst>
                                    <p:set>
                                      <p:cBhvr>
                                        <p:cTn id="61" fill="hold"/>
                                        <p:tgtEl>
                                          <p:spTgt spid="153"/>
                                        </p:tgtEl>
                                        <p:attrNameLst>
                                          <p:attrName>style.visibility</p:attrName>
                                        </p:attrNameLst>
                                      </p:cBhvr>
                                      <p:to>
                                        <p:strVal val="visible"/>
                                      </p:to>
                                    </p:set>
                                    <p:animEffect filter="dissolve" transition="in">
                                      <p:cBhvr>
                                        <p:cTn id="62" dur="1000"/>
                                        <p:tgtEl>
                                          <p:spTgt spid="1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2" grpId="10"/>
      <p:bldP build="whole" bldLvl="1" animBg="1" rev="0" advAuto="0" spid="142" grpId="11"/>
      <p:bldP build="whole" bldLvl="1" animBg="1" rev="0" advAuto="0" spid="160" grpId="13"/>
      <p:bldP build="whole" bldLvl="1" animBg="1" rev="0" advAuto="0" spid="161" grpId="9"/>
      <p:bldP build="whole" bldLvl="1" animBg="1" rev="0" advAuto="0" spid="155" grpId="4"/>
      <p:bldP build="whole" bldLvl="1" animBg="1" rev="0" advAuto="0" spid="159" grpId="12"/>
      <p:bldP build="whole" bldLvl="1" animBg="1" rev="0" advAuto="0" spid="154" grpId="6"/>
      <p:bldP build="whole" bldLvl="1" animBg="1" rev="0" advAuto="0" spid="158" grpId="8"/>
      <p:bldP build="whole" bldLvl="1" animBg="1" rev="0" advAuto="0" spid="150" grpId="2"/>
      <p:bldP build="whole" bldLvl="1" animBg="1" rev="0" advAuto="0" spid="153" grpId="14"/>
      <p:bldP build="whole" bldLvl="1" animBg="1" rev="0" advAuto="0" spid="152" grpId="3"/>
      <p:bldP build="whole" bldLvl="1" animBg="1" rev="0" advAuto="0" spid="141" grpId="5"/>
      <p:bldP build="whole" bldLvl="1" animBg="1" rev="0" advAuto="0" spid="156" grpId="1"/>
      <p:bldP build="whole" bldLvl="1" animBg="1" rev="0" advAuto="0" spid="157" grpId="7"/>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grpSp>
        <p:nvGrpSpPr>
          <p:cNvPr id="168" name="Group 168"/>
          <p:cNvGrpSpPr/>
          <p:nvPr/>
        </p:nvGrpSpPr>
        <p:grpSpPr>
          <a:xfrm>
            <a:off x="88900" y="63500"/>
            <a:ext cx="24193500" cy="1778000"/>
            <a:chOff x="-50800" y="-50800"/>
            <a:chExt cx="24193500" cy="1778000"/>
          </a:xfrm>
        </p:grpSpPr>
        <p:pic>
          <p:nvPicPr>
            <p:cNvPr id="166" name=""/>
            <p:cNvPicPr/>
            <p:nvPr/>
          </p:nvPicPr>
          <p:blipFill>
            <a:blip r:embed="rId2">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167" name="droppedImage.pdf"/>
            <p:cNvPicPr/>
            <p:nvPr/>
          </p:nvPicPr>
          <p:blipFill>
            <a:blip r:embed="rId3">
              <a:extLst/>
            </a:blip>
            <a:stretch>
              <a:fillRect/>
            </a:stretch>
          </p:blipFill>
          <p:spPr>
            <a:xfrm>
              <a:off x="22128503" y="63500"/>
              <a:ext cx="1887198" cy="1549400"/>
            </a:xfrm>
            <a:prstGeom prst="rect">
              <a:avLst/>
            </a:prstGeom>
            <a:ln w="12700" cap="flat">
              <a:noFill/>
              <a:miter lim="400000"/>
            </a:ln>
            <a:effectLst/>
          </p:spPr>
        </p:pic>
      </p:grpSp>
      <p:sp>
        <p:nvSpPr>
          <p:cNvPr id="169" name="Shape 169"/>
          <p:cNvSpPr/>
          <p:nvPr/>
        </p:nvSpPr>
        <p:spPr>
          <a:xfrm>
            <a:off x="127000" y="2057400"/>
            <a:ext cx="23678158" cy="8001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During the Holocene, climate and sea level were exceptionally stable</a:t>
            </a:r>
          </a:p>
        </p:txBody>
      </p:sp>
      <p:sp>
        <p:nvSpPr>
          <p:cNvPr id="170" name="Shape 170"/>
          <p:cNvSpPr/>
          <p:nvPr/>
        </p:nvSpPr>
        <p:spPr>
          <a:xfrm>
            <a:off x="127000" y="2946400"/>
            <a:ext cx="23678158" cy="800100"/>
          </a:xfrm>
          <a:prstGeom prst="rect">
            <a:avLst/>
          </a:prstGeom>
          <a:solidFill>
            <a:srgbClr val="506E91"/>
          </a:solidFill>
          <a:ln>
            <a:round/>
          </a:ln>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5400">
                <a:solidFill>
                  <a:srgbClr val="F5F7FC"/>
                </a:solidFill>
                <a:uFill>
                  <a:solidFill>
                    <a:srgbClr val="F5F7FC"/>
                  </a:solidFill>
                </a:uFill>
                <a:latin typeface="Trebuchet MS"/>
                <a:ea typeface="Trebuchet MS"/>
                <a:cs typeface="Trebuchet MS"/>
                <a:sym typeface="Trebuchet MS"/>
              </a:defRPr>
            </a:lvl1pPr>
          </a:lstStyle>
          <a:p>
            <a:pPr lvl="0">
              <a:defRPr sz="1800">
                <a:solidFill>
                  <a:srgbClr val="000000"/>
                </a:solidFill>
                <a:uFillTx/>
              </a:defRPr>
            </a:pPr>
            <a:r>
              <a:rPr sz="5400">
                <a:solidFill>
                  <a:srgbClr val="F5F7FC"/>
                </a:solidFill>
                <a:uFill>
                  <a:solidFill>
                    <a:srgbClr val="F5F7FC"/>
                  </a:solidFill>
                </a:uFill>
              </a:rPr>
              <a:t>The Holocene was a “safe operating space for humanity”</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169"/>
                                        </p:tgtEl>
                                        <p:attrNameLst>
                                          <p:attrName>style.visibility</p:attrName>
                                        </p:attrNameLst>
                                      </p:cBhvr>
                                      <p:to>
                                        <p:strVal val="visible"/>
                                      </p:to>
                                    </p:set>
                                    <p:animEffect filter="dissolve" transition="in">
                                      <p:cBhvr>
                                        <p:cTn id="7" dur="1000"/>
                                        <p:tgtEl>
                                          <p:spTgt spid="169"/>
                                        </p:tgtEl>
                                      </p:cBhvr>
                                    </p:animEffect>
                                  </p:childTnLst>
                                </p:cTn>
                              </p:par>
                            </p:childTnLst>
                          </p:cTn>
                        </p:par>
                        <p:par>
                          <p:cTn id="8" fill="hold">
                            <p:stCondLst>
                              <p:cond delay="1000"/>
                            </p:stCondLst>
                            <p:childTnLst>
                              <p:par>
                                <p:cTn id="9" nodeType="afterEffect" presetClass="entr" presetSubtype="0" presetID="9" grpId="2" fill="hold">
                                  <p:stCondLst>
                                    <p:cond delay="0"/>
                                  </p:stCondLst>
                                  <p:iterate type="el" backwards="0">
                                    <p:tmAbs val="0"/>
                                  </p:iterate>
                                  <p:childTnLst>
                                    <p:set>
                                      <p:cBhvr>
                                        <p:cTn id="10" fill="hold"/>
                                        <p:tgtEl>
                                          <p:spTgt spid="170"/>
                                        </p:tgtEl>
                                        <p:attrNameLst>
                                          <p:attrName>style.visibility</p:attrName>
                                        </p:attrNameLst>
                                      </p:cBhvr>
                                      <p:to>
                                        <p:strVal val="visible"/>
                                      </p:to>
                                    </p:set>
                                    <p:animEffect filter="dissolve" transition="in">
                                      <p:cBhvr>
                                        <p:cTn id="11" dur="1000"/>
                                        <p:tgtEl>
                                          <p:spTgt spid="1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9" grpId="1"/>
      <p:bldP build="whole" bldLvl="1" animBg="1" rev="0" advAuto="0" spid="170" grpId="2"/>
    </p:bldLst>
  </p:timing>
</p:sld>
</file>

<file path=ppt/theme/theme1.xml><?xml version="1.0" encoding="utf-8"?>
<a:theme xmlns:a="http://schemas.openxmlformats.org/drawingml/2006/main" xmlns:r="http://schemas.openxmlformats.org/officeDocument/2006/relationships"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Gill Sans"/>
        <a:ea typeface="Gill Sans"/>
        <a:cs typeface="Gill Sans"/>
      </a:majorFont>
      <a:minorFont>
        <a:latin typeface="American Typewriter"/>
        <a:ea typeface="American Typewriter"/>
        <a:cs typeface="American Typewriter"/>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0066C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1130300" rtl="0" fontAlgn="auto" latinLnBrk="1"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1"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Gill Sans"/>
        <a:ea typeface="Gill Sans"/>
        <a:cs typeface="Gill Sans"/>
      </a:majorFont>
      <a:minorFont>
        <a:latin typeface="American Typewriter"/>
        <a:ea typeface="American Typewriter"/>
        <a:cs typeface="American Typewriter"/>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0066C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1130300" rtl="0" fontAlgn="auto" latinLnBrk="1"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1"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