
<file path=[Content_Types].xml><?xml version="1.0" encoding="utf-8"?>
<Types xmlns="http://schemas.openxmlformats.org/package/2006/content-types">
  <Override PartName="/ppt/slides/slide18.xml" ContentType="application/vnd.openxmlformats-officedocument.presentationml.slide+xml"/>
  <Override PartName="/ppt/notesSlides/notesSlide4.xml" ContentType="application/vnd.openxmlformats-officedocument.presentationml.notesSlide+xml"/>
  <Override PartName="/ppt/slides/slide9.xml" ContentType="application/vnd.openxmlformats-officedocument.presentationml.slide+xml"/>
  <Override PartName="/ppt/slides/slide14.xml" ContentType="application/vnd.openxmlformats-officedocument.presentationml.slide+xml"/>
  <Override PartName="/ppt/notesSlides/notesSlide9.xml" ContentType="application/vnd.openxmlformats-officedocument.presentationml.notesSlide+xml"/>
  <Override PartName="/ppt/notesSlides/notesSlide16.xml" ContentType="application/vnd.openxmlformats-officedocument.presentationml.notesSlide+xml"/>
  <Override PartName="/ppt/slides/slide5.xml" ContentType="application/vnd.openxmlformats-officedocument.presentationml.slide+xml"/>
  <Override PartName="/ppt/diagrams/colors1.xml" ContentType="application/vnd.openxmlformats-officedocument.drawingml.diagramColors+xml"/>
  <Default Extension="rels" ContentType="application/vnd.openxmlformats-package.relationships+xml"/>
  <Default Extension="jpeg" ContentType="image/jpeg"/>
  <Override PartName="/ppt/slides/slide10.xml" ContentType="application/vnd.openxmlformats-officedocument.presentationml.slide+xml"/>
  <Override PartName="/ppt/notesMasters/notesMaster1.xml" ContentType="application/vnd.openxmlformats-officedocument.presentationml.notesMaster+xml"/>
  <Override PartName="/ppt/slides/slide1.xml" ContentType="application/vnd.openxmlformats-officedocument.presentationml.slide+xml"/>
  <Override PartName="/ppt/notesSlides/notesSlide12.xml" ContentType="application/vnd.openxmlformats-officedocument.presentationml.notesSlide+xml"/>
  <Override PartName="/docProps/app.xml" ContentType="application/vnd.openxmlformats-officedocument.extended-properties+xml"/>
  <Override PartName="/ppt/theme/theme2.xml" ContentType="application/vnd.openxmlformats-officedocument.theme+xml"/>
  <Override PartName="/ppt/slideLayouts/slideLayout1.xml" ContentType="application/vnd.openxmlformats-officedocument.presentationml.slideLayout+xml"/>
  <Override PartName="/ppt/slides/slide22.xml" ContentType="application/vnd.openxmlformats-officedocument.presentationml.slide+xml"/>
  <Default Extension="xml" ContentType="application/xml"/>
  <Override PartName="/ppt/slides/slide19.xml" ContentType="application/vnd.openxmlformats-officedocument.presentationml.slide+xml"/>
  <Override PartName="/ppt/notesSlides/notesSlide5.xml" ContentType="application/vnd.openxmlformats-officedocument.presentationml.notesSlide+xml"/>
  <Override PartName="/ppt/tableStyles.xml" ContentType="application/vnd.openxmlformats-officedocument.presentationml.tableStyles+xml"/>
  <Override PartName="/ppt/notesSlides/notesSlide20.xml" ContentType="application/vnd.openxmlformats-officedocument.presentationml.notesSlide+xml"/>
  <Override PartName="/ppt/slides/slide15.xml" ContentType="application/vnd.openxmlformats-officedocument.presentationml.slide+xml"/>
  <Override PartName="/ppt/notesSlides/notesSlide1.xml" ContentType="application/vnd.openxmlformats-officedocument.presentationml.notesSlide+xml"/>
  <Override PartName="/ppt/notesSlides/notesSlide17.xml" ContentType="application/vnd.openxmlformats-officedocument.presentationml.notesSlide+xml"/>
  <Override PartName="/ppt/slides/slide6.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notesSlides/notesSlide13.xml" ContentType="application/vnd.openxmlformats-officedocument.presentationml.notes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diagrams/layout1.xml" ContentType="application/vnd.openxmlformats-officedocument.drawingml.diagramLayout+xml"/>
  <Override PartName="/ppt/diagrams/quickStyle1.xml" ContentType="application/vnd.openxmlformats-officedocument.drawingml.diagramStyle+xml"/>
  <Override PartName="/ppt/notesSlides/notesSlide6.xml" ContentType="application/vnd.openxmlformats-officedocument.presentationml.notesSlide+xml"/>
  <Override PartName="/ppt/notesSlides/notesSlide21.xml" ContentType="application/vnd.openxmlformats-officedocument.presentationml.notesSlide+xml"/>
  <Default Extension="gif" ContentType="image/gif"/>
  <Override PartName="/ppt/slides/slide16.xml" ContentType="application/vnd.openxmlformats-officedocument.presentationml.slide+xml"/>
  <Override PartName="/ppt/notesSlides/notesSlide2.xml" ContentType="application/vnd.openxmlformats-officedocument.presentationml.notesSlide+xml"/>
  <Override PartName="/ppt/notesSlides/notesSlide18.xml" ContentType="application/vnd.openxmlformats-officedocument.presentationml.notes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notesSlides/notesSlide14.xml" ContentType="application/vnd.openxmlformats-officedocument.presentationml.notesSlide+xml"/>
  <Override PartName="/ppt/slides/slide3.xml" ContentType="application/vnd.openxmlformats-officedocument.presentationml.slide+xml"/>
  <Override PartName="/ppt/commentAuthors.xml" ContentType="application/vnd.openxmlformats-officedocument.presentationml.commentAuthors+xml"/>
  <Override PartName="/ppt/slideLayouts/slideLayout3.xml" ContentType="application/vnd.openxmlformats-officedocument.presentationml.slideLayout+xml"/>
  <Default Extension="tiff" ContentType="image/tiff"/>
  <Override PartName="/ppt/slides/slide20.xml" ContentType="application/vnd.openxmlformats-officedocument.presentationml.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notesSlides/notesSlide3.xml" ContentType="application/vnd.openxmlformats-officedocument.presentationml.notesSlide+xml"/>
  <Override PartName="/ppt/slides/slide17.xml" ContentType="application/vnd.openxmlformats-officedocument.presentationml.slide+xml"/>
  <Override PartName="/ppt/slides/slide8.xml" ContentType="application/vnd.openxmlformats-officedocument.presentationml.slide+xml"/>
  <Override PartName="/ppt/notesSlides/notesSlide19.xml" ContentType="application/vnd.openxmlformats-officedocument.presentationml.notesSlide+xml"/>
  <Override PartName="/ppt/diagrams/data1.xml" ContentType="application/vnd.openxmlformats-officedocument.drawingml.diagramData+xml"/>
  <Override PartName="/ppt/presProps.xml" ContentType="application/vnd.openxmlformats-officedocument.presentationml.presProps+xml"/>
  <Override PartName="/ppt/slides/slide13.xml" ContentType="application/vnd.openxmlformats-officedocument.presentationml.slide+xml"/>
  <Override PartName="/ppt/notesSlides/notesSlide8.xml" ContentType="application/vnd.openxmlformats-officedocument.presentationml.notesSlide+xml"/>
  <Override PartName="/ppt/notesSlides/notesSlide15.xml" ContentType="application/vnd.openxmlformats-officedocument.presentationml.notesSlide+xml"/>
  <Override PartName="/ppt/slides/slide4.xml" ContentType="application/vnd.openxmlformats-officedocument.presentationml.slide+xml"/>
  <Override PartName="/ppt/diagrams/drawing1.xml" ContentType="application/vnd.ms-office.drawingml.diagramDrawing+xml"/>
  <Default Extension="wmf" ContentType="image/x-wmf"/>
  <Override PartName="/ppt/notesSlides/notesSlide11.xml" ContentType="application/vnd.openxmlformats-officedocument.presentationml.notesSlide+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24"/>
  </p:notesMasterIdLst>
  <p:sldIdLst>
    <p:sldId id="435" r:id="rId2"/>
    <p:sldId id="477" r:id="rId3"/>
    <p:sldId id="445" r:id="rId4"/>
    <p:sldId id="471" r:id="rId5"/>
    <p:sldId id="462" r:id="rId6"/>
    <p:sldId id="480" r:id="rId7"/>
    <p:sldId id="436" r:id="rId8"/>
    <p:sldId id="439" r:id="rId9"/>
    <p:sldId id="457" r:id="rId10"/>
    <p:sldId id="443" r:id="rId11"/>
    <p:sldId id="442" r:id="rId12"/>
    <p:sldId id="440" r:id="rId13"/>
    <p:sldId id="458" r:id="rId14"/>
    <p:sldId id="456" r:id="rId15"/>
    <p:sldId id="449" r:id="rId16"/>
    <p:sldId id="473" r:id="rId17"/>
    <p:sldId id="453" r:id="rId18"/>
    <p:sldId id="474" r:id="rId19"/>
    <p:sldId id="478" r:id="rId20"/>
    <p:sldId id="475" r:id="rId21"/>
    <p:sldId id="476" r:id="rId22"/>
    <p:sldId id="479" r:id="rId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mAuthor id="0" name="Adam Parris" initials="CK" lastIdx="0" clrIdx="0"/>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clrMru>
    <a:srgbClr val="FF4302"/>
    <a:srgbClr val="EDEDED"/>
    <a:srgbClr val="273FFF"/>
    <a:srgbClr val="FFB3AD"/>
    <a:srgbClr val="FFFF66"/>
    <a:srgbClr val="66FF66"/>
    <a:srgbClr val="5256FF"/>
    <a:srgbClr val="FF6B65"/>
    <a:srgbClr val="53FF48"/>
    <a:srgbClr val="FF4142"/>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97578" autoAdjust="0"/>
  </p:normalViewPr>
  <p:slideViewPr>
    <p:cSldViewPr snapToGrid="0" snapToObjects="1">
      <p:cViewPr>
        <p:scale>
          <a:sx n="100" d="100"/>
          <a:sy n="100" d="100"/>
        </p:scale>
        <p:origin x="-1832" y="-56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112" d="100"/>
          <a:sy n="112" d="100"/>
        </p:scale>
        <p:origin x="-4136" y="-120"/>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notesMaster" Target="notesMasters/notesMaster1.xml"/><Relationship Id="rId25" Type="http://schemas.openxmlformats.org/officeDocument/2006/relationships/printerSettings" Target="printerSettings/printerSettings1.bin"/><Relationship Id="rId26" Type="http://schemas.openxmlformats.org/officeDocument/2006/relationships/commentAuthors" Target="commentAuthors.xml"/><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1CD297-0A20-C441-8843-F14CE1B26214}" type="doc">
      <dgm:prSet loTypeId="urn:microsoft.com/office/officeart/2005/8/layout/radial1" loCatId="relationship" qsTypeId="urn:microsoft.com/office/officeart/2005/8/quickstyle/simple4" qsCatId="simple" csTypeId="urn:microsoft.com/office/officeart/2005/8/colors/accent1_2" csCatId="accent1" phldr="1"/>
      <dgm:spPr/>
      <dgm:t>
        <a:bodyPr/>
        <a:lstStyle/>
        <a:p>
          <a:endParaRPr lang="en-US"/>
        </a:p>
      </dgm:t>
    </dgm:pt>
    <dgm:pt modelId="{16A17CE6-C79A-654E-9E0F-8B7780041996}">
      <dgm:prSet phldrT="[Text]" custT="1"/>
      <dgm:spPr>
        <a:solidFill>
          <a:srgbClr val="FFFFFF">
            <a:alpha val="63000"/>
          </a:srgbClr>
        </a:solidFill>
        <a:ln>
          <a:solidFill>
            <a:schemeClr val="tx1"/>
          </a:solidFill>
        </a:ln>
      </dgm:spPr>
      <dgm:t>
        <a:bodyPr/>
        <a:lstStyle/>
        <a:p>
          <a:r>
            <a:rPr lang="en-US" sz="2400" b="1" cap="all" dirty="0" smtClean="0">
              <a:solidFill>
                <a:schemeClr val="tx1"/>
              </a:solidFill>
              <a:latin typeface="Arial"/>
              <a:cs typeface="Arial"/>
            </a:rPr>
            <a:t>Resilience</a:t>
          </a:r>
          <a:endParaRPr lang="en-US" sz="2400" b="1" cap="all" dirty="0">
            <a:solidFill>
              <a:schemeClr val="tx1"/>
            </a:solidFill>
            <a:latin typeface="Arial"/>
            <a:cs typeface="Arial"/>
          </a:endParaRPr>
        </a:p>
      </dgm:t>
    </dgm:pt>
    <dgm:pt modelId="{97FB2ABA-854C-754E-AA94-3D6C4BC2F308}" type="parTrans" cxnId="{0EC2C832-0E2F-9340-80F4-FF159BA75150}">
      <dgm:prSet/>
      <dgm:spPr/>
      <dgm:t>
        <a:bodyPr/>
        <a:lstStyle/>
        <a:p>
          <a:endParaRPr lang="en-US"/>
        </a:p>
      </dgm:t>
    </dgm:pt>
    <dgm:pt modelId="{CB5F3398-22AC-C648-9B3A-659DD9C146E0}" type="sibTrans" cxnId="{0EC2C832-0E2F-9340-80F4-FF159BA75150}">
      <dgm:prSet/>
      <dgm:spPr/>
      <dgm:t>
        <a:bodyPr/>
        <a:lstStyle/>
        <a:p>
          <a:endParaRPr lang="en-US"/>
        </a:p>
      </dgm:t>
    </dgm:pt>
    <dgm:pt modelId="{F9CB74CB-9B8E-9B43-BB33-1438CC16057A}">
      <dgm:prSet phldrT="[Text]" custT="1"/>
      <dgm:spPr>
        <a:noFill/>
        <a:ln>
          <a:solidFill>
            <a:schemeClr val="bg1"/>
          </a:solidFill>
        </a:ln>
        <a:effectLst/>
      </dgm:spPr>
      <dgm:t>
        <a:bodyPr/>
        <a:lstStyle/>
        <a:p>
          <a:r>
            <a:rPr lang="en-US" sz="2000" dirty="0" smtClean="0">
              <a:solidFill>
                <a:schemeClr val="bg1"/>
              </a:solidFill>
              <a:latin typeface="Arial"/>
              <a:cs typeface="Arial"/>
            </a:rPr>
            <a:t>LEARNING</a:t>
          </a:r>
        </a:p>
        <a:p>
          <a:r>
            <a:rPr lang="en-US" sz="1400" dirty="0" smtClean="0">
              <a:solidFill>
                <a:schemeClr val="bg1"/>
              </a:solidFill>
              <a:latin typeface="Arial"/>
              <a:cs typeface="Arial"/>
            </a:rPr>
            <a:t>Adapt, prepare</a:t>
          </a:r>
          <a:endParaRPr lang="en-US" sz="1400" dirty="0">
            <a:solidFill>
              <a:schemeClr val="bg1"/>
            </a:solidFill>
            <a:latin typeface="Arial"/>
            <a:cs typeface="Arial"/>
          </a:endParaRPr>
        </a:p>
      </dgm:t>
    </dgm:pt>
    <dgm:pt modelId="{A50D10AF-9904-9646-8E08-43357837C97D}" type="parTrans" cxnId="{39EB4AFC-E71C-1749-A8FD-C1922A962C4C}">
      <dgm:prSet/>
      <dgm:spPr>
        <a:ln w="28575" cap="flat" cmpd="sng" algn="ctr">
          <a:solidFill>
            <a:srgbClr val="FFFFFF"/>
          </a:solidFill>
          <a:prstDash val="solid"/>
          <a:round/>
          <a:headEnd type="none" w="med" len="med"/>
          <a:tailEnd type="none" w="med" len="med"/>
        </a:ln>
      </dgm:spPr>
      <dgm:t>
        <a:bodyPr/>
        <a:lstStyle/>
        <a:p>
          <a:endParaRPr lang="en-US"/>
        </a:p>
      </dgm:t>
    </dgm:pt>
    <dgm:pt modelId="{F879097F-B0C3-6A49-8AF3-C7E285525507}" type="sibTrans" cxnId="{39EB4AFC-E71C-1749-A8FD-C1922A962C4C}">
      <dgm:prSet/>
      <dgm:spPr/>
      <dgm:t>
        <a:bodyPr/>
        <a:lstStyle/>
        <a:p>
          <a:endParaRPr lang="en-US"/>
        </a:p>
      </dgm:t>
    </dgm:pt>
    <dgm:pt modelId="{34127F00-953B-1D4C-BA8E-177D3F3E03A6}">
      <dgm:prSet phldrT="[Text]" custT="1"/>
      <dgm:spPr>
        <a:noFill/>
        <a:ln>
          <a:solidFill>
            <a:schemeClr val="bg1"/>
          </a:solidFill>
        </a:ln>
        <a:effectLst/>
      </dgm:spPr>
      <dgm:t>
        <a:bodyPr/>
        <a:lstStyle/>
        <a:p>
          <a:r>
            <a:rPr lang="en-US" sz="2000" dirty="0" smtClean="0">
              <a:solidFill>
                <a:schemeClr val="bg1"/>
              </a:solidFill>
              <a:latin typeface="Arial"/>
              <a:cs typeface="Arial"/>
            </a:rPr>
            <a:t>COOPERATION</a:t>
          </a:r>
        </a:p>
        <a:p>
          <a:r>
            <a:rPr lang="en-US" sz="1400" dirty="0" smtClean="0">
              <a:solidFill>
                <a:schemeClr val="bg1"/>
              </a:solidFill>
              <a:latin typeface="Arial"/>
              <a:cs typeface="Arial"/>
            </a:rPr>
            <a:t>Local, state, tribal, Fed</a:t>
          </a:r>
          <a:endParaRPr lang="en-US" sz="1400" dirty="0">
            <a:solidFill>
              <a:schemeClr val="bg1"/>
            </a:solidFill>
            <a:latin typeface="Arial"/>
            <a:cs typeface="Arial"/>
          </a:endParaRPr>
        </a:p>
      </dgm:t>
    </dgm:pt>
    <dgm:pt modelId="{AC59D27B-4B41-244C-B6CC-1BAC234680FF}" type="parTrans" cxnId="{1491B5B4-7169-0141-BC25-7DACBF7488DA}">
      <dgm:prSet/>
      <dgm:spPr>
        <a:ln w="28575" cap="flat" cmpd="sng" algn="ctr">
          <a:solidFill>
            <a:srgbClr val="FFFFFF"/>
          </a:solidFill>
          <a:prstDash val="solid"/>
          <a:round/>
          <a:headEnd type="none" w="med" len="med"/>
          <a:tailEnd type="none" w="med" len="med"/>
        </a:ln>
      </dgm:spPr>
      <dgm:t>
        <a:bodyPr/>
        <a:lstStyle/>
        <a:p>
          <a:endParaRPr lang="en-US"/>
        </a:p>
      </dgm:t>
    </dgm:pt>
    <dgm:pt modelId="{94792E00-8638-A942-A790-56014DC2E7A0}" type="sibTrans" cxnId="{1491B5B4-7169-0141-BC25-7DACBF7488DA}">
      <dgm:prSet/>
      <dgm:spPr/>
      <dgm:t>
        <a:bodyPr/>
        <a:lstStyle/>
        <a:p>
          <a:endParaRPr lang="en-US"/>
        </a:p>
      </dgm:t>
    </dgm:pt>
    <dgm:pt modelId="{16F4113A-7EEE-BC46-8E19-4915276DC9DE}">
      <dgm:prSet phldrT="[Text]" custT="1"/>
      <dgm:spPr>
        <a:noFill/>
        <a:ln>
          <a:solidFill>
            <a:schemeClr val="bg1"/>
          </a:solidFill>
        </a:ln>
        <a:effectLst/>
      </dgm:spPr>
      <dgm:t>
        <a:bodyPr/>
        <a:lstStyle/>
        <a:p>
          <a:r>
            <a:rPr lang="en-US" sz="2000" dirty="0" smtClean="0">
              <a:solidFill>
                <a:schemeClr val="bg1"/>
              </a:solidFill>
              <a:latin typeface="Arial"/>
              <a:cs typeface="Arial"/>
            </a:rPr>
            <a:t>SCIENCE</a:t>
          </a:r>
        </a:p>
        <a:p>
          <a:r>
            <a:rPr lang="en-US" sz="1400" dirty="0" smtClean="0">
              <a:solidFill>
                <a:schemeClr val="bg1"/>
              </a:solidFill>
              <a:latin typeface="Arial"/>
              <a:cs typeface="Arial"/>
            </a:rPr>
            <a:t>Credible, relevant</a:t>
          </a:r>
          <a:endParaRPr lang="en-US" sz="1400" dirty="0">
            <a:solidFill>
              <a:schemeClr val="bg1"/>
            </a:solidFill>
            <a:latin typeface="Arial"/>
            <a:cs typeface="Arial"/>
          </a:endParaRPr>
        </a:p>
      </dgm:t>
    </dgm:pt>
    <dgm:pt modelId="{FABE89EB-E1E4-D047-A42B-7802000A0CE2}" type="parTrans" cxnId="{809E63BE-960D-074E-93FD-387D51334F37}">
      <dgm:prSet/>
      <dgm:spPr>
        <a:ln w="28575" cap="flat" cmpd="sng" algn="ctr">
          <a:solidFill>
            <a:srgbClr val="FFFFFF"/>
          </a:solidFill>
          <a:prstDash val="solid"/>
          <a:round/>
          <a:headEnd type="none" w="med" len="med"/>
          <a:tailEnd type="none" w="med" len="med"/>
        </a:ln>
      </dgm:spPr>
      <dgm:t>
        <a:bodyPr/>
        <a:lstStyle/>
        <a:p>
          <a:endParaRPr lang="en-US"/>
        </a:p>
      </dgm:t>
    </dgm:pt>
    <dgm:pt modelId="{14BBC411-8205-9449-A7FC-1E65BEA872B9}" type="sibTrans" cxnId="{809E63BE-960D-074E-93FD-387D51334F37}">
      <dgm:prSet/>
      <dgm:spPr/>
      <dgm:t>
        <a:bodyPr/>
        <a:lstStyle/>
        <a:p>
          <a:endParaRPr lang="en-US"/>
        </a:p>
      </dgm:t>
    </dgm:pt>
    <dgm:pt modelId="{93B92DF0-42E5-2447-A9FE-742F53C725E7}">
      <dgm:prSet phldrT="[Text]" custT="1"/>
      <dgm:spPr>
        <a:noFill/>
        <a:ln>
          <a:solidFill>
            <a:schemeClr val="bg1"/>
          </a:solidFill>
        </a:ln>
        <a:effectLst/>
      </dgm:spPr>
      <dgm:t>
        <a:bodyPr/>
        <a:lstStyle/>
        <a:p>
          <a:r>
            <a:rPr lang="en-US" sz="2000" dirty="0" smtClean="0">
              <a:solidFill>
                <a:schemeClr val="bg1"/>
              </a:solidFill>
              <a:latin typeface="Arial"/>
              <a:cs typeface="Arial"/>
            </a:rPr>
            <a:t>EXCHANGE</a:t>
          </a:r>
        </a:p>
        <a:p>
          <a:r>
            <a:rPr lang="en-US" sz="1400" dirty="0" smtClean="0">
              <a:solidFill>
                <a:schemeClr val="bg1"/>
              </a:solidFill>
              <a:latin typeface="Arial"/>
              <a:cs typeface="Arial"/>
            </a:rPr>
            <a:t>Ideas, info, strategies</a:t>
          </a:r>
          <a:endParaRPr lang="en-US" sz="1400" dirty="0">
            <a:solidFill>
              <a:schemeClr val="bg1"/>
            </a:solidFill>
            <a:latin typeface="Arial"/>
            <a:cs typeface="Arial"/>
          </a:endParaRPr>
        </a:p>
      </dgm:t>
    </dgm:pt>
    <dgm:pt modelId="{FEFE64BA-CB62-4B41-BAA7-49EE9310F646}" type="parTrans" cxnId="{DCA2A87D-6B14-9F46-BCBA-7020F46682CE}">
      <dgm:prSet/>
      <dgm:spPr>
        <a:ln w="28575" cap="flat" cmpd="sng" algn="ctr">
          <a:solidFill>
            <a:srgbClr val="FFFFFF"/>
          </a:solidFill>
          <a:prstDash val="solid"/>
          <a:round/>
          <a:headEnd type="none" w="med" len="med"/>
          <a:tailEnd type="none" w="med" len="med"/>
        </a:ln>
      </dgm:spPr>
      <dgm:t>
        <a:bodyPr/>
        <a:lstStyle/>
        <a:p>
          <a:endParaRPr lang="en-US"/>
        </a:p>
      </dgm:t>
    </dgm:pt>
    <dgm:pt modelId="{D4452593-FE18-414F-8405-CAB987E4A751}" type="sibTrans" cxnId="{DCA2A87D-6B14-9F46-BCBA-7020F46682CE}">
      <dgm:prSet/>
      <dgm:spPr/>
      <dgm:t>
        <a:bodyPr/>
        <a:lstStyle/>
        <a:p>
          <a:endParaRPr lang="en-US"/>
        </a:p>
      </dgm:t>
    </dgm:pt>
    <dgm:pt modelId="{7C0DCF3C-71CA-0E40-BED2-3C8F3E981AD3}" type="pres">
      <dgm:prSet presAssocID="{D31CD297-0A20-C441-8843-F14CE1B26214}" presName="cycle" presStyleCnt="0">
        <dgm:presLayoutVars>
          <dgm:chMax val="1"/>
          <dgm:dir/>
          <dgm:animLvl val="ctr"/>
          <dgm:resizeHandles val="exact"/>
        </dgm:presLayoutVars>
      </dgm:prSet>
      <dgm:spPr/>
      <dgm:t>
        <a:bodyPr/>
        <a:lstStyle/>
        <a:p>
          <a:endParaRPr lang="en-US"/>
        </a:p>
      </dgm:t>
    </dgm:pt>
    <dgm:pt modelId="{935E4EAC-006D-3244-A0CF-136B65E30B8E}" type="pres">
      <dgm:prSet presAssocID="{16A17CE6-C79A-654E-9E0F-8B7780041996}" presName="centerShape" presStyleLbl="node0" presStyleIdx="0" presStyleCnt="1" custScaleX="167580" custScaleY="120575" custLinFactNeighborX="1500"/>
      <dgm:spPr/>
      <dgm:t>
        <a:bodyPr/>
        <a:lstStyle/>
        <a:p>
          <a:endParaRPr lang="en-US"/>
        </a:p>
      </dgm:t>
    </dgm:pt>
    <dgm:pt modelId="{F81B91E0-BA02-3B45-85A3-2A6DB3016632}" type="pres">
      <dgm:prSet presAssocID="{A50D10AF-9904-9646-8E08-43357837C97D}" presName="Name9" presStyleLbl="parChTrans1D2" presStyleIdx="0" presStyleCnt="4"/>
      <dgm:spPr/>
      <dgm:t>
        <a:bodyPr/>
        <a:lstStyle/>
        <a:p>
          <a:endParaRPr lang="en-US"/>
        </a:p>
      </dgm:t>
    </dgm:pt>
    <dgm:pt modelId="{CDB811A5-4544-884F-A3AF-B948E00BF859}" type="pres">
      <dgm:prSet presAssocID="{A50D10AF-9904-9646-8E08-43357837C97D}" presName="connTx" presStyleLbl="parChTrans1D2" presStyleIdx="0" presStyleCnt="4"/>
      <dgm:spPr/>
      <dgm:t>
        <a:bodyPr/>
        <a:lstStyle/>
        <a:p>
          <a:endParaRPr lang="en-US"/>
        </a:p>
      </dgm:t>
    </dgm:pt>
    <dgm:pt modelId="{1CA5E468-ACD5-6A48-BA98-64F8B43ADF13}" type="pres">
      <dgm:prSet presAssocID="{F9CB74CB-9B8E-9B43-BB33-1438CC16057A}" presName="node" presStyleLbl="node1" presStyleIdx="0" presStyleCnt="4" custScaleX="161394" custScaleY="72087" custRadScaleRad="92817" custRadScaleInc="1984">
        <dgm:presLayoutVars>
          <dgm:bulletEnabled val="1"/>
        </dgm:presLayoutVars>
      </dgm:prSet>
      <dgm:spPr/>
      <dgm:t>
        <a:bodyPr/>
        <a:lstStyle/>
        <a:p>
          <a:endParaRPr lang="en-US"/>
        </a:p>
      </dgm:t>
    </dgm:pt>
    <dgm:pt modelId="{BDD77C8C-4CEA-6C48-9CFF-099A1897F046}" type="pres">
      <dgm:prSet presAssocID="{AC59D27B-4B41-244C-B6CC-1BAC234680FF}" presName="Name9" presStyleLbl="parChTrans1D2" presStyleIdx="1" presStyleCnt="4"/>
      <dgm:spPr/>
      <dgm:t>
        <a:bodyPr/>
        <a:lstStyle/>
        <a:p>
          <a:endParaRPr lang="en-US"/>
        </a:p>
      </dgm:t>
    </dgm:pt>
    <dgm:pt modelId="{DA0944D4-2C7D-624F-A3CF-D383F4FA7A56}" type="pres">
      <dgm:prSet presAssocID="{AC59D27B-4B41-244C-B6CC-1BAC234680FF}" presName="connTx" presStyleLbl="parChTrans1D2" presStyleIdx="1" presStyleCnt="4"/>
      <dgm:spPr/>
      <dgm:t>
        <a:bodyPr/>
        <a:lstStyle/>
        <a:p>
          <a:endParaRPr lang="en-US"/>
        </a:p>
      </dgm:t>
    </dgm:pt>
    <dgm:pt modelId="{37F9AEEC-B382-9B40-91A5-EA6B752CF2B8}" type="pres">
      <dgm:prSet presAssocID="{34127F00-953B-1D4C-BA8E-177D3F3E03A6}" presName="node" presStyleLbl="node1" presStyleIdx="1" presStyleCnt="4" custScaleX="171477" custScaleY="93203" custRadScaleRad="150519" custRadScaleInc="489">
        <dgm:presLayoutVars>
          <dgm:bulletEnabled val="1"/>
        </dgm:presLayoutVars>
      </dgm:prSet>
      <dgm:spPr/>
      <dgm:t>
        <a:bodyPr/>
        <a:lstStyle/>
        <a:p>
          <a:endParaRPr lang="en-US"/>
        </a:p>
      </dgm:t>
    </dgm:pt>
    <dgm:pt modelId="{838ECF68-7447-3B4F-99BD-C0F1A2132163}" type="pres">
      <dgm:prSet presAssocID="{FABE89EB-E1E4-D047-A42B-7802000A0CE2}" presName="Name9" presStyleLbl="parChTrans1D2" presStyleIdx="2" presStyleCnt="4"/>
      <dgm:spPr/>
      <dgm:t>
        <a:bodyPr/>
        <a:lstStyle/>
        <a:p>
          <a:endParaRPr lang="en-US"/>
        </a:p>
      </dgm:t>
    </dgm:pt>
    <dgm:pt modelId="{9967C567-BEF1-EF47-A2B2-C4DA7FE5B2FE}" type="pres">
      <dgm:prSet presAssocID="{FABE89EB-E1E4-D047-A42B-7802000A0CE2}" presName="connTx" presStyleLbl="parChTrans1D2" presStyleIdx="2" presStyleCnt="4"/>
      <dgm:spPr/>
      <dgm:t>
        <a:bodyPr/>
        <a:lstStyle/>
        <a:p>
          <a:endParaRPr lang="en-US"/>
        </a:p>
      </dgm:t>
    </dgm:pt>
    <dgm:pt modelId="{D18B08EE-3AE7-8F4C-9FC7-3567CA959225}" type="pres">
      <dgm:prSet presAssocID="{16F4113A-7EEE-BC46-8E19-4915276DC9DE}" presName="node" presStyleLbl="node1" presStyleIdx="2" presStyleCnt="4" custScaleX="138857" custScaleY="82752" custRadScaleRad="98883" custRadScaleInc="-5725">
        <dgm:presLayoutVars>
          <dgm:bulletEnabled val="1"/>
        </dgm:presLayoutVars>
      </dgm:prSet>
      <dgm:spPr/>
      <dgm:t>
        <a:bodyPr/>
        <a:lstStyle/>
        <a:p>
          <a:endParaRPr lang="en-US"/>
        </a:p>
      </dgm:t>
    </dgm:pt>
    <dgm:pt modelId="{003308F3-025B-C243-9C71-B4A322493BCC}" type="pres">
      <dgm:prSet presAssocID="{FEFE64BA-CB62-4B41-BAA7-49EE9310F646}" presName="Name9" presStyleLbl="parChTrans1D2" presStyleIdx="3" presStyleCnt="4"/>
      <dgm:spPr/>
      <dgm:t>
        <a:bodyPr/>
        <a:lstStyle/>
        <a:p>
          <a:endParaRPr lang="en-US"/>
        </a:p>
      </dgm:t>
    </dgm:pt>
    <dgm:pt modelId="{2310C32D-269F-5047-8EAC-39919FD43E1E}" type="pres">
      <dgm:prSet presAssocID="{FEFE64BA-CB62-4B41-BAA7-49EE9310F646}" presName="connTx" presStyleLbl="parChTrans1D2" presStyleIdx="3" presStyleCnt="4"/>
      <dgm:spPr/>
      <dgm:t>
        <a:bodyPr/>
        <a:lstStyle/>
        <a:p>
          <a:endParaRPr lang="en-US"/>
        </a:p>
      </dgm:t>
    </dgm:pt>
    <dgm:pt modelId="{E18726E8-96C6-AB4C-840B-A41D49062629}" type="pres">
      <dgm:prSet presAssocID="{93B92DF0-42E5-2447-A9FE-742F53C725E7}" presName="node" presStyleLbl="node1" presStyleIdx="3" presStyleCnt="4" custScaleX="142100" custScaleY="97851" custRadScaleRad="135684" custRadScaleInc="-539">
        <dgm:presLayoutVars>
          <dgm:bulletEnabled val="1"/>
        </dgm:presLayoutVars>
      </dgm:prSet>
      <dgm:spPr/>
      <dgm:t>
        <a:bodyPr/>
        <a:lstStyle/>
        <a:p>
          <a:endParaRPr lang="en-US"/>
        </a:p>
      </dgm:t>
    </dgm:pt>
  </dgm:ptLst>
  <dgm:cxnLst>
    <dgm:cxn modelId="{DCA2A87D-6B14-9F46-BCBA-7020F46682CE}" srcId="{16A17CE6-C79A-654E-9E0F-8B7780041996}" destId="{93B92DF0-42E5-2447-A9FE-742F53C725E7}" srcOrd="3" destOrd="0" parTransId="{FEFE64BA-CB62-4B41-BAA7-49EE9310F646}" sibTransId="{D4452593-FE18-414F-8405-CAB987E4A751}"/>
    <dgm:cxn modelId="{CB291663-0A25-3949-B251-3A4CBAC47741}" type="presOf" srcId="{D31CD297-0A20-C441-8843-F14CE1B26214}" destId="{7C0DCF3C-71CA-0E40-BED2-3C8F3E981AD3}" srcOrd="0" destOrd="0" presId="urn:microsoft.com/office/officeart/2005/8/layout/radial1"/>
    <dgm:cxn modelId="{1491B5B4-7169-0141-BC25-7DACBF7488DA}" srcId="{16A17CE6-C79A-654E-9E0F-8B7780041996}" destId="{34127F00-953B-1D4C-BA8E-177D3F3E03A6}" srcOrd="1" destOrd="0" parTransId="{AC59D27B-4B41-244C-B6CC-1BAC234680FF}" sibTransId="{94792E00-8638-A942-A790-56014DC2E7A0}"/>
    <dgm:cxn modelId="{BF2AD52F-BB32-2244-A66E-EFE76636BC35}" type="presOf" srcId="{16F4113A-7EEE-BC46-8E19-4915276DC9DE}" destId="{D18B08EE-3AE7-8F4C-9FC7-3567CA959225}" srcOrd="0" destOrd="0" presId="urn:microsoft.com/office/officeart/2005/8/layout/radial1"/>
    <dgm:cxn modelId="{809E63BE-960D-074E-93FD-387D51334F37}" srcId="{16A17CE6-C79A-654E-9E0F-8B7780041996}" destId="{16F4113A-7EEE-BC46-8E19-4915276DC9DE}" srcOrd="2" destOrd="0" parTransId="{FABE89EB-E1E4-D047-A42B-7802000A0CE2}" sibTransId="{14BBC411-8205-9449-A7FC-1E65BEA872B9}"/>
    <dgm:cxn modelId="{8705BCB3-B7CB-B344-8074-44D71FB1534E}" type="presOf" srcId="{F9CB74CB-9B8E-9B43-BB33-1438CC16057A}" destId="{1CA5E468-ACD5-6A48-BA98-64F8B43ADF13}" srcOrd="0" destOrd="0" presId="urn:microsoft.com/office/officeart/2005/8/layout/radial1"/>
    <dgm:cxn modelId="{6EE76C6D-E6AF-AD44-80CB-310AA7D6B386}" type="presOf" srcId="{93B92DF0-42E5-2447-A9FE-742F53C725E7}" destId="{E18726E8-96C6-AB4C-840B-A41D49062629}" srcOrd="0" destOrd="0" presId="urn:microsoft.com/office/officeart/2005/8/layout/radial1"/>
    <dgm:cxn modelId="{42BDBEB0-D3B9-6645-BE2B-802AE82A5C61}" type="presOf" srcId="{FABE89EB-E1E4-D047-A42B-7802000A0CE2}" destId="{838ECF68-7447-3B4F-99BD-C0F1A2132163}" srcOrd="0" destOrd="0" presId="urn:microsoft.com/office/officeart/2005/8/layout/radial1"/>
    <dgm:cxn modelId="{275653DB-31C7-674E-B1DC-19D3CDC2F927}" type="presOf" srcId="{AC59D27B-4B41-244C-B6CC-1BAC234680FF}" destId="{BDD77C8C-4CEA-6C48-9CFF-099A1897F046}" srcOrd="0" destOrd="0" presId="urn:microsoft.com/office/officeart/2005/8/layout/radial1"/>
    <dgm:cxn modelId="{0245B938-A432-9547-870E-BEE15B6B54CB}" type="presOf" srcId="{A50D10AF-9904-9646-8E08-43357837C97D}" destId="{CDB811A5-4544-884F-A3AF-B948E00BF859}" srcOrd="1" destOrd="0" presId="urn:microsoft.com/office/officeart/2005/8/layout/radial1"/>
    <dgm:cxn modelId="{7FA6C9FB-673D-CE47-A1AC-75054A1B20E8}" type="presOf" srcId="{34127F00-953B-1D4C-BA8E-177D3F3E03A6}" destId="{37F9AEEC-B382-9B40-91A5-EA6B752CF2B8}" srcOrd="0" destOrd="0" presId="urn:microsoft.com/office/officeart/2005/8/layout/radial1"/>
    <dgm:cxn modelId="{39EB4AFC-E71C-1749-A8FD-C1922A962C4C}" srcId="{16A17CE6-C79A-654E-9E0F-8B7780041996}" destId="{F9CB74CB-9B8E-9B43-BB33-1438CC16057A}" srcOrd="0" destOrd="0" parTransId="{A50D10AF-9904-9646-8E08-43357837C97D}" sibTransId="{F879097F-B0C3-6A49-8AF3-C7E285525507}"/>
    <dgm:cxn modelId="{8484C40E-DFF8-B243-9B09-870541607407}" type="presOf" srcId="{AC59D27B-4B41-244C-B6CC-1BAC234680FF}" destId="{DA0944D4-2C7D-624F-A3CF-D383F4FA7A56}" srcOrd="1" destOrd="0" presId="urn:microsoft.com/office/officeart/2005/8/layout/radial1"/>
    <dgm:cxn modelId="{56B38716-6748-F641-94F3-ACA0B82FA545}" type="presOf" srcId="{FABE89EB-E1E4-D047-A42B-7802000A0CE2}" destId="{9967C567-BEF1-EF47-A2B2-C4DA7FE5B2FE}" srcOrd="1" destOrd="0" presId="urn:microsoft.com/office/officeart/2005/8/layout/radial1"/>
    <dgm:cxn modelId="{0EC2C832-0E2F-9340-80F4-FF159BA75150}" srcId="{D31CD297-0A20-C441-8843-F14CE1B26214}" destId="{16A17CE6-C79A-654E-9E0F-8B7780041996}" srcOrd="0" destOrd="0" parTransId="{97FB2ABA-854C-754E-AA94-3D6C4BC2F308}" sibTransId="{CB5F3398-22AC-C648-9B3A-659DD9C146E0}"/>
    <dgm:cxn modelId="{7A2791E4-8ECF-5140-B120-23F8D06EC15B}" type="presOf" srcId="{FEFE64BA-CB62-4B41-BAA7-49EE9310F646}" destId="{2310C32D-269F-5047-8EAC-39919FD43E1E}" srcOrd="1" destOrd="0" presId="urn:microsoft.com/office/officeart/2005/8/layout/radial1"/>
    <dgm:cxn modelId="{8305C842-FBEE-A141-B6F1-25E19F5D7D2C}" type="presOf" srcId="{16A17CE6-C79A-654E-9E0F-8B7780041996}" destId="{935E4EAC-006D-3244-A0CF-136B65E30B8E}" srcOrd="0" destOrd="0" presId="urn:microsoft.com/office/officeart/2005/8/layout/radial1"/>
    <dgm:cxn modelId="{292F04AB-D8AD-D64A-BAA9-CC3518959D57}" type="presOf" srcId="{A50D10AF-9904-9646-8E08-43357837C97D}" destId="{F81B91E0-BA02-3B45-85A3-2A6DB3016632}" srcOrd="0" destOrd="0" presId="urn:microsoft.com/office/officeart/2005/8/layout/radial1"/>
    <dgm:cxn modelId="{A6227877-2936-ED4D-93CF-C4EC09F7834D}" type="presOf" srcId="{FEFE64BA-CB62-4B41-BAA7-49EE9310F646}" destId="{003308F3-025B-C243-9C71-B4A322493BCC}" srcOrd="0" destOrd="0" presId="urn:microsoft.com/office/officeart/2005/8/layout/radial1"/>
    <dgm:cxn modelId="{152BA691-63EB-1E48-BFBA-CEE5402F0D7D}" type="presParOf" srcId="{7C0DCF3C-71CA-0E40-BED2-3C8F3E981AD3}" destId="{935E4EAC-006D-3244-A0CF-136B65E30B8E}" srcOrd="0" destOrd="0" presId="urn:microsoft.com/office/officeart/2005/8/layout/radial1"/>
    <dgm:cxn modelId="{66FAF9C3-0B89-A744-BE89-114E3CE114F2}" type="presParOf" srcId="{7C0DCF3C-71CA-0E40-BED2-3C8F3E981AD3}" destId="{F81B91E0-BA02-3B45-85A3-2A6DB3016632}" srcOrd="1" destOrd="0" presId="urn:microsoft.com/office/officeart/2005/8/layout/radial1"/>
    <dgm:cxn modelId="{546CE09A-7E6C-8F4C-AE57-A0438474AE55}" type="presParOf" srcId="{F81B91E0-BA02-3B45-85A3-2A6DB3016632}" destId="{CDB811A5-4544-884F-A3AF-B948E00BF859}" srcOrd="0" destOrd="0" presId="urn:microsoft.com/office/officeart/2005/8/layout/radial1"/>
    <dgm:cxn modelId="{F4F6335C-F9CA-B941-B0C8-C8C337CA9AF0}" type="presParOf" srcId="{7C0DCF3C-71CA-0E40-BED2-3C8F3E981AD3}" destId="{1CA5E468-ACD5-6A48-BA98-64F8B43ADF13}" srcOrd="2" destOrd="0" presId="urn:microsoft.com/office/officeart/2005/8/layout/radial1"/>
    <dgm:cxn modelId="{C2495B06-0D81-924D-8A50-58AE5455B7DA}" type="presParOf" srcId="{7C0DCF3C-71CA-0E40-BED2-3C8F3E981AD3}" destId="{BDD77C8C-4CEA-6C48-9CFF-099A1897F046}" srcOrd="3" destOrd="0" presId="urn:microsoft.com/office/officeart/2005/8/layout/radial1"/>
    <dgm:cxn modelId="{07BEDF1A-F530-974E-8C40-81644BB2C6B5}" type="presParOf" srcId="{BDD77C8C-4CEA-6C48-9CFF-099A1897F046}" destId="{DA0944D4-2C7D-624F-A3CF-D383F4FA7A56}" srcOrd="0" destOrd="0" presId="urn:microsoft.com/office/officeart/2005/8/layout/radial1"/>
    <dgm:cxn modelId="{8B4425C4-9DC4-EC44-9EBB-6A03497131A9}" type="presParOf" srcId="{7C0DCF3C-71CA-0E40-BED2-3C8F3E981AD3}" destId="{37F9AEEC-B382-9B40-91A5-EA6B752CF2B8}" srcOrd="4" destOrd="0" presId="urn:microsoft.com/office/officeart/2005/8/layout/radial1"/>
    <dgm:cxn modelId="{43D70135-DFB3-554B-9E29-CF7788227DB1}" type="presParOf" srcId="{7C0DCF3C-71CA-0E40-BED2-3C8F3E981AD3}" destId="{838ECF68-7447-3B4F-99BD-C0F1A2132163}" srcOrd="5" destOrd="0" presId="urn:microsoft.com/office/officeart/2005/8/layout/radial1"/>
    <dgm:cxn modelId="{55C263DD-C4B8-B441-B3C8-11B442D05A22}" type="presParOf" srcId="{838ECF68-7447-3B4F-99BD-C0F1A2132163}" destId="{9967C567-BEF1-EF47-A2B2-C4DA7FE5B2FE}" srcOrd="0" destOrd="0" presId="urn:microsoft.com/office/officeart/2005/8/layout/radial1"/>
    <dgm:cxn modelId="{A38E6360-DD06-5D48-A31B-3D854F5212CA}" type="presParOf" srcId="{7C0DCF3C-71CA-0E40-BED2-3C8F3E981AD3}" destId="{D18B08EE-3AE7-8F4C-9FC7-3567CA959225}" srcOrd="6" destOrd="0" presId="urn:microsoft.com/office/officeart/2005/8/layout/radial1"/>
    <dgm:cxn modelId="{B641A501-FB07-B645-9F9C-8763C19CAFF8}" type="presParOf" srcId="{7C0DCF3C-71CA-0E40-BED2-3C8F3E981AD3}" destId="{003308F3-025B-C243-9C71-B4A322493BCC}" srcOrd="7" destOrd="0" presId="urn:microsoft.com/office/officeart/2005/8/layout/radial1"/>
    <dgm:cxn modelId="{35C2038D-9F34-274E-9B5E-6FEED5FF802E}" type="presParOf" srcId="{003308F3-025B-C243-9C71-B4A322493BCC}" destId="{2310C32D-269F-5047-8EAC-39919FD43E1E}" srcOrd="0" destOrd="0" presId="urn:microsoft.com/office/officeart/2005/8/layout/radial1"/>
    <dgm:cxn modelId="{E31837A9-9A1D-6440-8E93-942FED2402A0}" type="presParOf" srcId="{7C0DCF3C-71CA-0E40-BED2-3C8F3E981AD3}" destId="{E18726E8-96C6-AB4C-840B-A41D49062629}" srcOrd="8" destOrd="0" presId="urn:microsoft.com/office/officeart/2005/8/layout/radial1"/>
  </dgm:cxnLst>
  <dgm:bg>
    <a:noFill/>
  </dgm:bg>
  <dgm:whole/>
  <dgm:extLst>
    <a:ext uri="http://schemas.microsoft.com/office/drawing/2008/diagram">
      <dsp:dataModelExt xmlns:dsp="http://schemas.microsoft.com/office/drawing/2008/diagram" xmlns="" relId="rId8"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35E4EAC-006D-3244-A0CF-136B65E30B8E}">
      <dsp:nvSpPr>
        <dsp:cNvPr id="0" name=""/>
        <dsp:cNvSpPr/>
      </dsp:nvSpPr>
      <dsp:spPr>
        <a:xfrm>
          <a:off x="3151882" y="1932481"/>
          <a:ext cx="2728220" cy="1962974"/>
        </a:xfrm>
        <a:prstGeom prst="ellipse">
          <a:avLst/>
        </a:prstGeom>
        <a:solidFill>
          <a:srgbClr val="FFFFFF">
            <a:alpha val="63000"/>
          </a:srgbClr>
        </a:solidFill>
        <a:ln>
          <a:solidFill>
            <a:schemeClr val="tx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b="1" kern="1200" cap="all" dirty="0" smtClean="0">
              <a:solidFill>
                <a:schemeClr val="tx1"/>
              </a:solidFill>
              <a:latin typeface="Arial"/>
              <a:cs typeface="Arial"/>
            </a:rPr>
            <a:t>Resilience</a:t>
          </a:r>
          <a:endParaRPr lang="en-US" sz="2400" b="1" kern="1200" cap="all" dirty="0">
            <a:solidFill>
              <a:schemeClr val="tx1"/>
            </a:solidFill>
            <a:latin typeface="Arial"/>
            <a:cs typeface="Arial"/>
          </a:endParaRPr>
        </a:p>
      </dsp:txBody>
      <dsp:txXfrm>
        <a:off x="3151882" y="1932481"/>
        <a:ext cx="2728220" cy="1962974"/>
      </dsp:txXfrm>
    </dsp:sp>
    <dsp:sp modelId="{F81B91E0-BA02-3B45-85A3-2A6DB3016632}">
      <dsp:nvSpPr>
        <dsp:cNvPr id="0" name=""/>
        <dsp:cNvSpPr/>
      </dsp:nvSpPr>
      <dsp:spPr>
        <a:xfrm rot="16142451">
          <a:off x="4297210" y="1717537"/>
          <a:ext cx="398039" cy="32047"/>
        </a:xfrm>
        <a:custGeom>
          <a:avLst/>
          <a:gdLst/>
          <a:ahLst/>
          <a:cxnLst/>
          <a:rect l="0" t="0" r="0" b="0"/>
          <a:pathLst>
            <a:path>
              <a:moveTo>
                <a:pt x="0" y="16023"/>
              </a:moveTo>
              <a:lnTo>
                <a:pt x="398039" y="16023"/>
              </a:lnTo>
            </a:path>
          </a:pathLst>
        </a:custGeom>
        <a:noFill/>
        <a:ln w="28575" cap="flat" cmpd="sng" algn="ctr">
          <a:solidFill>
            <a:srgbClr val="FFFFFF"/>
          </a:solidFill>
          <a:prstDash val="solid"/>
          <a:round/>
          <a:headEnd type="none" w="med" len="med"/>
          <a:tailEnd type="none" w="med"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6142451">
        <a:off x="4486279" y="1723609"/>
        <a:ext cx="19901" cy="19901"/>
      </dsp:txXfrm>
    </dsp:sp>
    <dsp:sp modelId="{1CA5E468-ACD5-6A48-BA98-64F8B43ADF13}">
      <dsp:nvSpPr>
        <dsp:cNvPr id="0" name=""/>
        <dsp:cNvSpPr/>
      </dsp:nvSpPr>
      <dsp:spPr>
        <a:xfrm>
          <a:off x="3169318" y="361001"/>
          <a:ext cx="2627512" cy="1173584"/>
        </a:xfrm>
        <a:prstGeom prst="ellipse">
          <a:avLst/>
        </a:prstGeom>
        <a:no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bg1"/>
              </a:solidFill>
              <a:latin typeface="Arial"/>
              <a:cs typeface="Arial"/>
            </a:rPr>
            <a:t>LEARNING</a:t>
          </a:r>
        </a:p>
        <a:p>
          <a:pPr lvl="0" algn="ctr" defTabSz="889000">
            <a:lnSpc>
              <a:spcPct val="90000"/>
            </a:lnSpc>
            <a:spcBef>
              <a:spcPct val="0"/>
            </a:spcBef>
            <a:spcAft>
              <a:spcPct val="35000"/>
            </a:spcAft>
          </a:pPr>
          <a:r>
            <a:rPr lang="en-US" sz="1400" kern="1200" dirty="0" smtClean="0">
              <a:solidFill>
                <a:schemeClr val="bg1"/>
              </a:solidFill>
              <a:latin typeface="Arial"/>
              <a:cs typeface="Arial"/>
            </a:rPr>
            <a:t>Adapt, prepare</a:t>
          </a:r>
          <a:endParaRPr lang="en-US" sz="1400" kern="1200" dirty="0">
            <a:solidFill>
              <a:schemeClr val="bg1"/>
            </a:solidFill>
            <a:latin typeface="Arial"/>
            <a:cs typeface="Arial"/>
          </a:endParaRPr>
        </a:p>
      </dsp:txBody>
      <dsp:txXfrm>
        <a:off x="3169318" y="361001"/>
        <a:ext cx="2627512" cy="1173584"/>
      </dsp:txXfrm>
    </dsp:sp>
    <dsp:sp modelId="{BDD77C8C-4CEA-6C48-9CFF-099A1897F046}">
      <dsp:nvSpPr>
        <dsp:cNvPr id="0" name=""/>
        <dsp:cNvSpPr/>
      </dsp:nvSpPr>
      <dsp:spPr>
        <a:xfrm rot="13472">
          <a:off x="5880081" y="2904006"/>
          <a:ext cx="365419" cy="32047"/>
        </a:xfrm>
        <a:custGeom>
          <a:avLst/>
          <a:gdLst/>
          <a:ahLst/>
          <a:cxnLst/>
          <a:rect l="0" t="0" r="0" b="0"/>
          <a:pathLst>
            <a:path>
              <a:moveTo>
                <a:pt x="0" y="16023"/>
              </a:moveTo>
              <a:lnTo>
                <a:pt x="365419" y="16023"/>
              </a:lnTo>
            </a:path>
          </a:pathLst>
        </a:custGeom>
        <a:noFill/>
        <a:ln w="28575" cap="flat" cmpd="sng" algn="ctr">
          <a:solidFill>
            <a:srgbClr val="FFFFFF"/>
          </a:solidFill>
          <a:prstDash val="solid"/>
          <a:round/>
          <a:headEnd type="none" w="med" len="med"/>
          <a:tailEnd type="none" w="med"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3472">
        <a:off x="6053655" y="2910894"/>
        <a:ext cx="18270" cy="18270"/>
      </dsp:txXfrm>
    </dsp:sp>
    <dsp:sp modelId="{37F9AEEC-B382-9B40-91A5-EA6B752CF2B8}">
      <dsp:nvSpPr>
        <dsp:cNvPr id="0" name=""/>
        <dsp:cNvSpPr/>
      </dsp:nvSpPr>
      <dsp:spPr>
        <a:xfrm>
          <a:off x="6245463" y="2167538"/>
          <a:ext cx="2791664" cy="1517355"/>
        </a:xfrm>
        <a:prstGeom prst="ellipse">
          <a:avLst/>
        </a:prstGeom>
        <a:no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bg1"/>
              </a:solidFill>
              <a:latin typeface="Arial"/>
              <a:cs typeface="Arial"/>
            </a:rPr>
            <a:t>COOPERATION</a:t>
          </a:r>
        </a:p>
        <a:p>
          <a:pPr lvl="0" algn="ctr" defTabSz="889000">
            <a:lnSpc>
              <a:spcPct val="90000"/>
            </a:lnSpc>
            <a:spcBef>
              <a:spcPct val="0"/>
            </a:spcBef>
            <a:spcAft>
              <a:spcPct val="35000"/>
            </a:spcAft>
          </a:pPr>
          <a:r>
            <a:rPr lang="en-US" sz="1400" kern="1200" dirty="0" smtClean="0">
              <a:solidFill>
                <a:schemeClr val="bg1"/>
              </a:solidFill>
              <a:latin typeface="Arial"/>
              <a:cs typeface="Arial"/>
            </a:rPr>
            <a:t>Local, state, tribal, Fed</a:t>
          </a:r>
          <a:endParaRPr lang="en-US" sz="1400" kern="1200" dirty="0">
            <a:solidFill>
              <a:schemeClr val="bg1"/>
            </a:solidFill>
            <a:latin typeface="Arial"/>
            <a:cs typeface="Arial"/>
          </a:endParaRPr>
        </a:p>
      </dsp:txBody>
      <dsp:txXfrm>
        <a:off x="6245463" y="2167538"/>
        <a:ext cx="2791664" cy="1517355"/>
      </dsp:txXfrm>
    </dsp:sp>
    <dsp:sp modelId="{838ECF68-7447-3B4F-99BD-C0F1A2132163}">
      <dsp:nvSpPr>
        <dsp:cNvPr id="0" name=""/>
        <dsp:cNvSpPr/>
      </dsp:nvSpPr>
      <dsp:spPr>
        <a:xfrm rot="5349727">
          <a:off x="4314625" y="4098276"/>
          <a:ext cx="437843" cy="32047"/>
        </a:xfrm>
        <a:custGeom>
          <a:avLst/>
          <a:gdLst/>
          <a:ahLst/>
          <a:cxnLst/>
          <a:rect l="0" t="0" r="0" b="0"/>
          <a:pathLst>
            <a:path>
              <a:moveTo>
                <a:pt x="0" y="16023"/>
              </a:moveTo>
              <a:lnTo>
                <a:pt x="437843" y="16023"/>
              </a:lnTo>
            </a:path>
          </a:pathLst>
        </a:custGeom>
        <a:noFill/>
        <a:ln w="28575" cap="flat" cmpd="sng" algn="ctr">
          <a:solidFill>
            <a:srgbClr val="FFFFFF"/>
          </a:solidFill>
          <a:prstDash val="solid"/>
          <a:round/>
          <a:headEnd type="none" w="med" len="med"/>
          <a:tailEnd type="none" w="med"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5349727">
        <a:off x="4522601" y="4103353"/>
        <a:ext cx="21892" cy="21892"/>
      </dsp:txXfrm>
    </dsp:sp>
    <dsp:sp modelId="{D18B08EE-3AE7-8F4C-9FC7-3567CA959225}">
      <dsp:nvSpPr>
        <dsp:cNvPr id="0" name=""/>
        <dsp:cNvSpPr/>
      </dsp:nvSpPr>
      <dsp:spPr>
        <a:xfrm>
          <a:off x="3416295" y="4333173"/>
          <a:ext cx="2260607" cy="1347211"/>
        </a:xfrm>
        <a:prstGeom prst="ellipse">
          <a:avLst/>
        </a:prstGeom>
        <a:no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bg1"/>
              </a:solidFill>
              <a:latin typeface="Arial"/>
              <a:cs typeface="Arial"/>
            </a:rPr>
            <a:t>SCIENCE</a:t>
          </a:r>
        </a:p>
        <a:p>
          <a:pPr lvl="0" algn="ctr" defTabSz="889000">
            <a:lnSpc>
              <a:spcPct val="90000"/>
            </a:lnSpc>
            <a:spcBef>
              <a:spcPct val="0"/>
            </a:spcBef>
            <a:spcAft>
              <a:spcPct val="35000"/>
            </a:spcAft>
          </a:pPr>
          <a:r>
            <a:rPr lang="en-US" sz="1400" kern="1200" dirty="0" smtClean="0">
              <a:solidFill>
                <a:schemeClr val="bg1"/>
              </a:solidFill>
              <a:latin typeface="Arial"/>
              <a:cs typeface="Arial"/>
            </a:rPr>
            <a:t>Credible, relevant</a:t>
          </a:r>
          <a:endParaRPr lang="en-US" sz="1400" kern="1200" dirty="0">
            <a:solidFill>
              <a:schemeClr val="bg1"/>
            </a:solidFill>
            <a:latin typeface="Arial"/>
            <a:cs typeface="Arial"/>
          </a:endParaRPr>
        </a:p>
      </dsp:txBody>
      <dsp:txXfrm>
        <a:off x="3416295" y="4333173"/>
        <a:ext cx="2260607" cy="1347211"/>
      </dsp:txXfrm>
    </dsp:sp>
    <dsp:sp modelId="{003308F3-025B-C243-9C71-B4A322493BCC}">
      <dsp:nvSpPr>
        <dsp:cNvPr id="0" name=""/>
        <dsp:cNvSpPr/>
      </dsp:nvSpPr>
      <dsp:spPr>
        <a:xfrm rot="10785762">
          <a:off x="2734548" y="2904458"/>
          <a:ext cx="417357" cy="32047"/>
        </a:xfrm>
        <a:custGeom>
          <a:avLst/>
          <a:gdLst/>
          <a:ahLst/>
          <a:cxnLst/>
          <a:rect l="0" t="0" r="0" b="0"/>
          <a:pathLst>
            <a:path>
              <a:moveTo>
                <a:pt x="0" y="16023"/>
              </a:moveTo>
              <a:lnTo>
                <a:pt x="417357" y="16023"/>
              </a:lnTo>
            </a:path>
          </a:pathLst>
        </a:custGeom>
        <a:noFill/>
        <a:ln w="28575" cap="flat" cmpd="sng" algn="ctr">
          <a:solidFill>
            <a:srgbClr val="FFFFFF"/>
          </a:solidFill>
          <a:prstDash val="solid"/>
          <a:round/>
          <a:headEnd type="none" w="med" len="med"/>
          <a:tailEnd type="none" w="med"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785762">
        <a:off x="2932793" y="2910048"/>
        <a:ext cx="20867" cy="20867"/>
      </dsp:txXfrm>
    </dsp:sp>
    <dsp:sp modelId="{E18726E8-96C6-AB4C-840B-A41D49062629}">
      <dsp:nvSpPr>
        <dsp:cNvPr id="0" name=""/>
        <dsp:cNvSpPr/>
      </dsp:nvSpPr>
      <dsp:spPr>
        <a:xfrm>
          <a:off x="421167" y="2129625"/>
          <a:ext cx="2313403" cy="1593025"/>
        </a:xfrm>
        <a:prstGeom prst="ellipse">
          <a:avLst/>
        </a:prstGeom>
        <a:no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bg1"/>
              </a:solidFill>
              <a:latin typeface="Arial"/>
              <a:cs typeface="Arial"/>
            </a:rPr>
            <a:t>EXCHANGE</a:t>
          </a:r>
        </a:p>
        <a:p>
          <a:pPr lvl="0" algn="ctr" defTabSz="889000">
            <a:lnSpc>
              <a:spcPct val="90000"/>
            </a:lnSpc>
            <a:spcBef>
              <a:spcPct val="0"/>
            </a:spcBef>
            <a:spcAft>
              <a:spcPct val="35000"/>
            </a:spcAft>
          </a:pPr>
          <a:r>
            <a:rPr lang="en-US" sz="1400" kern="1200" dirty="0" smtClean="0">
              <a:solidFill>
                <a:schemeClr val="bg1"/>
              </a:solidFill>
              <a:latin typeface="Arial"/>
              <a:cs typeface="Arial"/>
            </a:rPr>
            <a:t>Ideas, info, strategies</a:t>
          </a:r>
          <a:endParaRPr lang="en-US" sz="1400" kern="1200" dirty="0">
            <a:solidFill>
              <a:schemeClr val="bg1"/>
            </a:solidFill>
            <a:latin typeface="Arial"/>
            <a:cs typeface="Arial"/>
          </a:endParaRPr>
        </a:p>
      </dsp:txBody>
      <dsp:txXfrm>
        <a:off x="421167" y="2129625"/>
        <a:ext cx="2313403" cy="1593025"/>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FBEC754-CFEC-BF4B-A9A0-AC07B487A7E1}" type="datetimeFigureOut">
              <a:rPr lang="en-US" smtClean="0"/>
              <a:pPr/>
              <a:t>9/19/14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2F435BE-A74D-3F40-BA7D-5CE295D6F177}"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2F435BE-A74D-3F40-BA7D-5CE295D6F177}"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a:ln/>
        </p:spPr>
      </p:sp>
      <p:sp>
        <p:nvSpPr>
          <p:cNvPr id="11267" name="Notes Placeholder 2"/>
          <p:cNvSpPr>
            <a:spLocks noGrp="1"/>
          </p:cNvSpPr>
          <p:nvPr>
            <p:ph type="body" idx="1"/>
          </p:nvPr>
        </p:nvSpPr>
        <p:spPr>
          <a:noFill/>
          <a:ln/>
        </p:spPr>
        <p:txBody>
          <a:bodyPr/>
          <a:lstStyle/>
          <a:p>
            <a:pPr eaLnBrk="1" hangingPunct="1">
              <a:spcBef>
                <a:spcPct val="0"/>
              </a:spcBef>
            </a:pPr>
            <a:endParaRPr lang="en-US" dirty="0" smtClean="0">
              <a:latin typeface="Arial" pitchFamily="1" charset="0"/>
              <a:ea typeface="ＭＳ Ｐゴシック" pitchFamily="1" charset="-128"/>
              <a:cs typeface="ＭＳ Ｐゴシック" pitchFamily="1" charset="-128"/>
            </a:endParaRPr>
          </a:p>
        </p:txBody>
      </p:sp>
      <p:sp>
        <p:nvSpPr>
          <p:cNvPr id="11268" name="Slide Number Placeholder 3"/>
          <p:cNvSpPr>
            <a:spLocks noGrp="1"/>
          </p:cNvSpPr>
          <p:nvPr>
            <p:ph type="sldNum" sz="quarter" idx="5"/>
          </p:nvPr>
        </p:nvSpPr>
        <p:spPr>
          <a:noFill/>
        </p:spPr>
        <p:txBody>
          <a:bodyPr/>
          <a:lstStyle/>
          <a:p>
            <a:fld id="{BB08917F-9BF8-F747-B827-2FF0D0270053}" type="slidenum">
              <a:rPr lang="en-US">
                <a:latin typeface="Arial" pitchFamily="1" charset="0"/>
              </a:rPr>
              <a:pPr/>
              <a:t>10</a:t>
            </a:fld>
            <a:endParaRPr lang="en-US">
              <a:latin typeface="Arial" pitchFamily="1" charset="0"/>
            </a:endParaRPr>
          </a:p>
        </p:txBody>
      </p:sp>
      <p:sp>
        <p:nvSpPr>
          <p:cNvPr id="47109" name="Date Placeholder 2"/>
          <p:cNvSpPr>
            <a:spLocks noGrp="1"/>
          </p:cNvSpPr>
          <p:nvPr>
            <p:ph type="dt" sz="quarter" idx="1"/>
          </p:nvPr>
        </p:nvSpPr>
        <p:spPr/>
        <p:txBody>
          <a:bodyPr rtlCol="0"/>
          <a:lstStyle/>
          <a:p>
            <a:pPr>
              <a:defRPr/>
            </a:pPr>
            <a:r>
              <a:rPr lang="en-US" smtClean="0">
                <a:latin typeface="+mn-lt"/>
              </a:rPr>
              <a:t>4 October 2011</a:t>
            </a:r>
          </a:p>
        </p:txBody>
      </p:sp>
      <p:sp>
        <p:nvSpPr>
          <p:cNvPr id="11270" name="Header Placeholder 3"/>
          <p:cNvSpPr>
            <a:spLocks noGrp="1"/>
          </p:cNvSpPr>
          <p:nvPr>
            <p:ph type="hdr" sz="quarter"/>
          </p:nvPr>
        </p:nvSpPr>
        <p:spPr>
          <a:noFill/>
        </p:spPr>
        <p:txBody>
          <a:bodyPr/>
          <a:lstStyle/>
          <a:p>
            <a:r>
              <a:rPr lang="en-US" smtClean="0">
                <a:latin typeface="Arial" pitchFamily="1" charset="0"/>
              </a:rPr>
              <a:t>ESRL/CSD 2011 Activity Review</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a:ln/>
        </p:spPr>
      </p:sp>
      <p:sp>
        <p:nvSpPr>
          <p:cNvPr id="11267" name="Notes Placeholder 2"/>
          <p:cNvSpPr>
            <a:spLocks noGrp="1"/>
          </p:cNvSpPr>
          <p:nvPr>
            <p:ph type="body" idx="1"/>
          </p:nvPr>
        </p:nvSpPr>
        <p:spPr>
          <a:noFill/>
          <a:ln/>
        </p:spPr>
        <p:txBody>
          <a:bodyPr/>
          <a:lstStyle/>
          <a:p>
            <a:pPr eaLnBrk="1" hangingPunct="1">
              <a:spcBef>
                <a:spcPct val="0"/>
              </a:spcBef>
            </a:pPr>
            <a:endParaRPr lang="en-US" dirty="0" smtClean="0">
              <a:latin typeface="Arial" pitchFamily="1" charset="0"/>
              <a:ea typeface="ＭＳ Ｐゴシック" pitchFamily="1" charset="-128"/>
              <a:cs typeface="ＭＳ Ｐゴシック" pitchFamily="1" charset="-128"/>
            </a:endParaRPr>
          </a:p>
        </p:txBody>
      </p:sp>
      <p:sp>
        <p:nvSpPr>
          <p:cNvPr id="11268" name="Slide Number Placeholder 3"/>
          <p:cNvSpPr>
            <a:spLocks noGrp="1"/>
          </p:cNvSpPr>
          <p:nvPr>
            <p:ph type="sldNum" sz="quarter" idx="5"/>
          </p:nvPr>
        </p:nvSpPr>
        <p:spPr>
          <a:noFill/>
        </p:spPr>
        <p:txBody>
          <a:bodyPr/>
          <a:lstStyle/>
          <a:p>
            <a:fld id="{BB08917F-9BF8-F747-B827-2FF0D0270053}" type="slidenum">
              <a:rPr lang="en-US">
                <a:latin typeface="Arial" pitchFamily="1" charset="0"/>
              </a:rPr>
              <a:pPr/>
              <a:t>11</a:t>
            </a:fld>
            <a:endParaRPr lang="en-US">
              <a:latin typeface="Arial" pitchFamily="1" charset="0"/>
            </a:endParaRPr>
          </a:p>
        </p:txBody>
      </p:sp>
      <p:sp>
        <p:nvSpPr>
          <p:cNvPr id="47109" name="Date Placeholder 2"/>
          <p:cNvSpPr>
            <a:spLocks noGrp="1"/>
          </p:cNvSpPr>
          <p:nvPr>
            <p:ph type="dt" sz="quarter" idx="1"/>
          </p:nvPr>
        </p:nvSpPr>
        <p:spPr/>
        <p:txBody>
          <a:bodyPr rtlCol="0"/>
          <a:lstStyle/>
          <a:p>
            <a:pPr>
              <a:defRPr/>
            </a:pPr>
            <a:r>
              <a:rPr lang="en-US" smtClean="0">
                <a:latin typeface="+mn-lt"/>
              </a:rPr>
              <a:t>4 October 2011</a:t>
            </a:r>
          </a:p>
        </p:txBody>
      </p:sp>
      <p:sp>
        <p:nvSpPr>
          <p:cNvPr id="11270" name="Header Placeholder 3"/>
          <p:cNvSpPr>
            <a:spLocks noGrp="1"/>
          </p:cNvSpPr>
          <p:nvPr>
            <p:ph type="hdr" sz="quarter"/>
          </p:nvPr>
        </p:nvSpPr>
        <p:spPr>
          <a:noFill/>
        </p:spPr>
        <p:txBody>
          <a:bodyPr/>
          <a:lstStyle/>
          <a:p>
            <a:r>
              <a:rPr lang="en-US" smtClean="0">
                <a:latin typeface="Arial" pitchFamily="1" charset="0"/>
              </a:rPr>
              <a:t>ESRL/CSD 2011 Activity Review</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a:ln/>
        </p:spPr>
      </p:sp>
      <p:sp>
        <p:nvSpPr>
          <p:cNvPr id="11267" name="Notes Placeholder 2"/>
          <p:cNvSpPr>
            <a:spLocks noGrp="1"/>
          </p:cNvSpPr>
          <p:nvPr>
            <p:ph type="body" idx="1"/>
          </p:nvPr>
        </p:nvSpPr>
        <p:spPr>
          <a:noFill/>
          <a:ln/>
        </p:spPr>
        <p:txBody>
          <a:bodyPr/>
          <a:lstStyle/>
          <a:p>
            <a:pPr eaLnBrk="1" hangingPunct="1">
              <a:spcBef>
                <a:spcPct val="0"/>
              </a:spcBef>
            </a:pPr>
            <a:endParaRPr lang="en-US" dirty="0" smtClean="0">
              <a:latin typeface="Arial" pitchFamily="1" charset="0"/>
              <a:ea typeface="ＭＳ Ｐゴシック" pitchFamily="1" charset="-128"/>
              <a:cs typeface="ＭＳ Ｐゴシック" pitchFamily="1" charset="-128"/>
            </a:endParaRPr>
          </a:p>
        </p:txBody>
      </p:sp>
      <p:sp>
        <p:nvSpPr>
          <p:cNvPr id="11268" name="Slide Number Placeholder 3"/>
          <p:cNvSpPr>
            <a:spLocks noGrp="1"/>
          </p:cNvSpPr>
          <p:nvPr>
            <p:ph type="sldNum" sz="quarter" idx="5"/>
          </p:nvPr>
        </p:nvSpPr>
        <p:spPr>
          <a:noFill/>
        </p:spPr>
        <p:txBody>
          <a:bodyPr/>
          <a:lstStyle/>
          <a:p>
            <a:fld id="{BB08917F-9BF8-F747-B827-2FF0D0270053}" type="slidenum">
              <a:rPr lang="en-US">
                <a:latin typeface="Arial" pitchFamily="1" charset="0"/>
              </a:rPr>
              <a:pPr/>
              <a:t>12</a:t>
            </a:fld>
            <a:endParaRPr lang="en-US">
              <a:latin typeface="Arial" pitchFamily="1" charset="0"/>
            </a:endParaRPr>
          </a:p>
        </p:txBody>
      </p:sp>
      <p:sp>
        <p:nvSpPr>
          <p:cNvPr id="47109" name="Date Placeholder 2"/>
          <p:cNvSpPr>
            <a:spLocks noGrp="1"/>
          </p:cNvSpPr>
          <p:nvPr>
            <p:ph type="dt" sz="quarter" idx="1"/>
          </p:nvPr>
        </p:nvSpPr>
        <p:spPr/>
        <p:txBody>
          <a:bodyPr rtlCol="0"/>
          <a:lstStyle/>
          <a:p>
            <a:pPr>
              <a:defRPr/>
            </a:pPr>
            <a:r>
              <a:rPr lang="en-US" smtClean="0">
                <a:latin typeface="+mn-lt"/>
              </a:rPr>
              <a:t>4 October 2011</a:t>
            </a:r>
          </a:p>
        </p:txBody>
      </p:sp>
      <p:sp>
        <p:nvSpPr>
          <p:cNvPr id="11270" name="Header Placeholder 3"/>
          <p:cNvSpPr>
            <a:spLocks noGrp="1"/>
          </p:cNvSpPr>
          <p:nvPr>
            <p:ph type="hdr" sz="quarter"/>
          </p:nvPr>
        </p:nvSpPr>
        <p:spPr>
          <a:noFill/>
        </p:spPr>
        <p:txBody>
          <a:bodyPr/>
          <a:lstStyle/>
          <a:p>
            <a:r>
              <a:rPr lang="en-US" smtClean="0">
                <a:latin typeface="Arial" pitchFamily="1" charset="0"/>
              </a:rPr>
              <a:t>ESRL/CSD 2011 Activity Review</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a:ln/>
        </p:spPr>
      </p:sp>
      <p:sp>
        <p:nvSpPr>
          <p:cNvPr id="11267" name="Notes Placeholder 2"/>
          <p:cNvSpPr>
            <a:spLocks noGrp="1"/>
          </p:cNvSpPr>
          <p:nvPr>
            <p:ph type="body" idx="1"/>
          </p:nvPr>
        </p:nvSpPr>
        <p:spPr>
          <a:noFill/>
          <a:ln/>
        </p:spPr>
        <p:txBody>
          <a:bodyPr/>
          <a:lstStyle/>
          <a:p>
            <a:pPr eaLnBrk="1" hangingPunct="1">
              <a:spcBef>
                <a:spcPct val="0"/>
              </a:spcBef>
            </a:pPr>
            <a:endParaRPr lang="en-US" dirty="0" smtClean="0">
              <a:latin typeface="Arial" pitchFamily="1" charset="0"/>
              <a:ea typeface="ＭＳ Ｐゴシック" pitchFamily="1" charset="-128"/>
              <a:cs typeface="ＭＳ Ｐゴシック" pitchFamily="1" charset="-128"/>
            </a:endParaRPr>
          </a:p>
        </p:txBody>
      </p:sp>
      <p:sp>
        <p:nvSpPr>
          <p:cNvPr id="11268" name="Slide Number Placeholder 3"/>
          <p:cNvSpPr>
            <a:spLocks noGrp="1"/>
          </p:cNvSpPr>
          <p:nvPr>
            <p:ph type="sldNum" sz="quarter" idx="5"/>
          </p:nvPr>
        </p:nvSpPr>
        <p:spPr>
          <a:noFill/>
        </p:spPr>
        <p:txBody>
          <a:bodyPr/>
          <a:lstStyle/>
          <a:p>
            <a:fld id="{BB08917F-9BF8-F747-B827-2FF0D0270053}" type="slidenum">
              <a:rPr lang="en-US">
                <a:latin typeface="Arial" pitchFamily="1" charset="0"/>
              </a:rPr>
              <a:pPr/>
              <a:t>13</a:t>
            </a:fld>
            <a:endParaRPr lang="en-US">
              <a:latin typeface="Arial" pitchFamily="1" charset="0"/>
            </a:endParaRPr>
          </a:p>
        </p:txBody>
      </p:sp>
      <p:sp>
        <p:nvSpPr>
          <p:cNvPr id="47109" name="Date Placeholder 2"/>
          <p:cNvSpPr>
            <a:spLocks noGrp="1"/>
          </p:cNvSpPr>
          <p:nvPr>
            <p:ph type="dt" sz="quarter" idx="1"/>
          </p:nvPr>
        </p:nvSpPr>
        <p:spPr/>
        <p:txBody>
          <a:bodyPr rtlCol="0"/>
          <a:lstStyle/>
          <a:p>
            <a:pPr>
              <a:defRPr/>
            </a:pPr>
            <a:r>
              <a:rPr lang="en-US" smtClean="0">
                <a:latin typeface="+mn-lt"/>
              </a:rPr>
              <a:t>4 October 2011</a:t>
            </a:r>
          </a:p>
        </p:txBody>
      </p:sp>
      <p:sp>
        <p:nvSpPr>
          <p:cNvPr id="11270" name="Header Placeholder 3"/>
          <p:cNvSpPr>
            <a:spLocks noGrp="1"/>
          </p:cNvSpPr>
          <p:nvPr>
            <p:ph type="hdr" sz="quarter"/>
          </p:nvPr>
        </p:nvSpPr>
        <p:spPr>
          <a:noFill/>
        </p:spPr>
        <p:txBody>
          <a:bodyPr/>
          <a:lstStyle/>
          <a:p>
            <a:r>
              <a:rPr lang="en-US" smtClean="0">
                <a:latin typeface="Arial" pitchFamily="1" charset="0"/>
              </a:rPr>
              <a:t>ESRL/CSD 2011 Activity Review</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a:ln/>
        </p:spPr>
      </p:sp>
      <p:sp>
        <p:nvSpPr>
          <p:cNvPr id="11267" name="Notes Placeholder 2"/>
          <p:cNvSpPr>
            <a:spLocks noGrp="1"/>
          </p:cNvSpPr>
          <p:nvPr>
            <p:ph type="body" idx="1"/>
          </p:nvPr>
        </p:nvSpPr>
        <p:spPr>
          <a:noFill/>
          <a:ln/>
        </p:spPr>
        <p:txBody>
          <a:bodyPr/>
          <a:lstStyle/>
          <a:p>
            <a:pPr eaLnBrk="1" hangingPunct="1">
              <a:spcBef>
                <a:spcPct val="0"/>
              </a:spcBef>
            </a:pPr>
            <a:endParaRPr lang="en-US" dirty="0" smtClean="0">
              <a:latin typeface="Arial" pitchFamily="1" charset="0"/>
              <a:ea typeface="ＭＳ Ｐゴシック" pitchFamily="1" charset="-128"/>
              <a:cs typeface="ＭＳ Ｐゴシック" pitchFamily="1" charset="-128"/>
            </a:endParaRPr>
          </a:p>
        </p:txBody>
      </p:sp>
      <p:sp>
        <p:nvSpPr>
          <p:cNvPr id="11268" name="Slide Number Placeholder 3"/>
          <p:cNvSpPr>
            <a:spLocks noGrp="1"/>
          </p:cNvSpPr>
          <p:nvPr>
            <p:ph type="sldNum" sz="quarter" idx="5"/>
          </p:nvPr>
        </p:nvSpPr>
        <p:spPr>
          <a:noFill/>
        </p:spPr>
        <p:txBody>
          <a:bodyPr/>
          <a:lstStyle/>
          <a:p>
            <a:fld id="{BB08917F-9BF8-F747-B827-2FF0D0270053}" type="slidenum">
              <a:rPr lang="en-US">
                <a:latin typeface="Arial" pitchFamily="1" charset="0"/>
              </a:rPr>
              <a:pPr/>
              <a:t>14</a:t>
            </a:fld>
            <a:endParaRPr lang="en-US">
              <a:latin typeface="Arial" pitchFamily="1" charset="0"/>
            </a:endParaRPr>
          </a:p>
        </p:txBody>
      </p:sp>
      <p:sp>
        <p:nvSpPr>
          <p:cNvPr id="47109" name="Date Placeholder 2"/>
          <p:cNvSpPr>
            <a:spLocks noGrp="1"/>
          </p:cNvSpPr>
          <p:nvPr>
            <p:ph type="dt" sz="quarter" idx="1"/>
          </p:nvPr>
        </p:nvSpPr>
        <p:spPr/>
        <p:txBody>
          <a:bodyPr rtlCol="0"/>
          <a:lstStyle/>
          <a:p>
            <a:pPr>
              <a:defRPr/>
            </a:pPr>
            <a:r>
              <a:rPr lang="en-US" smtClean="0">
                <a:latin typeface="+mn-lt"/>
              </a:rPr>
              <a:t>4 October 2011</a:t>
            </a:r>
          </a:p>
        </p:txBody>
      </p:sp>
      <p:sp>
        <p:nvSpPr>
          <p:cNvPr id="11270" name="Header Placeholder 3"/>
          <p:cNvSpPr>
            <a:spLocks noGrp="1"/>
          </p:cNvSpPr>
          <p:nvPr>
            <p:ph type="hdr" sz="quarter"/>
          </p:nvPr>
        </p:nvSpPr>
        <p:spPr>
          <a:noFill/>
        </p:spPr>
        <p:txBody>
          <a:bodyPr/>
          <a:lstStyle/>
          <a:p>
            <a:r>
              <a:rPr lang="en-US" smtClean="0">
                <a:latin typeface="Arial" pitchFamily="1" charset="0"/>
              </a:rPr>
              <a:t>ESRL/CSD 2011 Activity Review</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a:ln/>
        </p:spPr>
      </p:sp>
      <p:sp>
        <p:nvSpPr>
          <p:cNvPr id="11267" name="Notes Placeholder 2"/>
          <p:cNvSpPr>
            <a:spLocks noGrp="1"/>
          </p:cNvSpPr>
          <p:nvPr>
            <p:ph type="body" idx="1"/>
          </p:nvPr>
        </p:nvSpPr>
        <p:spPr>
          <a:noFill/>
          <a:ln/>
        </p:spPr>
        <p:txBody>
          <a:bodyPr/>
          <a:lstStyle/>
          <a:p>
            <a:pPr eaLnBrk="1" hangingPunct="1">
              <a:spcBef>
                <a:spcPct val="0"/>
              </a:spcBef>
            </a:pPr>
            <a:endParaRPr lang="en-US" dirty="0" smtClean="0">
              <a:latin typeface="Arial" pitchFamily="1" charset="0"/>
              <a:ea typeface="ＭＳ Ｐゴシック" pitchFamily="1" charset="-128"/>
              <a:cs typeface="ＭＳ Ｐゴシック" pitchFamily="1" charset="-128"/>
            </a:endParaRPr>
          </a:p>
        </p:txBody>
      </p:sp>
      <p:sp>
        <p:nvSpPr>
          <p:cNvPr id="11268" name="Slide Number Placeholder 3"/>
          <p:cNvSpPr>
            <a:spLocks noGrp="1"/>
          </p:cNvSpPr>
          <p:nvPr>
            <p:ph type="sldNum" sz="quarter" idx="5"/>
          </p:nvPr>
        </p:nvSpPr>
        <p:spPr>
          <a:noFill/>
        </p:spPr>
        <p:txBody>
          <a:bodyPr/>
          <a:lstStyle/>
          <a:p>
            <a:fld id="{BB08917F-9BF8-F747-B827-2FF0D0270053}" type="slidenum">
              <a:rPr lang="en-US">
                <a:latin typeface="Arial" pitchFamily="1" charset="0"/>
              </a:rPr>
              <a:pPr/>
              <a:t>15</a:t>
            </a:fld>
            <a:endParaRPr lang="en-US">
              <a:latin typeface="Arial" pitchFamily="1" charset="0"/>
            </a:endParaRPr>
          </a:p>
        </p:txBody>
      </p:sp>
      <p:sp>
        <p:nvSpPr>
          <p:cNvPr id="47109" name="Date Placeholder 2"/>
          <p:cNvSpPr>
            <a:spLocks noGrp="1"/>
          </p:cNvSpPr>
          <p:nvPr>
            <p:ph type="dt" sz="quarter" idx="1"/>
          </p:nvPr>
        </p:nvSpPr>
        <p:spPr/>
        <p:txBody>
          <a:bodyPr rtlCol="0"/>
          <a:lstStyle/>
          <a:p>
            <a:pPr>
              <a:defRPr/>
            </a:pPr>
            <a:r>
              <a:rPr lang="en-US" smtClean="0">
                <a:latin typeface="+mn-lt"/>
              </a:rPr>
              <a:t>4 October 2011</a:t>
            </a:r>
          </a:p>
        </p:txBody>
      </p:sp>
      <p:sp>
        <p:nvSpPr>
          <p:cNvPr id="11270" name="Header Placeholder 3"/>
          <p:cNvSpPr>
            <a:spLocks noGrp="1"/>
          </p:cNvSpPr>
          <p:nvPr>
            <p:ph type="hdr" sz="quarter"/>
          </p:nvPr>
        </p:nvSpPr>
        <p:spPr>
          <a:noFill/>
        </p:spPr>
        <p:txBody>
          <a:bodyPr/>
          <a:lstStyle/>
          <a:p>
            <a:r>
              <a:rPr lang="en-US" smtClean="0">
                <a:latin typeface="Arial" pitchFamily="1" charset="0"/>
              </a:rPr>
              <a:t>ESRL/CSD 2011 Activity Review</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a:ln/>
        </p:spPr>
      </p:sp>
      <p:sp>
        <p:nvSpPr>
          <p:cNvPr id="11267" name="Notes Placeholder 2"/>
          <p:cNvSpPr>
            <a:spLocks noGrp="1"/>
          </p:cNvSpPr>
          <p:nvPr>
            <p:ph type="body" idx="1"/>
          </p:nvPr>
        </p:nvSpPr>
        <p:spPr>
          <a:noFill/>
          <a:ln/>
        </p:spPr>
        <p:txBody>
          <a:bodyPr/>
          <a:lstStyle/>
          <a:p>
            <a:pPr eaLnBrk="1" hangingPunct="1">
              <a:spcBef>
                <a:spcPct val="0"/>
              </a:spcBef>
            </a:pPr>
            <a:endParaRPr lang="en-US" dirty="0" smtClean="0">
              <a:latin typeface="Arial" pitchFamily="1" charset="0"/>
              <a:ea typeface="ＭＳ Ｐゴシック" pitchFamily="1" charset="-128"/>
              <a:cs typeface="ＭＳ Ｐゴシック" pitchFamily="1" charset="-128"/>
            </a:endParaRPr>
          </a:p>
        </p:txBody>
      </p:sp>
      <p:sp>
        <p:nvSpPr>
          <p:cNvPr id="11268" name="Slide Number Placeholder 3"/>
          <p:cNvSpPr>
            <a:spLocks noGrp="1"/>
          </p:cNvSpPr>
          <p:nvPr>
            <p:ph type="sldNum" sz="quarter" idx="5"/>
          </p:nvPr>
        </p:nvSpPr>
        <p:spPr>
          <a:noFill/>
        </p:spPr>
        <p:txBody>
          <a:bodyPr/>
          <a:lstStyle/>
          <a:p>
            <a:fld id="{BB08917F-9BF8-F747-B827-2FF0D0270053}" type="slidenum">
              <a:rPr lang="en-US">
                <a:latin typeface="Arial" pitchFamily="1" charset="0"/>
              </a:rPr>
              <a:pPr/>
              <a:t>16</a:t>
            </a:fld>
            <a:endParaRPr lang="en-US">
              <a:latin typeface="Arial" pitchFamily="1" charset="0"/>
            </a:endParaRPr>
          </a:p>
        </p:txBody>
      </p:sp>
      <p:sp>
        <p:nvSpPr>
          <p:cNvPr id="47109" name="Date Placeholder 2"/>
          <p:cNvSpPr>
            <a:spLocks noGrp="1"/>
          </p:cNvSpPr>
          <p:nvPr>
            <p:ph type="dt" sz="quarter" idx="1"/>
          </p:nvPr>
        </p:nvSpPr>
        <p:spPr/>
        <p:txBody>
          <a:bodyPr rtlCol="0"/>
          <a:lstStyle/>
          <a:p>
            <a:pPr>
              <a:defRPr/>
            </a:pPr>
            <a:r>
              <a:rPr lang="en-US" smtClean="0">
                <a:latin typeface="+mn-lt"/>
              </a:rPr>
              <a:t>4 October 2011</a:t>
            </a:r>
          </a:p>
        </p:txBody>
      </p:sp>
      <p:sp>
        <p:nvSpPr>
          <p:cNvPr id="11270" name="Header Placeholder 3"/>
          <p:cNvSpPr>
            <a:spLocks noGrp="1"/>
          </p:cNvSpPr>
          <p:nvPr>
            <p:ph type="hdr" sz="quarter"/>
          </p:nvPr>
        </p:nvSpPr>
        <p:spPr>
          <a:noFill/>
        </p:spPr>
        <p:txBody>
          <a:bodyPr/>
          <a:lstStyle/>
          <a:p>
            <a:r>
              <a:rPr lang="en-US" smtClean="0">
                <a:latin typeface="Arial" pitchFamily="1" charset="0"/>
              </a:rPr>
              <a:t>ESRL/CSD 2011 Activity Review</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a:ln/>
        </p:spPr>
      </p:sp>
      <p:sp>
        <p:nvSpPr>
          <p:cNvPr id="11267" name="Notes Placeholder 2"/>
          <p:cNvSpPr>
            <a:spLocks noGrp="1"/>
          </p:cNvSpPr>
          <p:nvPr>
            <p:ph type="body" idx="1"/>
          </p:nvPr>
        </p:nvSpPr>
        <p:spPr>
          <a:noFill/>
          <a:ln/>
        </p:spPr>
        <p:txBody>
          <a:bodyPr/>
          <a:lstStyle/>
          <a:p>
            <a:pPr eaLnBrk="1" hangingPunct="1">
              <a:spcBef>
                <a:spcPct val="0"/>
              </a:spcBef>
            </a:pPr>
            <a:endParaRPr lang="en-US" dirty="0" smtClean="0">
              <a:latin typeface="Arial" pitchFamily="1" charset="0"/>
              <a:ea typeface="ＭＳ Ｐゴシック" pitchFamily="1" charset="-128"/>
              <a:cs typeface="ＭＳ Ｐゴシック" pitchFamily="1" charset="-128"/>
            </a:endParaRPr>
          </a:p>
        </p:txBody>
      </p:sp>
      <p:sp>
        <p:nvSpPr>
          <p:cNvPr id="11268" name="Slide Number Placeholder 3"/>
          <p:cNvSpPr>
            <a:spLocks noGrp="1"/>
          </p:cNvSpPr>
          <p:nvPr>
            <p:ph type="sldNum" sz="quarter" idx="5"/>
          </p:nvPr>
        </p:nvSpPr>
        <p:spPr>
          <a:noFill/>
        </p:spPr>
        <p:txBody>
          <a:bodyPr/>
          <a:lstStyle/>
          <a:p>
            <a:fld id="{BB08917F-9BF8-F747-B827-2FF0D0270053}" type="slidenum">
              <a:rPr lang="en-US">
                <a:latin typeface="Arial" pitchFamily="1" charset="0"/>
              </a:rPr>
              <a:pPr/>
              <a:t>17</a:t>
            </a:fld>
            <a:endParaRPr lang="en-US">
              <a:latin typeface="Arial" pitchFamily="1" charset="0"/>
            </a:endParaRPr>
          </a:p>
        </p:txBody>
      </p:sp>
      <p:sp>
        <p:nvSpPr>
          <p:cNvPr id="47109" name="Date Placeholder 2"/>
          <p:cNvSpPr>
            <a:spLocks noGrp="1"/>
          </p:cNvSpPr>
          <p:nvPr>
            <p:ph type="dt" sz="quarter" idx="1"/>
          </p:nvPr>
        </p:nvSpPr>
        <p:spPr/>
        <p:txBody>
          <a:bodyPr rtlCol="0"/>
          <a:lstStyle/>
          <a:p>
            <a:pPr>
              <a:defRPr/>
            </a:pPr>
            <a:r>
              <a:rPr lang="en-US" smtClean="0">
                <a:latin typeface="+mn-lt"/>
              </a:rPr>
              <a:t>4 October 2011</a:t>
            </a:r>
          </a:p>
        </p:txBody>
      </p:sp>
      <p:sp>
        <p:nvSpPr>
          <p:cNvPr id="11270" name="Header Placeholder 3"/>
          <p:cNvSpPr>
            <a:spLocks noGrp="1"/>
          </p:cNvSpPr>
          <p:nvPr>
            <p:ph type="hdr" sz="quarter"/>
          </p:nvPr>
        </p:nvSpPr>
        <p:spPr>
          <a:noFill/>
        </p:spPr>
        <p:txBody>
          <a:bodyPr/>
          <a:lstStyle/>
          <a:p>
            <a:r>
              <a:rPr lang="en-US" smtClean="0">
                <a:latin typeface="Arial" pitchFamily="1" charset="0"/>
              </a:rPr>
              <a:t>ESRL/CSD 2011 Activity Review</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a:ln/>
        </p:spPr>
      </p:sp>
      <p:sp>
        <p:nvSpPr>
          <p:cNvPr id="11267" name="Notes Placeholder 2"/>
          <p:cNvSpPr>
            <a:spLocks noGrp="1"/>
          </p:cNvSpPr>
          <p:nvPr>
            <p:ph type="body" idx="1"/>
          </p:nvPr>
        </p:nvSpPr>
        <p:spPr>
          <a:noFill/>
          <a:ln/>
        </p:spPr>
        <p:txBody>
          <a:bodyPr/>
          <a:lstStyle/>
          <a:p>
            <a:pPr eaLnBrk="1" hangingPunct="1">
              <a:spcBef>
                <a:spcPct val="0"/>
              </a:spcBef>
            </a:pPr>
            <a:endParaRPr lang="en-US" dirty="0" smtClean="0">
              <a:latin typeface="Arial" pitchFamily="1" charset="0"/>
              <a:ea typeface="ＭＳ Ｐゴシック" pitchFamily="1" charset="-128"/>
              <a:cs typeface="ＭＳ Ｐゴシック" pitchFamily="1" charset="-128"/>
            </a:endParaRPr>
          </a:p>
        </p:txBody>
      </p:sp>
      <p:sp>
        <p:nvSpPr>
          <p:cNvPr id="11268" name="Slide Number Placeholder 3"/>
          <p:cNvSpPr>
            <a:spLocks noGrp="1"/>
          </p:cNvSpPr>
          <p:nvPr>
            <p:ph type="sldNum" sz="quarter" idx="5"/>
          </p:nvPr>
        </p:nvSpPr>
        <p:spPr>
          <a:noFill/>
        </p:spPr>
        <p:txBody>
          <a:bodyPr/>
          <a:lstStyle/>
          <a:p>
            <a:fld id="{BB08917F-9BF8-F747-B827-2FF0D0270053}" type="slidenum">
              <a:rPr lang="en-US">
                <a:latin typeface="Arial" pitchFamily="1" charset="0"/>
              </a:rPr>
              <a:pPr/>
              <a:t>18</a:t>
            </a:fld>
            <a:endParaRPr lang="en-US">
              <a:latin typeface="Arial" pitchFamily="1" charset="0"/>
            </a:endParaRPr>
          </a:p>
        </p:txBody>
      </p:sp>
      <p:sp>
        <p:nvSpPr>
          <p:cNvPr id="47109" name="Date Placeholder 2"/>
          <p:cNvSpPr>
            <a:spLocks noGrp="1"/>
          </p:cNvSpPr>
          <p:nvPr>
            <p:ph type="dt" sz="quarter" idx="1"/>
          </p:nvPr>
        </p:nvSpPr>
        <p:spPr/>
        <p:txBody>
          <a:bodyPr rtlCol="0"/>
          <a:lstStyle/>
          <a:p>
            <a:pPr>
              <a:defRPr/>
            </a:pPr>
            <a:r>
              <a:rPr lang="en-US" smtClean="0">
                <a:latin typeface="+mn-lt"/>
              </a:rPr>
              <a:t>4 October 2011</a:t>
            </a:r>
          </a:p>
        </p:txBody>
      </p:sp>
      <p:sp>
        <p:nvSpPr>
          <p:cNvPr id="11270" name="Header Placeholder 3"/>
          <p:cNvSpPr>
            <a:spLocks noGrp="1"/>
          </p:cNvSpPr>
          <p:nvPr>
            <p:ph type="hdr" sz="quarter"/>
          </p:nvPr>
        </p:nvSpPr>
        <p:spPr>
          <a:noFill/>
        </p:spPr>
        <p:txBody>
          <a:bodyPr/>
          <a:lstStyle/>
          <a:p>
            <a:r>
              <a:rPr lang="en-US" smtClean="0">
                <a:latin typeface="Arial" pitchFamily="1" charset="0"/>
              </a:rPr>
              <a:t>ESRL/CSD 2011 Activity Review</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a:ln/>
        </p:spPr>
      </p:sp>
      <p:sp>
        <p:nvSpPr>
          <p:cNvPr id="11267" name="Notes Placeholder 2"/>
          <p:cNvSpPr>
            <a:spLocks noGrp="1"/>
          </p:cNvSpPr>
          <p:nvPr>
            <p:ph type="body" idx="1"/>
          </p:nvPr>
        </p:nvSpPr>
        <p:spPr>
          <a:noFill/>
          <a:ln/>
        </p:spPr>
        <p:txBody>
          <a:bodyPr/>
          <a:lstStyle/>
          <a:p>
            <a:pPr eaLnBrk="1" hangingPunct="1">
              <a:spcBef>
                <a:spcPct val="0"/>
              </a:spcBef>
            </a:pPr>
            <a:endParaRPr lang="en-US" dirty="0" smtClean="0">
              <a:latin typeface="Arial" pitchFamily="1" charset="0"/>
              <a:ea typeface="ＭＳ Ｐゴシック" pitchFamily="1" charset="-128"/>
              <a:cs typeface="ＭＳ Ｐゴシック" pitchFamily="1" charset="-128"/>
            </a:endParaRPr>
          </a:p>
        </p:txBody>
      </p:sp>
      <p:sp>
        <p:nvSpPr>
          <p:cNvPr id="11268" name="Slide Number Placeholder 3"/>
          <p:cNvSpPr>
            <a:spLocks noGrp="1"/>
          </p:cNvSpPr>
          <p:nvPr>
            <p:ph type="sldNum" sz="quarter" idx="5"/>
          </p:nvPr>
        </p:nvSpPr>
        <p:spPr>
          <a:noFill/>
        </p:spPr>
        <p:txBody>
          <a:bodyPr/>
          <a:lstStyle/>
          <a:p>
            <a:fld id="{BB08917F-9BF8-F747-B827-2FF0D0270053}" type="slidenum">
              <a:rPr lang="en-US">
                <a:latin typeface="Arial" pitchFamily="1" charset="0"/>
              </a:rPr>
              <a:pPr/>
              <a:t>20</a:t>
            </a:fld>
            <a:endParaRPr lang="en-US">
              <a:latin typeface="Arial" pitchFamily="1" charset="0"/>
            </a:endParaRPr>
          </a:p>
        </p:txBody>
      </p:sp>
      <p:sp>
        <p:nvSpPr>
          <p:cNvPr id="47109" name="Date Placeholder 2"/>
          <p:cNvSpPr>
            <a:spLocks noGrp="1"/>
          </p:cNvSpPr>
          <p:nvPr>
            <p:ph type="dt" sz="quarter" idx="1"/>
          </p:nvPr>
        </p:nvSpPr>
        <p:spPr/>
        <p:txBody>
          <a:bodyPr rtlCol="0"/>
          <a:lstStyle/>
          <a:p>
            <a:pPr>
              <a:defRPr/>
            </a:pPr>
            <a:r>
              <a:rPr lang="en-US" smtClean="0">
                <a:latin typeface="+mn-lt"/>
              </a:rPr>
              <a:t>4 October 2011</a:t>
            </a:r>
          </a:p>
        </p:txBody>
      </p:sp>
      <p:sp>
        <p:nvSpPr>
          <p:cNvPr id="11270" name="Header Placeholder 3"/>
          <p:cNvSpPr>
            <a:spLocks noGrp="1"/>
          </p:cNvSpPr>
          <p:nvPr>
            <p:ph type="hdr" sz="quarter"/>
          </p:nvPr>
        </p:nvSpPr>
        <p:spPr>
          <a:noFill/>
        </p:spPr>
        <p:txBody>
          <a:bodyPr/>
          <a:lstStyle/>
          <a:p>
            <a:r>
              <a:rPr lang="en-US" smtClean="0">
                <a:latin typeface="Arial" pitchFamily="1" charset="0"/>
              </a:rPr>
              <a:t>ESRL/CSD 2011 Activity Review</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a:ln/>
        </p:spPr>
      </p:sp>
      <p:sp>
        <p:nvSpPr>
          <p:cNvPr id="11267" name="Notes Placeholder 2"/>
          <p:cNvSpPr>
            <a:spLocks noGrp="1"/>
          </p:cNvSpPr>
          <p:nvPr>
            <p:ph type="body" idx="1"/>
          </p:nvPr>
        </p:nvSpPr>
        <p:spPr>
          <a:noFill/>
          <a:ln/>
        </p:spPr>
        <p:txBody>
          <a:bodyPr/>
          <a:lstStyle/>
          <a:p>
            <a:pPr eaLnBrk="1" hangingPunct="1">
              <a:spcBef>
                <a:spcPct val="0"/>
              </a:spcBef>
            </a:pPr>
            <a:endParaRPr lang="en-US" dirty="0" smtClean="0">
              <a:latin typeface="Arial" pitchFamily="1" charset="0"/>
              <a:ea typeface="ＭＳ Ｐゴシック" pitchFamily="1" charset="-128"/>
              <a:cs typeface="ＭＳ Ｐゴシック" pitchFamily="1" charset="-128"/>
            </a:endParaRPr>
          </a:p>
        </p:txBody>
      </p:sp>
      <p:sp>
        <p:nvSpPr>
          <p:cNvPr id="11268" name="Slide Number Placeholder 3"/>
          <p:cNvSpPr>
            <a:spLocks noGrp="1"/>
          </p:cNvSpPr>
          <p:nvPr>
            <p:ph type="sldNum" sz="quarter" idx="5"/>
          </p:nvPr>
        </p:nvSpPr>
        <p:spPr>
          <a:noFill/>
        </p:spPr>
        <p:txBody>
          <a:bodyPr/>
          <a:lstStyle/>
          <a:p>
            <a:fld id="{BB08917F-9BF8-F747-B827-2FF0D0270053}" type="slidenum">
              <a:rPr lang="en-US">
                <a:latin typeface="Arial" pitchFamily="1" charset="0"/>
              </a:rPr>
              <a:pPr/>
              <a:t>2</a:t>
            </a:fld>
            <a:endParaRPr lang="en-US">
              <a:latin typeface="Arial" pitchFamily="1" charset="0"/>
            </a:endParaRPr>
          </a:p>
        </p:txBody>
      </p:sp>
      <p:sp>
        <p:nvSpPr>
          <p:cNvPr id="47109" name="Date Placeholder 2"/>
          <p:cNvSpPr>
            <a:spLocks noGrp="1"/>
          </p:cNvSpPr>
          <p:nvPr>
            <p:ph type="dt" sz="quarter" idx="1"/>
          </p:nvPr>
        </p:nvSpPr>
        <p:spPr/>
        <p:txBody>
          <a:bodyPr rtlCol="0"/>
          <a:lstStyle/>
          <a:p>
            <a:pPr>
              <a:defRPr/>
            </a:pPr>
            <a:r>
              <a:rPr lang="en-US" smtClean="0">
                <a:latin typeface="+mn-lt"/>
              </a:rPr>
              <a:t>4 October 2011</a:t>
            </a:r>
          </a:p>
        </p:txBody>
      </p:sp>
      <p:sp>
        <p:nvSpPr>
          <p:cNvPr id="11270" name="Header Placeholder 3"/>
          <p:cNvSpPr>
            <a:spLocks noGrp="1"/>
          </p:cNvSpPr>
          <p:nvPr>
            <p:ph type="hdr" sz="quarter"/>
          </p:nvPr>
        </p:nvSpPr>
        <p:spPr>
          <a:noFill/>
        </p:spPr>
        <p:txBody>
          <a:bodyPr/>
          <a:lstStyle/>
          <a:p>
            <a:r>
              <a:rPr lang="en-US" smtClean="0">
                <a:latin typeface="Arial" pitchFamily="1" charset="0"/>
              </a:rPr>
              <a:t>ESRL/CSD 2011 Activity Review</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226" name="Slide Image Placeholder 1"/>
          <p:cNvSpPr>
            <a:spLocks noGrp="1" noRot="1" noChangeAspect="1"/>
          </p:cNvSpPr>
          <p:nvPr>
            <p:ph type="sldImg"/>
          </p:nvPr>
        </p:nvSpPr>
        <p:spPr bwMode="auto">
          <a:noFill/>
          <a:ln>
            <a:solidFill>
              <a:srgbClr val="000000"/>
            </a:solidFill>
            <a:miter lim="800000"/>
            <a:headEnd/>
            <a:tailEnd/>
          </a:ln>
        </p:spPr>
      </p:sp>
      <p:sp>
        <p:nvSpPr>
          <p:cNvPr id="52227" name="Notes Placeholder 2"/>
          <p:cNvSpPr>
            <a:spLocks noGrp="1"/>
          </p:cNvSpPr>
          <p:nvPr>
            <p:ph type="body" idx="1"/>
          </p:nvPr>
        </p:nvSpPr>
        <p:spPr bwMode="auto">
          <a:noFill/>
        </p:spPr>
        <p:txBody>
          <a:bodyPr wrap="square" numCol="1" anchor="t" anchorCtr="0" compatLnSpc="1">
            <a:prstTxWarp prst="textNoShape">
              <a:avLst/>
            </a:prstTxWarp>
          </a:bodyPr>
          <a:lstStyle/>
          <a:p>
            <a:pPr lvl="1"/>
            <a:r>
              <a:rPr lang="en-US" sz="1400" smtClean="0">
                <a:latin typeface="Arial" charset="0"/>
              </a:rPr>
              <a:t>In 1988, BCDC approach the Pacific Institute about SLR and the economic impacts of SLR. Pac Institute used USGS topo maps to delineate the 1 meter contour and, within that area, looked at the value of habitat and development. </a:t>
            </a:r>
          </a:p>
          <a:p>
            <a:pPr lvl="1"/>
            <a:r>
              <a:rPr lang="en-US" sz="1400" smtClean="0">
                <a:latin typeface="Arial" charset="0"/>
              </a:rPr>
              <a:t>In 2009, USGS and again the Pacific Institute investigated economic impacts of SLR. </a:t>
            </a:r>
          </a:p>
          <a:p>
            <a:pPr lvl="1"/>
            <a:r>
              <a:rPr lang="en-US" sz="1400" smtClean="0">
                <a:latin typeface="Arial" charset="0"/>
              </a:rPr>
              <a:t>And the conclusions were largely the same. </a:t>
            </a:r>
          </a:p>
          <a:p>
            <a:pPr lvl="1"/>
            <a:r>
              <a:rPr lang="en-US" sz="1400" smtClean="0">
                <a:latin typeface="Arial" charset="0"/>
              </a:rPr>
              <a:t>These efforts were instrumental in exposing the issue of sea level rise and rallying political will, which is part of generating interest in the eyes of funders both in the region and in DC…</a:t>
            </a:r>
          </a:p>
        </p:txBody>
      </p:sp>
      <p:sp>
        <p:nvSpPr>
          <p:cNvPr id="522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E17EE4E-F99C-3042-A1A6-BD6321E46E1F}" type="slidenum">
              <a:rPr lang="en-US" smtClean="0">
                <a:latin typeface="Arial" charset="0"/>
                <a:ea typeface="ＭＳ Ｐゴシック" charset="-128"/>
                <a:cs typeface="ＭＳ Ｐゴシック" charset="-128"/>
              </a:rPr>
              <a:pPr/>
              <a:t>21</a:t>
            </a:fld>
            <a:endParaRPr lang="en-US" smtClean="0">
              <a:latin typeface="Arial" charset="0"/>
              <a:ea typeface="ＭＳ Ｐゴシック" charset="-128"/>
              <a:cs typeface="ＭＳ Ｐゴシック"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E71422-566A-488E-B195-D84A50B96AA8}" type="slidenum">
              <a:rPr lang="en-US" smtClean="0"/>
              <a:pPr/>
              <a:t>22</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30007152"/>
      </p:ext>
    </p:extLst>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a:ln/>
        </p:spPr>
      </p:sp>
      <p:sp>
        <p:nvSpPr>
          <p:cNvPr id="11267" name="Notes Placeholder 2"/>
          <p:cNvSpPr>
            <a:spLocks noGrp="1"/>
          </p:cNvSpPr>
          <p:nvPr>
            <p:ph type="body" idx="1"/>
          </p:nvPr>
        </p:nvSpPr>
        <p:spPr>
          <a:noFill/>
          <a:ln/>
        </p:spPr>
        <p:txBody>
          <a:bodyPr/>
          <a:lstStyle/>
          <a:p>
            <a:pPr eaLnBrk="1" hangingPunct="1">
              <a:spcBef>
                <a:spcPct val="0"/>
              </a:spcBef>
            </a:pPr>
            <a:endParaRPr lang="en-US" dirty="0" smtClean="0">
              <a:latin typeface="Arial" pitchFamily="1" charset="0"/>
              <a:ea typeface="ＭＳ Ｐゴシック" pitchFamily="1" charset="-128"/>
              <a:cs typeface="ＭＳ Ｐゴシック" pitchFamily="1" charset="-128"/>
            </a:endParaRPr>
          </a:p>
        </p:txBody>
      </p:sp>
      <p:sp>
        <p:nvSpPr>
          <p:cNvPr id="11268" name="Slide Number Placeholder 3"/>
          <p:cNvSpPr>
            <a:spLocks noGrp="1"/>
          </p:cNvSpPr>
          <p:nvPr>
            <p:ph type="sldNum" sz="quarter" idx="5"/>
          </p:nvPr>
        </p:nvSpPr>
        <p:spPr>
          <a:noFill/>
        </p:spPr>
        <p:txBody>
          <a:bodyPr/>
          <a:lstStyle/>
          <a:p>
            <a:fld id="{BB08917F-9BF8-F747-B827-2FF0D0270053}" type="slidenum">
              <a:rPr lang="en-US">
                <a:latin typeface="Arial" pitchFamily="1" charset="0"/>
              </a:rPr>
              <a:pPr/>
              <a:t>3</a:t>
            </a:fld>
            <a:endParaRPr lang="en-US">
              <a:latin typeface="Arial" pitchFamily="1" charset="0"/>
            </a:endParaRPr>
          </a:p>
        </p:txBody>
      </p:sp>
      <p:sp>
        <p:nvSpPr>
          <p:cNvPr id="47109" name="Date Placeholder 2"/>
          <p:cNvSpPr>
            <a:spLocks noGrp="1"/>
          </p:cNvSpPr>
          <p:nvPr>
            <p:ph type="dt" sz="quarter" idx="1"/>
          </p:nvPr>
        </p:nvSpPr>
        <p:spPr/>
        <p:txBody>
          <a:bodyPr rtlCol="0"/>
          <a:lstStyle/>
          <a:p>
            <a:pPr>
              <a:defRPr/>
            </a:pPr>
            <a:r>
              <a:rPr lang="en-US" smtClean="0">
                <a:latin typeface="+mn-lt"/>
              </a:rPr>
              <a:t>4 October 2011</a:t>
            </a:r>
          </a:p>
        </p:txBody>
      </p:sp>
      <p:sp>
        <p:nvSpPr>
          <p:cNvPr id="11270" name="Header Placeholder 3"/>
          <p:cNvSpPr>
            <a:spLocks noGrp="1"/>
          </p:cNvSpPr>
          <p:nvPr>
            <p:ph type="hdr" sz="quarter"/>
          </p:nvPr>
        </p:nvSpPr>
        <p:spPr>
          <a:noFill/>
        </p:spPr>
        <p:txBody>
          <a:bodyPr/>
          <a:lstStyle/>
          <a:p>
            <a:r>
              <a:rPr lang="en-US" smtClean="0">
                <a:latin typeface="Arial" pitchFamily="1" charset="0"/>
              </a:rPr>
              <a:t>ESRL/CSD 2011 Activity Review</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E71422-566A-488E-B195-D84A50B96AA8}" type="slidenum">
              <a:rPr lang="en-US" smtClean="0"/>
              <a:pPr/>
              <a:t>4</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730007152"/>
      </p:ext>
    </p:extLst>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E71422-566A-488E-B195-D84A50B96AA8}" type="slidenum">
              <a:rPr lang="en-US" smtClean="0"/>
              <a:pPr/>
              <a:t>5</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730007152"/>
      </p:ext>
    </p:extLst>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a:ln/>
        </p:spPr>
      </p:sp>
      <p:sp>
        <p:nvSpPr>
          <p:cNvPr id="11267" name="Notes Placeholder 2"/>
          <p:cNvSpPr>
            <a:spLocks noGrp="1"/>
          </p:cNvSpPr>
          <p:nvPr>
            <p:ph type="body" idx="1"/>
          </p:nvPr>
        </p:nvSpPr>
        <p:spPr>
          <a:noFill/>
          <a:ln/>
        </p:spPr>
        <p:txBody>
          <a:bodyPr/>
          <a:lstStyle/>
          <a:p>
            <a:pPr eaLnBrk="1" hangingPunct="1">
              <a:spcBef>
                <a:spcPct val="0"/>
              </a:spcBef>
            </a:pPr>
            <a:endParaRPr lang="en-US" dirty="0" smtClean="0">
              <a:latin typeface="Arial" pitchFamily="1" charset="0"/>
              <a:ea typeface="ＭＳ Ｐゴシック" pitchFamily="1" charset="-128"/>
              <a:cs typeface="ＭＳ Ｐゴシック" pitchFamily="1" charset="-128"/>
            </a:endParaRPr>
          </a:p>
        </p:txBody>
      </p:sp>
      <p:sp>
        <p:nvSpPr>
          <p:cNvPr id="11268" name="Slide Number Placeholder 3"/>
          <p:cNvSpPr>
            <a:spLocks noGrp="1"/>
          </p:cNvSpPr>
          <p:nvPr>
            <p:ph type="sldNum" sz="quarter" idx="5"/>
          </p:nvPr>
        </p:nvSpPr>
        <p:spPr>
          <a:noFill/>
        </p:spPr>
        <p:txBody>
          <a:bodyPr/>
          <a:lstStyle/>
          <a:p>
            <a:fld id="{BB08917F-9BF8-F747-B827-2FF0D0270053}" type="slidenum">
              <a:rPr lang="en-US">
                <a:latin typeface="Arial" pitchFamily="1" charset="0"/>
              </a:rPr>
              <a:pPr/>
              <a:t>6</a:t>
            </a:fld>
            <a:endParaRPr lang="en-US">
              <a:latin typeface="Arial" pitchFamily="1" charset="0"/>
            </a:endParaRPr>
          </a:p>
        </p:txBody>
      </p:sp>
      <p:sp>
        <p:nvSpPr>
          <p:cNvPr id="47109" name="Date Placeholder 2"/>
          <p:cNvSpPr>
            <a:spLocks noGrp="1"/>
          </p:cNvSpPr>
          <p:nvPr>
            <p:ph type="dt" sz="quarter" idx="1"/>
          </p:nvPr>
        </p:nvSpPr>
        <p:spPr/>
        <p:txBody>
          <a:bodyPr rtlCol="0"/>
          <a:lstStyle/>
          <a:p>
            <a:pPr>
              <a:defRPr/>
            </a:pPr>
            <a:r>
              <a:rPr lang="en-US" smtClean="0">
                <a:latin typeface="+mn-lt"/>
              </a:rPr>
              <a:t>4 October 2011</a:t>
            </a:r>
          </a:p>
        </p:txBody>
      </p:sp>
      <p:sp>
        <p:nvSpPr>
          <p:cNvPr id="11270" name="Header Placeholder 3"/>
          <p:cNvSpPr>
            <a:spLocks noGrp="1"/>
          </p:cNvSpPr>
          <p:nvPr>
            <p:ph type="hdr" sz="quarter"/>
          </p:nvPr>
        </p:nvSpPr>
        <p:spPr>
          <a:noFill/>
        </p:spPr>
        <p:txBody>
          <a:bodyPr/>
          <a:lstStyle/>
          <a:p>
            <a:r>
              <a:rPr lang="en-US" smtClean="0">
                <a:latin typeface="Arial" pitchFamily="1" charset="0"/>
              </a:rPr>
              <a:t>ESRL/CSD 2011 Activity Review</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a:ln/>
        </p:spPr>
      </p:sp>
      <p:sp>
        <p:nvSpPr>
          <p:cNvPr id="11267" name="Notes Placeholder 2"/>
          <p:cNvSpPr>
            <a:spLocks noGrp="1"/>
          </p:cNvSpPr>
          <p:nvPr>
            <p:ph type="body" idx="1"/>
          </p:nvPr>
        </p:nvSpPr>
        <p:spPr>
          <a:noFill/>
          <a:ln/>
        </p:spPr>
        <p:txBody>
          <a:bodyPr/>
          <a:lstStyle/>
          <a:p>
            <a:pPr>
              <a:lnSpc>
                <a:spcPct val="95000"/>
              </a:lnSpc>
              <a:spcBef>
                <a:spcPct val="0"/>
              </a:spcBef>
              <a:spcAft>
                <a:spcPts val="4200"/>
              </a:spcAft>
            </a:pPr>
            <a:r>
              <a:rPr lang="en-US" sz="1200" dirty="0" smtClean="0">
                <a:solidFill>
                  <a:schemeClr val="bg1"/>
                </a:solidFill>
                <a:latin typeface="Century Gothic"/>
                <a:cs typeface="Century Gothic"/>
              </a:rPr>
              <a:t>Integrate scenario planning approach into Fed agency and assessment community practice</a:t>
            </a:r>
          </a:p>
          <a:p>
            <a:pPr>
              <a:lnSpc>
                <a:spcPct val="95000"/>
              </a:lnSpc>
              <a:spcBef>
                <a:spcPct val="0"/>
              </a:spcBef>
              <a:spcAft>
                <a:spcPts val="4200"/>
              </a:spcAft>
            </a:pPr>
            <a:r>
              <a:rPr lang="en-US" sz="1200" dirty="0" smtClean="0">
                <a:solidFill>
                  <a:schemeClr val="bg1"/>
                </a:solidFill>
                <a:latin typeface="Century Gothic"/>
                <a:cs typeface="Century Gothic"/>
              </a:rPr>
              <a:t>Provide definitive statement of range of possible global mean SLR</a:t>
            </a:r>
          </a:p>
          <a:p>
            <a:pPr>
              <a:lnSpc>
                <a:spcPct val="95000"/>
              </a:lnSpc>
              <a:spcBef>
                <a:spcPct val="0"/>
              </a:spcBef>
              <a:spcAft>
                <a:spcPts val="4200"/>
              </a:spcAft>
            </a:pPr>
            <a:r>
              <a:rPr lang="en-US" sz="1200" dirty="0" smtClean="0">
                <a:solidFill>
                  <a:schemeClr val="bg1"/>
                </a:solidFill>
                <a:latin typeface="Century Gothic"/>
                <a:cs typeface="Century Gothic"/>
              </a:rPr>
              <a:t>Support comparable assessments across regions &amp; sectors</a:t>
            </a:r>
          </a:p>
          <a:p>
            <a:pPr>
              <a:lnSpc>
                <a:spcPct val="95000"/>
              </a:lnSpc>
              <a:spcBef>
                <a:spcPct val="0"/>
              </a:spcBef>
              <a:spcAft>
                <a:spcPts val="4200"/>
              </a:spcAft>
            </a:pPr>
            <a:r>
              <a:rPr lang="en-US" sz="1200" dirty="0" smtClean="0">
                <a:solidFill>
                  <a:schemeClr val="bg1"/>
                </a:solidFill>
                <a:latin typeface="Century Gothic"/>
                <a:cs typeface="Century Gothic"/>
              </a:rPr>
              <a:t>Help connect local &amp; regional context to global</a:t>
            </a:r>
          </a:p>
          <a:p>
            <a:pPr eaLnBrk="1" hangingPunct="1">
              <a:spcBef>
                <a:spcPct val="0"/>
              </a:spcBef>
            </a:pPr>
            <a:endParaRPr lang="en-US" dirty="0" smtClean="0">
              <a:latin typeface="Arial" pitchFamily="1" charset="0"/>
              <a:ea typeface="ＭＳ Ｐゴシック" pitchFamily="1" charset="-128"/>
              <a:cs typeface="ＭＳ Ｐゴシック" pitchFamily="1" charset="-128"/>
            </a:endParaRPr>
          </a:p>
        </p:txBody>
      </p:sp>
      <p:sp>
        <p:nvSpPr>
          <p:cNvPr id="11268" name="Slide Number Placeholder 3"/>
          <p:cNvSpPr>
            <a:spLocks noGrp="1"/>
          </p:cNvSpPr>
          <p:nvPr>
            <p:ph type="sldNum" sz="quarter" idx="5"/>
          </p:nvPr>
        </p:nvSpPr>
        <p:spPr>
          <a:noFill/>
        </p:spPr>
        <p:txBody>
          <a:bodyPr/>
          <a:lstStyle/>
          <a:p>
            <a:fld id="{BB08917F-9BF8-F747-B827-2FF0D0270053}" type="slidenum">
              <a:rPr lang="en-US">
                <a:latin typeface="Arial" pitchFamily="1" charset="0"/>
              </a:rPr>
              <a:pPr/>
              <a:t>7</a:t>
            </a:fld>
            <a:endParaRPr lang="en-US">
              <a:latin typeface="Arial" pitchFamily="1" charset="0"/>
            </a:endParaRPr>
          </a:p>
        </p:txBody>
      </p:sp>
      <p:sp>
        <p:nvSpPr>
          <p:cNvPr id="47109" name="Date Placeholder 2"/>
          <p:cNvSpPr>
            <a:spLocks noGrp="1"/>
          </p:cNvSpPr>
          <p:nvPr>
            <p:ph type="dt" sz="quarter" idx="1"/>
          </p:nvPr>
        </p:nvSpPr>
        <p:spPr/>
        <p:txBody>
          <a:bodyPr rtlCol="0"/>
          <a:lstStyle/>
          <a:p>
            <a:pPr>
              <a:defRPr/>
            </a:pPr>
            <a:r>
              <a:rPr lang="en-US" smtClean="0">
                <a:latin typeface="+mn-lt"/>
              </a:rPr>
              <a:t>4 October 2011</a:t>
            </a:r>
          </a:p>
        </p:txBody>
      </p:sp>
      <p:sp>
        <p:nvSpPr>
          <p:cNvPr id="11270" name="Header Placeholder 3"/>
          <p:cNvSpPr>
            <a:spLocks noGrp="1"/>
          </p:cNvSpPr>
          <p:nvPr>
            <p:ph type="hdr" sz="quarter"/>
          </p:nvPr>
        </p:nvSpPr>
        <p:spPr>
          <a:noFill/>
        </p:spPr>
        <p:txBody>
          <a:bodyPr/>
          <a:lstStyle/>
          <a:p>
            <a:r>
              <a:rPr lang="en-US" smtClean="0">
                <a:latin typeface="Arial" pitchFamily="1" charset="0"/>
              </a:rPr>
              <a:t>ESRL/CSD 2011 Activity Review</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a:ln/>
        </p:spPr>
      </p:sp>
      <p:sp>
        <p:nvSpPr>
          <p:cNvPr id="11267" name="Notes Placeholder 2"/>
          <p:cNvSpPr>
            <a:spLocks noGrp="1"/>
          </p:cNvSpPr>
          <p:nvPr>
            <p:ph type="body" idx="1"/>
          </p:nvPr>
        </p:nvSpPr>
        <p:spPr>
          <a:noFill/>
          <a:ln/>
        </p:spPr>
        <p:txBody>
          <a:bodyPr/>
          <a:lstStyle/>
          <a:p>
            <a:pPr eaLnBrk="1" hangingPunct="1">
              <a:spcBef>
                <a:spcPct val="0"/>
              </a:spcBef>
            </a:pPr>
            <a:endParaRPr lang="en-US" dirty="0" smtClean="0">
              <a:latin typeface="Arial" pitchFamily="1" charset="0"/>
              <a:ea typeface="ＭＳ Ｐゴシック" pitchFamily="1" charset="-128"/>
              <a:cs typeface="ＭＳ Ｐゴシック" pitchFamily="1" charset="-128"/>
            </a:endParaRPr>
          </a:p>
        </p:txBody>
      </p:sp>
      <p:sp>
        <p:nvSpPr>
          <p:cNvPr id="11268" name="Slide Number Placeholder 3"/>
          <p:cNvSpPr>
            <a:spLocks noGrp="1"/>
          </p:cNvSpPr>
          <p:nvPr>
            <p:ph type="sldNum" sz="quarter" idx="5"/>
          </p:nvPr>
        </p:nvSpPr>
        <p:spPr>
          <a:noFill/>
        </p:spPr>
        <p:txBody>
          <a:bodyPr/>
          <a:lstStyle/>
          <a:p>
            <a:fld id="{BB08917F-9BF8-F747-B827-2FF0D0270053}" type="slidenum">
              <a:rPr lang="en-US">
                <a:latin typeface="Arial" pitchFamily="1" charset="0"/>
              </a:rPr>
              <a:pPr/>
              <a:t>8</a:t>
            </a:fld>
            <a:endParaRPr lang="en-US">
              <a:latin typeface="Arial" pitchFamily="1" charset="0"/>
            </a:endParaRPr>
          </a:p>
        </p:txBody>
      </p:sp>
      <p:sp>
        <p:nvSpPr>
          <p:cNvPr id="47109" name="Date Placeholder 2"/>
          <p:cNvSpPr>
            <a:spLocks noGrp="1"/>
          </p:cNvSpPr>
          <p:nvPr>
            <p:ph type="dt" sz="quarter" idx="1"/>
          </p:nvPr>
        </p:nvSpPr>
        <p:spPr/>
        <p:txBody>
          <a:bodyPr rtlCol="0"/>
          <a:lstStyle/>
          <a:p>
            <a:pPr>
              <a:defRPr/>
            </a:pPr>
            <a:r>
              <a:rPr lang="en-US" smtClean="0">
                <a:latin typeface="+mn-lt"/>
              </a:rPr>
              <a:t>4 October 2011</a:t>
            </a:r>
          </a:p>
        </p:txBody>
      </p:sp>
      <p:sp>
        <p:nvSpPr>
          <p:cNvPr id="11270" name="Header Placeholder 3"/>
          <p:cNvSpPr>
            <a:spLocks noGrp="1"/>
          </p:cNvSpPr>
          <p:nvPr>
            <p:ph type="hdr" sz="quarter"/>
          </p:nvPr>
        </p:nvSpPr>
        <p:spPr>
          <a:noFill/>
        </p:spPr>
        <p:txBody>
          <a:bodyPr/>
          <a:lstStyle/>
          <a:p>
            <a:r>
              <a:rPr lang="en-US" smtClean="0">
                <a:latin typeface="Arial" pitchFamily="1" charset="0"/>
              </a:rPr>
              <a:t>ESRL/CSD 2011 Activity Review</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a:ln/>
        </p:spPr>
      </p:sp>
      <p:sp>
        <p:nvSpPr>
          <p:cNvPr id="11267" name="Notes Placeholder 2"/>
          <p:cNvSpPr>
            <a:spLocks noGrp="1"/>
          </p:cNvSpPr>
          <p:nvPr>
            <p:ph type="body" idx="1"/>
          </p:nvPr>
        </p:nvSpPr>
        <p:spPr>
          <a:noFill/>
          <a:ln/>
        </p:spPr>
        <p:txBody>
          <a:bodyPr/>
          <a:lstStyle/>
          <a:p>
            <a:pPr eaLnBrk="1" hangingPunct="1">
              <a:spcBef>
                <a:spcPct val="0"/>
              </a:spcBef>
            </a:pPr>
            <a:endParaRPr lang="en-US" dirty="0" smtClean="0">
              <a:latin typeface="Arial" pitchFamily="1" charset="0"/>
              <a:ea typeface="ＭＳ Ｐゴシック" pitchFamily="1" charset="-128"/>
              <a:cs typeface="ＭＳ Ｐゴシック" pitchFamily="1" charset="-128"/>
            </a:endParaRPr>
          </a:p>
        </p:txBody>
      </p:sp>
      <p:sp>
        <p:nvSpPr>
          <p:cNvPr id="11268" name="Slide Number Placeholder 3"/>
          <p:cNvSpPr>
            <a:spLocks noGrp="1"/>
          </p:cNvSpPr>
          <p:nvPr>
            <p:ph type="sldNum" sz="quarter" idx="5"/>
          </p:nvPr>
        </p:nvSpPr>
        <p:spPr>
          <a:noFill/>
        </p:spPr>
        <p:txBody>
          <a:bodyPr/>
          <a:lstStyle/>
          <a:p>
            <a:fld id="{BB08917F-9BF8-F747-B827-2FF0D0270053}" type="slidenum">
              <a:rPr lang="en-US">
                <a:latin typeface="Arial" pitchFamily="1" charset="0"/>
              </a:rPr>
              <a:pPr/>
              <a:t>9</a:t>
            </a:fld>
            <a:endParaRPr lang="en-US">
              <a:latin typeface="Arial" pitchFamily="1" charset="0"/>
            </a:endParaRPr>
          </a:p>
        </p:txBody>
      </p:sp>
      <p:sp>
        <p:nvSpPr>
          <p:cNvPr id="47109" name="Date Placeholder 2"/>
          <p:cNvSpPr>
            <a:spLocks noGrp="1"/>
          </p:cNvSpPr>
          <p:nvPr>
            <p:ph type="dt" sz="quarter" idx="1"/>
          </p:nvPr>
        </p:nvSpPr>
        <p:spPr/>
        <p:txBody>
          <a:bodyPr rtlCol="0"/>
          <a:lstStyle/>
          <a:p>
            <a:pPr>
              <a:defRPr/>
            </a:pPr>
            <a:r>
              <a:rPr lang="en-US" smtClean="0">
                <a:latin typeface="+mn-lt"/>
              </a:rPr>
              <a:t>4 October 2011</a:t>
            </a:r>
          </a:p>
        </p:txBody>
      </p:sp>
      <p:sp>
        <p:nvSpPr>
          <p:cNvPr id="11270" name="Header Placeholder 3"/>
          <p:cNvSpPr>
            <a:spLocks noGrp="1"/>
          </p:cNvSpPr>
          <p:nvPr>
            <p:ph type="hdr" sz="quarter"/>
          </p:nvPr>
        </p:nvSpPr>
        <p:spPr>
          <a:noFill/>
        </p:spPr>
        <p:txBody>
          <a:bodyPr/>
          <a:lstStyle/>
          <a:p>
            <a:r>
              <a:rPr lang="en-US" smtClean="0">
                <a:latin typeface="Arial" pitchFamily="1" charset="0"/>
              </a:rPr>
              <a:t>ESRL/CSD 2011 Activity Review</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rgbClr val="FFFFFF"/>
                </a:solidFill>
                <a:latin typeface="Century Gothic"/>
                <a:cs typeface="Century Gothic"/>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25AAC1B-3321-F74E-AC76-A2A0FB06899D}" type="datetimeFigureOut">
              <a:rPr lang="en-US" smtClean="0"/>
              <a:pPr/>
              <a:t>9/19/14</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lvl1pPr>
              <a:defRPr>
                <a:latin typeface="Century Gothic"/>
                <a:cs typeface="Century Gothic"/>
              </a:defRPr>
            </a:lvl1pPr>
            <a:lvl2pPr>
              <a:defRPr>
                <a:latin typeface="Century Gothic"/>
                <a:cs typeface="Century Gothic"/>
              </a:defRPr>
            </a:lvl2pPr>
            <a:lvl3pPr>
              <a:defRPr>
                <a:latin typeface="Century Gothic"/>
                <a:cs typeface="Century Gothic"/>
              </a:defRPr>
            </a:lvl3pPr>
            <a:lvl4pPr>
              <a:defRPr>
                <a:latin typeface="Century Gothic"/>
                <a:cs typeface="Century Gothic"/>
              </a:defRPr>
            </a:lvl4pPr>
            <a:lvl5pPr>
              <a:defRPr>
                <a:latin typeface="Century Gothic"/>
                <a:cs typeface="Century Gothi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6A9134F-8D85-49E5-AEE0-9C8ABE43D05A}" type="datetimeFigureOut">
              <a:rPr lang="en-US" smtClean="0"/>
              <a:pPr/>
              <a:t>9/19/14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C645D8F9-C11A-46AB-ACBF-CB98C51945CC}"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A9134F-8D85-49E5-AEE0-9C8ABE43D05A}" type="datetimeFigureOut">
              <a:rPr lang="en-US" smtClean="0"/>
              <a:pPr/>
              <a:t>9/19/14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C645D8F9-C11A-46AB-ACBF-CB98C51945C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2">
            <a:lumMod val="5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rgbClr val="FFFFFF"/>
                </a:solidFill>
                <a:latin typeface="Arial"/>
                <a:cs typeface="Arial"/>
              </a:defRPr>
            </a:lvl1pPr>
          </a:lstStyle>
          <a:p>
            <a:fld id="{B25AAC1B-3321-F74E-AC76-A2A0FB06899D}" type="datetimeFigureOut">
              <a:rPr lang="en-US" smtClean="0"/>
              <a:pPr/>
              <a:t>9/19/14</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3" r:id="rId2"/>
    <p:sldLayoutId id="2147483654" r:id="rId3"/>
    <p:sldLayoutId id="2147483655" r:id="rId4"/>
  </p:sldLayoutIdLst>
  <p:txStyles>
    <p:titleStyle>
      <a:lvl1pPr algn="ctr" defTabSz="457200" rtl="0" eaLnBrk="1" latinLnBrk="0" hangingPunct="1">
        <a:spcBef>
          <a:spcPct val="0"/>
        </a:spcBef>
        <a:buNone/>
        <a:defRPr sz="3600" kern="1200">
          <a:solidFill>
            <a:srgbClr val="FFFFFF"/>
          </a:solidFill>
          <a:latin typeface="Century Gothic"/>
          <a:ea typeface="+mj-ea"/>
          <a:cs typeface="Century Gothic"/>
        </a:defRPr>
      </a:lvl1pPr>
    </p:titleStyle>
    <p:bodyStyle>
      <a:lvl1pPr marL="342900" indent="-342900" algn="l" defTabSz="457200" rtl="0" eaLnBrk="1" latinLnBrk="0" hangingPunct="1">
        <a:spcBef>
          <a:spcPct val="20000"/>
        </a:spcBef>
        <a:buFont typeface="Arial"/>
        <a:buChar char="•"/>
        <a:defRPr sz="3200" kern="1200">
          <a:solidFill>
            <a:srgbClr val="FFFFFF"/>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rgbClr val="FFFFFF"/>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rgbClr val="FFFFFF"/>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rgbClr val="FFFFFF"/>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rgbClr val="FFFFFF"/>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wmf"/><Relationship Id="rId5"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22.jpeg"/><Relationship Id="rId5"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hyperlink" Target="http://www.csc.noaa.gov/digitalcoast/publications/slcscenarios" TargetMode="External"/><Relationship Id="rId5" Type="http://schemas.openxmlformats.org/officeDocument/2006/relationships/image" Target="../media/image26.png"/><Relationship Id="rId6"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tiff"/><Relationship Id="rId6"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jpe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diagramData" Target="../diagrams/data1.xml"/><Relationship Id="rId5" Type="http://schemas.openxmlformats.org/officeDocument/2006/relationships/diagramLayout" Target="../diagrams/layout1.xml"/><Relationship Id="rId6" Type="http://schemas.openxmlformats.org/officeDocument/2006/relationships/diagramQuickStyle" Target="../diagrams/quickStyle1.xml"/><Relationship Id="rId7" Type="http://schemas.openxmlformats.org/officeDocument/2006/relationships/diagramColors" Target="../diagrams/colors1.xml"/><Relationship Id="rId8" Type="http://schemas.microsoft.com/office/2007/relationships/diagramDrawing" Target="../diagrams/drawing1.xml"/><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8.jpe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gif"/><Relationship Id="rId5" Type="http://schemas.openxmlformats.org/officeDocument/2006/relationships/image" Target="../media/image11.jpeg"/><Relationship Id="rId6" Type="http://schemas.openxmlformats.org/officeDocument/2006/relationships/image" Target="../media/image12.png"/><Relationship Id="rId7" Type="http://schemas.openxmlformats.org/officeDocument/2006/relationships/image" Target="../media/image13.jpeg"/><Relationship Id="rId8" Type="http://schemas.openxmlformats.org/officeDocument/2006/relationships/image" Target="../media/image14.png"/><Relationship Id="rId9"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40" name="Text Box 6"/>
          <p:cNvSpPr txBox="1">
            <a:spLocks noChangeArrowheads="1"/>
          </p:cNvSpPr>
          <p:nvPr/>
        </p:nvSpPr>
        <p:spPr bwMode="auto">
          <a:xfrm>
            <a:off x="1854995" y="1668834"/>
            <a:ext cx="5587205" cy="851643"/>
          </a:xfrm>
          <a:prstGeom prst="rect">
            <a:avLst/>
          </a:prstGeom>
          <a:noFill/>
          <a:ln w="9525">
            <a:noFill/>
            <a:miter lim="800000"/>
            <a:headEnd/>
            <a:tailEnd/>
          </a:ln>
        </p:spPr>
        <p:txBody>
          <a:bodyPr wrap="square" lIns="0" tIns="0" rIns="0" bIns="0">
            <a:prstTxWarp prst="textNoShape">
              <a:avLst/>
            </a:prstTxWarp>
            <a:spAutoFit/>
          </a:bodyPr>
          <a:lstStyle/>
          <a:p>
            <a:pPr algn="ctr">
              <a:lnSpc>
                <a:spcPct val="95000"/>
              </a:lnSpc>
            </a:pPr>
            <a:r>
              <a:rPr lang="en-US" sz="2900" dirty="0" smtClean="0">
                <a:solidFill>
                  <a:schemeClr val="bg1"/>
                </a:solidFill>
                <a:latin typeface="Century Gothic"/>
                <a:cs typeface="Century Gothic"/>
              </a:rPr>
              <a:t>Sea Level Rise Scenarios for Coastal Adaptation</a:t>
            </a:r>
            <a:endParaRPr lang="en-US" sz="2900" dirty="0">
              <a:solidFill>
                <a:schemeClr val="bg1"/>
              </a:solidFill>
              <a:latin typeface="Century Gothic"/>
              <a:cs typeface="Century Gothic"/>
            </a:endParaRPr>
          </a:p>
        </p:txBody>
      </p:sp>
      <p:pic>
        <p:nvPicPr>
          <p:cNvPr id="14341" name="Picture 7"/>
          <p:cNvPicPr>
            <a:picLocks noChangeAspect="1" noChangeArrowheads="1"/>
          </p:cNvPicPr>
          <p:nvPr/>
        </p:nvPicPr>
        <p:blipFill>
          <a:blip r:embed="rId3"/>
          <a:srcRect/>
          <a:stretch>
            <a:fillRect/>
          </a:stretch>
        </p:blipFill>
        <p:spPr bwMode="auto">
          <a:xfrm>
            <a:off x="471488" y="2973229"/>
            <a:ext cx="8209598" cy="2280285"/>
          </a:xfrm>
          <a:prstGeom prst="rect">
            <a:avLst/>
          </a:prstGeom>
          <a:noFill/>
          <a:ln w="9525">
            <a:noFill/>
            <a:miter lim="800000"/>
            <a:headEnd/>
            <a:tailEnd/>
          </a:ln>
        </p:spPr>
      </p:pic>
      <p:sp>
        <p:nvSpPr>
          <p:cNvPr id="14342" name="Rectangle 2"/>
          <p:cNvSpPr>
            <a:spLocks noGrp="1" noChangeArrowheads="1"/>
          </p:cNvSpPr>
          <p:nvPr>
            <p:ph type="subTitle" idx="1"/>
          </p:nvPr>
        </p:nvSpPr>
        <p:spPr>
          <a:xfrm>
            <a:off x="420053" y="3513534"/>
            <a:ext cx="8312468" cy="1080611"/>
          </a:xfrm>
        </p:spPr>
        <p:txBody>
          <a:bodyPr lIns="0" tIns="0" rIns="0" bIns="0"/>
          <a:lstStyle/>
          <a:p>
            <a:pPr eaLnBrk="1" hangingPunct="1">
              <a:lnSpc>
                <a:spcPct val="95000"/>
              </a:lnSpc>
              <a:spcBef>
                <a:spcPct val="0"/>
              </a:spcBef>
            </a:pPr>
            <a:r>
              <a:rPr lang="en-US" sz="2200" dirty="0">
                <a:solidFill>
                  <a:schemeClr val="bg1"/>
                </a:solidFill>
                <a:latin typeface="Century Gothic"/>
                <a:cs typeface="Century Gothic"/>
              </a:rPr>
              <a:t>Adam </a:t>
            </a:r>
            <a:r>
              <a:rPr lang="en-US" sz="2200" dirty="0" smtClean="0">
                <a:solidFill>
                  <a:schemeClr val="bg1"/>
                </a:solidFill>
                <a:latin typeface="Century Gothic"/>
                <a:cs typeface="Century Gothic"/>
              </a:rPr>
              <a:t>Parris</a:t>
            </a:r>
          </a:p>
          <a:p>
            <a:pPr eaLnBrk="1" hangingPunct="1">
              <a:lnSpc>
                <a:spcPct val="95000"/>
              </a:lnSpc>
              <a:spcBef>
                <a:spcPct val="0"/>
              </a:spcBef>
            </a:pPr>
            <a:r>
              <a:rPr lang="en-US" sz="2200" dirty="0" smtClean="0">
                <a:solidFill>
                  <a:schemeClr val="bg1"/>
                </a:solidFill>
                <a:latin typeface="Century Gothic"/>
                <a:cs typeface="Century Gothic"/>
              </a:rPr>
              <a:t>Physical Scientist / RISA Program Manager</a:t>
            </a:r>
          </a:p>
          <a:p>
            <a:pPr eaLnBrk="1" hangingPunct="1">
              <a:lnSpc>
                <a:spcPct val="95000"/>
              </a:lnSpc>
              <a:spcBef>
                <a:spcPct val="0"/>
              </a:spcBef>
            </a:pPr>
            <a:r>
              <a:rPr lang="en-US" sz="2200" dirty="0" smtClean="0">
                <a:solidFill>
                  <a:schemeClr val="bg1"/>
                </a:solidFill>
                <a:latin typeface="Century Gothic"/>
                <a:cs typeface="Century Gothic"/>
              </a:rPr>
              <a:t>NOAA Climate Program Office</a:t>
            </a:r>
          </a:p>
        </p:txBody>
      </p:sp>
      <p:pic>
        <p:nvPicPr>
          <p:cNvPr id="6" name="Picture 5" descr="NOAA-Transparent-Logo.png"/>
          <p:cNvPicPr>
            <a:picLocks noChangeAspect="1"/>
          </p:cNvPicPr>
          <p:nvPr/>
        </p:nvPicPr>
        <p:blipFill>
          <a:blip r:embed="rId4"/>
          <a:stretch>
            <a:fillRect/>
          </a:stretch>
        </p:blipFill>
        <p:spPr>
          <a:xfrm>
            <a:off x="4225964" y="4594145"/>
            <a:ext cx="672003" cy="672003"/>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Fig9_LitSummary_NOrange.png"/>
          <p:cNvPicPr>
            <a:picLocks noChangeAspect="1"/>
          </p:cNvPicPr>
          <p:nvPr/>
        </p:nvPicPr>
        <p:blipFill>
          <a:blip r:embed="rId3"/>
          <a:stretch>
            <a:fillRect/>
          </a:stretch>
        </p:blipFill>
        <p:spPr>
          <a:xfrm>
            <a:off x="375920" y="1019433"/>
            <a:ext cx="8364855" cy="5689528"/>
          </a:xfrm>
          <a:prstGeom prst="rect">
            <a:avLst/>
          </a:prstGeom>
          <a:solidFill>
            <a:schemeClr val="bg1">
              <a:alpha val="91000"/>
            </a:schemeClr>
          </a:solidFill>
        </p:spPr>
      </p:pic>
      <p:sp>
        <p:nvSpPr>
          <p:cNvPr id="6" name="Text Box 9"/>
          <p:cNvSpPr txBox="1">
            <a:spLocks noChangeArrowheads="1"/>
          </p:cNvSpPr>
          <p:nvPr/>
        </p:nvSpPr>
        <p:spPr bwMode="auto">
          <a:xfrm>
            <a:off x="1109666" y="177800"/>
            <a:ext cx="7729537" cy="553998"/>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3000" dirty="0" smtClean="0">
                <a:solidFill>
                  <a:srgbClr val="FFFFFF"/>
                </a:solidFill>
                <a:latin typeface="Century Gothic" pitchFamily="1" charset="0"/>
              </a:rPr>
              <a:t>Just give me a number – please!</a:t>
            </a:r>
            <a:endParaRPr lang="en-US" sz="3000" dirty="0" smtClean="0">
              <a:solidFill>
                <a:srgbClr val="FFFFFF"/>
              </a:solidFill>
              <a:latin typeface="Century Gothic" pitchFamily="1" charset="0"/>
            </a:endParaRPr>
          </a:p>
        </p:txBody>
      </p:sp>
      <p:sp>
        <p:nvSpPr>
          <p:cNvPr id="7" name="Line 8"/>
          <p:cNvSpPr>
            <a:spLocks noChangeShapeType="1"/>
          </p:cNvSpPr>
          <p:nvPr/>
        </p:nvSpPr>
        <p:spPr bwMode="auto">
          <a:xfrm flipV="1">
            <a:off x="1211266" y="782598"/>
            <a:ext cx="7292975" cy="0"/>
          </a:xfrm>
          <a:prstGeom prst="line">
            <a:avLst/>
          </a:prstGeom>
          <a:noFill/>
          <a:ln w="12700">
            <a:solidFill>
              <a:srgbClr val="A6A6A6"/>
            </a:solidFill>
            <a:round/>
            <a:headEnd/>
            <a:tailEnd/>
          </a:ln>
        </p:spPr>
        <p:txBody>
          <a:bodyPr wrap="none" anchor="ctr">
            <a:prstTxWarp prst="textNoShape">
              <a:avLst/>
            </a:prstTxWarp>
          </a:bodyPr>
          <a:lstStyle/>
          <a:p>
            <a:endParaRPr lang="en-US"/>
          </a:p>
        </p:txBody>
      </p:sp>
      <p:pic>
        <p:nvPicPr>
          <p:cNvPr id="8" name="Picture 7" descr="NOAA-Transparent-Logo.png"/>
          <p:cNvPicPr>
            <a:picLocks noChangeAspect="1"/>
          </p:cNvPicPr>
          <p:nvPr/>
        </p:nvPicPr>
        <p:blipFill>
          <a:blip r:embed="rId4"/>
          <a:stretch>
            <a:fillRect/>
          </a:stretch>
        </p:blipFill>
        <p:spPr>
          <a:xfrm>
            <a:off x="377864" y="271246"/>
            <a:ext cx="672003" cy="672003"/>
          </a:xfrm>
          <a:prstGeom prst="rect">
            <a:avLst/>
          </a:prstGeom>
        </p:spPr>
      </p:pic>
    </p:spTree>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8" descr="Fig10_Scenarios.png"/>
          <p:cNvPicPr>
            <a:picLocks noChangeAspect="1"/>
          </p:cNvPicPr>
          <p:nvPr/>
        </p:nvPicPr>
        <p:blipFill>
          <a:blip r:embed="rId3"/>
          <a:srcRect l="3865" t="2117" r="9661" b="28535"/>
          <a:stretch>
            <a:fillRect/>
          </a:stretch>
        </p:blipFill>
        <p:spPr>
          <a:xfrm>
            <a:off x="375920" y="1219199"/>
            <a:ext cx="8364855" cy="4565769"/>
          </a:xfrm>
          <a:prstGeom prst="rect">
            <a:avLst/>
          </a:prstGeom>
        </p:spPr>
      </p:pic>
      <p:sp>
        <p:nvSpPr>
          <p:cNvPr id="5" name="Text Box 9"/>
          <p:cNvSpPr txBox="1">
            <a:spLocks noChangeArrowheads="1"/>
          </p:cNvSpPr>
          <p:nvPr/>
        </p:nvSpPr>
        <p:spPr bwMode="auto">
          <a:xfrm>
            <a:off x="1109666" y="177800"/>
            <a:ext cx="7729537" cy="553998"/>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3000" dirty="0" smtClean="0">
                <a:solidFill>
                  <a:srgbClr val="FFFFFF"/>
                </a:solidFill>
                <a:latin typeface="Century Gothic" pitchFamily="1" charset="0"/>
              </a:rPr>
              <a:t>Global sea level rise scenarios</a:t>
            </a:r>
            <a:endParaRPr lang="en-US" sz="3000" dirty="0" smtClean="0">
              <a:solidFill>
                <a:srgbClr val="FFFFFF"/>
              </a:solidFill>
              <a:latin typeface="Century Gothic" pitchFamily="1" charset="0"/>
            </a:endParaRPr>
          </a:p>
        </p:txBody>
      </p:sp>
      <p:sp>
        <p:nvSpPr>
          <p:cNvPr id="6" name="Line 8"/>
          <p:cNvSpPr>
            <a:spLocks noChangeShapeType="1"/>
          </p:cNvSpPr>
          <p:nvPr/>
        </p:nvSpPr>
        <p:spPr bwMode="auto">
          <a:xfrm flipV="1">
            <a:off x="1211266" y="782598"/>
            <a:ext cx="7292975" cy="0"/>
          </a:xfrm>
          <a:prstGeom prst="line">
            <a:avLst/>
          </a:prstGeom>
          <a:noFill/>
          <a:ln w="12700">
            <a:solidFill>
              <a:srgbClr val="A6A6A6"/>
            </a:solidFill>
            <a:round/>
            <a:headEnd/>
            <a:tailEnd/>
          </a:ln>
        </p:spPr>
        <p:txBody>
          <a:bodyPr wrap="none" anchor="ctr">
            <a:prstTxWarp prst="textNoShape">
              <a:avLst/>
            </a:prstTxWarp>
          </a:bodyPr>
          <a:lstStyle/>
          <a:p>
            <a:endParaRPr lang="en-US"/>
          </a:p>
        </p:txBody>
      </p:sp>
      <p:pic>
        <p:nvPicPr>
          <p:cNvPr id="7" name="Picture 6" descr="NOAA-Transparent-Logo.png"/>
          <p:cNvPicPr>
            <a:picLocks noChangeAspect="1"/>
          </p:cNvPicPr>
          <p:nvPr/>
        </p:nvPicPr>
        <p:blipFill>
          <a:blip r:embed="rId4"/>
          <a:stretch>
            <a:fillRect/>
          </a:stretch>
        </p:blipFill>
        <p:spPr>
          <a:xfrm>
            <a:off x="377864" y="271246"/>
            <a:ext cx="672003" cy="672003"/>
          </a:xfrm>
          <a:prstGeom prst="rect">
            <a:avLst/>
          </a:prstGeom>
        </p:spPr>
      </p:pic>
    </p:spTree>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Rectangle 5"/>
          <p:cNvSpPr/>
          <p:nvPr/>
        </p:nvSpPr>
        <p:spPr>
          <a:xfrm>
            <a:off x="375921" y="1097280"/>
            <a:ext cx="8364854" cy="1200328"/>
          </a:xfrm>
          <a:prstGeom prst="rect">
            <a:avLst/>
          </a:prstGeom>
          <a:effectLst>
            <a:outerShdw blurRad="76200" dist="25400" dir="2700000">
              <a:srgbClr val="FF0000">
                <a:alpha val="70000"/>
              </a:srgbClr>
            </a:outerShdw>
          </a:effectLst>
        </p:spPr>
        <p:txBody>
          <a:bodyPr wrap="square">
            <a:spAutoFit/>
          </a:bodyPr>
          <a:lstStyle/>
          <a:p>
            <a:r>
              <a:rPr lang="en-US" sz="2400" dirty="0" smtClean="0">
                <a:solidFill>
                  <a:schemeClr val="bg1"/>
                </a:solidFill>
                <a:latin typeface="Arial"/>
                <a:cs typeface="Arial"/>
              </a:rPr>
              <a:t>We have very high confidence (&gt;9 in 10 chance) that global mean sea level will rise at least 0.2 meters (8 inches) and no more than 2.0 meters (6.6 feet) by 2100.</a:t>
            </a:r>
            <a:endParaRPr lang="en-US" sz="2400" dirty="0">
              <a:solidFill>
                <a:schemeClr val="bg1"/>
              </a:solidFill>
              <a:latin typeface="Arial"/>
              <a:cs typeface="Arial"/>
            </a:endParaRPr>
          </a:p>
        </p:txBody>
      </p:sp>
      <p:graphicFrame>
        <p:nvGraphicFramePr>
          <p:cNvPr id="9" name="Table 8"/>
          <p:cNvGraphicFramePr>
            <a:graphicFrameLocks noGrp="1"/>
          </p:cNvGraphicFramePr>
          <p:nvPr/>
        </p:nvGraphicFramePr>
        <p:xfrm>
          <a:off x="375919" y="2829560"/>
          <a:ext cx="8364856" cy="3175000"/>
        </p:xfrm>
        <a:graphic>
          <a:graphicData uri="http://schemas.openxmlformats.org/drawingml/2006/table">
            <a:tbl>
              <a:tblPr firstRow="1" bandRow="1">
                <a:tableStyleId>{793D81CF-94F2-401A-BA57-92F5A7B2D0C5}</a:tableStyleId>
              </a:tblPr>
              <a:tblGrid>
                <a:gridCol w="1910080"/>
                <a:gridCol w="6454776"/>
              </a:tblGrid>
              <a:tr h="370840">
                <a:tc>
                  <a:txBody>
                    <a:bodyPr/>
                    <a:lstStyle/>
                    <a:p>
                      <a:r>
                        <a:rPr lang="en-US" sz="1600" dirty="0" smtClean="0">
                          <a:latin typeface="Arial"/>
                          <a:cs typeface="Arial"/>
                        </a:rPr>
                        <a:t>Confidence Level</a:t>
                      </a:r>
                      <a:endParaRPr lang="en-US" sz="1600" dirty="0">
                        <a:latin typeface="Arial"/>
                        <a:cs typeface="Arial"/>
                      </a:endParaRPr>
                    </a:p>
                  </a:txBody>
                  <a:tcPr>
                    <a:lnR w="12700" cap="flat" cmpd="sng" algn="ctr">
                      <a:solidFill>
                        <a:scrgbClr r="0" g="0" b="0"/>
                      </a:solidFill>
                      <a:prstDash val="solid"/>
                      <a:round/>
                      <a:headEnd type="none" w="med" len="med"/>
                      <a:tailEnd type="none" w="med" len="med"/>
                    </a:lnR>
                  </a:tcPr>
                </a:tc>
                <a:tc>
                  <a:txBody>
                    <a:bodyPr/>
                    <a:lstStyle/>
                    <a:p>
                      <a:pPr algn="ctr"/>
                      <a:r>
                        <a:rPr lang="en-US" sz="1600" dirty="0" smtClean="0">
                          <a:latin typeface="Arial"/>
                          <a:cs typeface="Arial"/>
                        </a:rPr>
                        <a:t>Possible</a:t>
                      </a:r>
                      <a:r>
                        <a:rPr lang="en-US" sz="1600" baseline="0" dirty="0" smtClean="0">
                          <a:latin typeface="Arial"/>
                          <a:cs typeface="Arial"/>
                        </a:rPr>
                        <a:t> Contributing Factors</a:t>
                      </a:r>
                      <a:endParaRPr lang="en-US" sz="1600" dirty="0">
                        <a:latin typeface="Arial"/>
                        <a:cs typeface="Arial"/>
                      </a:endParaRPr>
                    </a:p>
                  </a:txBody>
                  <a:tcPr>
                    <a:lnL w="12700" cap="flat" cmpd="sng" algn="ctr">
                      <a:solidFill>
                        <a:scrgbClr r="0" g="0" b="0"/>
                      </a:solidFill>
                      <a:prstDash val="solid"/>
                      <a:round/>
                      <a:headEnd type="none" w="med" len="med"/>
                      <a:tailEnd type="none" w="med" len="med"/>
                    </a:lnL>
                  </a:tcPr>
                </a:tc>
              </a:tr>
              <a:tr h="370840">
                <a:tc>
                  <a:txBody>
                    <a:bodyPr/>
                    <a:lstStyle/>
                    <a:p>
                      <a:r>
                        <a:rPr lang="en-US" sz="1600" dirty="0" smtClean="0">
                          <a:latin typeface="Arial"/>
                          <a:cs typeface="Arial"/>
                        </a:rPr>
                        <a:t>Very High</a:t>
                      </a:r>
                      <a:endParaRPr lang="en-US" sz="1600" dirty="0">
                        <a:latin typeface="Arial"/>
                        <a:cs typeface="Arial"/>
                      </a:endParaRPr>
                    </a:p>
                  </a:txBody>
                  <a:tcPr>
                    <a:lnR w="12700" cap="flat" cmpd="sng" algn="ctr">
                      <a:solidFill>
                        <a:scrgbClr r="0" g="0" b="0"/>
                      </a:solidFill>
                      <a:prstDash val="solid"/>
                      <a:round/>
                      <a:headEnd type="none" w="med" len="med"/>
                      <a:tailEnd type="none" w="med" len="med"/>
                    </a:lnR>
                  </a:tcPr>
                </a:tc>
                <a:tc>
                  <a:txBody>
                    <a:bodyPr/>
                    <a:lstStyle/>
                    <a:p>
                      <a:r>
                        <a:rPr lang="en-US" sz="1600" dirty="0" smtClean="0">
                          <a:latin typeface="Arial"/>
                          <a:cs typeface="Arial"/>
                        </a:rPr>
                        <a:t>Strong</a:t>
                      </a:r>
                      <a:r>
                        <a:rPr lang="en-US" sz="1600" baseline="0" dirty="0" smtClean="0">
                          <a:latin typeface="Arial"/>
                          <a:cs typeface="Arial"/>
                        </a:rPr>
                        <a:t> evidence (established theory, multiple sources, consistent results, well documented and accepted methods, etc), high consensus</a:t>
                      </a:r>
                      <a:endParaRPr lang="en-US" sz="1600" dirty="0">
                        <a:latin typeface="Arial"/>
                        <a:cs typeface="Arial"/>
                      </a:endParaRPr>
                    </a:p>
                  </a:txBody>
                  <a:tcPr>
                    <a:lnL w="12700" cap="flat" cmpd="sng" algn="ctr">
                      <a:solidFill>
                        <a:scrgbClr r="0" g="0" b="0"/>
                      </a:solidFill>
                      <a:prstDash val="solid"/>
                      <a:round/>
                      <a:headEnd type="none" w="med" len="med"/>
                      <a:tailEnd type="none" w="med" len="med"/>
                    </a:lnL>
                  </a:tcPr>
                </a:tc>
              </a:tr>
              <a:tr h="370840">
                <a:tc>
                  <a:txBody>
                    <a:bodyPr/>
                    <a:lstStyle/>
                    <a:p>
                      <a:r>
                        <a:rPr lang="en-US" sz="1600" dirty="0" smtClean="0">
                          <a:latin typeface="Arial"/>
                          <a:cs typeface="Arial"/>
                        </a:rPr>
                        <a:t>High</a:t>
                      </a:r>
                      <a:endParaRPr lang="en-US" sz="1600" dirty="0">
                        <a:latin typeface="Arial"/>
                        <a:cs typeface="Arial"/>
                      </a:endParaRPr>
                    </a:p>
                  </a:txBody>
                  <a:tcPr>
                    <a:lnR w="12700" cap="flat" cmpd="sng" algn="ctr">
                      <a:solidFill>
                        <a:scrgbClr r="0" g="0" b="0"/>
                      </a:solidFill>
                      <a:prstDash val="solid"/>
                      <a:round/>
                      <a:headEnd type="none" w="med" len="med"/>
                      <a:tailEnd type="none" w="med" len="med"/>
                    </a:lnR>
                  </a:tcPr>
                </a:tc>
                <a:tc>
                  <a:txBody>
                    <a:bodyPr/>
                    <a:lstStyle/>
                    <a:p>
                      <a:r>
                        <a:rPr lang="en-US" sz="1600" dirty="0" smtClean="0">
                          <a:latin typeface="Arial"/>
                          <a:cs typeface="Arial"/>
                        </a:rPr>
                        <a:t>Moderate evidence (several sources, some consistency,</a:t>
                      </a:r>
                      <a:r>
                        <a:rPr lang="en-US" sz="1600" baseline="0" dirty="0" smtClean="0">
                          <a:latin typeface="Arial"/>
                          <a:cs typeface="Arial"/>
                        </a:rPr>
                        <a:t> methods vary and/or documentation limited, etc.), medium consensus</a:t>
                      </a:r>
                      <a:endParaRPr lang="en-US" sz="1600" dirty="0">
                        <a:latin typeface="Arial"/>
                        <a:cs typeface="Arial"/>
                      </a:endParaRPr>
                    </a:p>
                  </a:txBody>
                  <a:tcPr>
                    <a:lnL w="12700" cap="flat" cmpd="sng" algn="ctr">
                      <a:solidFill>
                        <a:scrgbClr r="0" g="0" b="0"/>
                      </a:solidFill>
                      <a:prstDash val="solid"/>
                      <a:round/>
                      <a:headEnd type="none" w="med" len="med"/>
                      <a:tailEnd type="none" w="med" len="med"/>
                    </a:lnL>
                  </a:tcPr>
                </a:tc>
              </a:tr>
              <a:tr h="370840">
                <a:tc>
                  <a:txBody>
                    <a:bodyPr/>
                    <a:lstStyle/>
                    <a:p>
                      <a:r>
                        <a:rPr lang="en-US" sz="1600" dirty="0" smtClean="0">
                          <a:latin typeface="Arial"/>
                          <a:cs typeface="Arial"/>
                        </a:rPr>
                        <a:t>Medium</a:t>
                      </a:r>
                      <a:endParaRPr lang="en-US" sz="1600" dirty="0">
                        <a:latin typeface="Arial"/>
                        <a:cs typeface="Arial"/>
                      </a:endParaRPr>
                    </a:p>
                  </a:txBody>
                  <a:tcPr>
                    <a:lnR w="12700" cap="flat" cmpd="sng" algn="ctr">
                      <a:solidFill>
                        <a:scrgbClr r="0" g="0" b="0"/>
                      </a:solidFill>
                      <a:prstDash val="solid"/>
                      <a:round/>
                      <a:headEnd type="none" w="med" len="med"/>
                      <a:tailEnd type="none" w="med" len="med"/>
                    </a:lnR>
                  </a:tcPr>
                </a:tc>
                <a:tc>
                  <a:txBody>
                    <a:bodyPr/>
                    <a:lstStyle/>
                    <a:p>
                      <a:r>
                        <a:rPr lang="en-US" sz="1600" dirty="0" smtClean="0">
                          <a:latin typeface="Arial"/>
                          <a:cs typeface="Arial"/>
                        </a:rPr>
                        <a:t>Suggestive evidence (a</a:t>
                      </a:r>
                      <a:r>
                        <a:rPr lang="en-US" sz="1600" baseline="0" dirty="0" smtClean="0">
                          <a:latin typeface="Arial"/>
                          <a:cs typeface="Arial"/>
                        </a:rPr>
                        <a:t> few sources, limited consistency, models incomplete, methods emerging, etc.), competing schools of thought</a:t>
                      </a:r>
                      <a:endParaRPr lang="en-US" sz="1600" dirty="0">
                        <a:latin typeface="Arial"/>
                        <a:cs typeface="Arial"/>
                      </a:endParaRPr>
                    </a:p>
                  </a:txBody>
                  <a:tcPr>
                    <a:lnL w="12700" cap="flat" cmpd="sng" algn="ctr">
                      <a:solidFill>
                        <a:scrgbClr r="0" g="0" b="0"/>
                      </a:solidFill>
                      <a:prstDash val="solid"/>
                      <a:round/>
                      <a:headEnd type="none" w="med" len="med"/>
                      <a:tailEnd type="none" w="med" len="med"/>
                    </a:lnL>
                  </a:tcPr>
                </a:tc>
              </a:tr>
              <a:tr h="370840">
                <a:tc>
                  <a:txBody>
                    <a:bodyPr/>
                    <a:lstStyle/>
                    <a:p>
                      <a:r>
                        <a:rPr lang="en-US" sz="1600" dirty="0" smtClean="0">
                          <a:latin typeface="Arial"/>
                          <a:cs typeface="Arial"/>
                        </a:rPr>
                        <a:t>Low</a:t>
                      </a:r>
                      <a:endParaRPr lang="en-US" sz="1600" dirty="0">
                        <a:latin typeface="Arial"/>
                        <a:cs typeface="Arial"/>
                      </a:endParaRPr>
                    </a:p>
                  </a:txBody>
                  <a:tcPr>
                    <a:lnR w="12700" cap="flat" cmpd="sng" algn="ctr">
                      <a:solidFill>
                        <a:scrgbClr r="0" g="0" b="0"/>
                      </a:solidFill>
                      <a:prstDash val="solid"/>
                      <a:round/>
                      <a:headEnd type="none" w="med" len="med"/>
                      <a:tailEnd type="none" w="med" len="med"/>
                    </a:lnR>
                  </a:tcPr>
                </a:tc>
                <a:tc>
                  <a:txBody>
                    <a:bodyPr/>
                    <a:lstStyle/>
                    <a:p>
                      <a:r>
                        <a:rPr lang="en-US" sz="1600" dirty="0" smtClean="0">
                          <a:latin typeface="Arial"/>
                          <a:cs typeface="Arial"/>
                        </a:rPr>
                        <a:t>Inconclusive</a:t>
                      </a:r>
                      <a:r>
                        <a:rPr lang="en-US" sz="1600" baseline="0" dirty="0" smtClean="0">
                          <a:latin typeface="Arial"/>
                          <a:cs typeface="Arial"/>
                        </a:rPr>
                        <a:t> evidence (limited sources, extrapolations, inconsistent findings, poor documentation and/or methods not tested, etc.), disagreement or lack of opinions among experts</a:t>
                      </a:r>
                      <a:endParaRPr lang="en-US" sz="1600" dirty="0">
                        <a:latin typeface="Arial"/>
                        <a:cs typeface="Arial"/>
                      </a:endParaRPr>
                    </a:p>
                  </a:txBody>
                  <a:tcPr>
                    <a:lnL w="12700" cap="flat" cmpd="sng" algn="ctr">
                      <a:solidFill>
                        <a:scrgbClr r="0" g="0" b="0"/>
                      </a:solidFill>
                      <a:prstDash val="solid"/>
                      <a:round/>
                      <a:headEnd type="none" w="med" len="med"/>
                      <a:tailEnd type="none" w="med" len="med"/>
                    </a:lnL>
                  </a:tcPr>
                </a:tc>
              </a:tr>
            </a:tbl>
          </a:graphicData>
        </a:graphic>
      </p:graphicFrame>
      <p:sp>
        <p:nvSpPr>
          <p:cNvPr id="7" name="Text Box 9"/>
          <p:cNvSpPr txBox="1">
            <a:spLocks noChangeArrowheads="1"/>
          </p:cNvSpPr>
          <p:nvPr/>
        </p:nvSpPr>
        <p:spPr bwMode="auto">
          <a:xfrm>
            <a:off x="1109666" y="177800"/>
            <a:ext cx="7729537" cy="553998"/>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3000" dirty="0" smtClean="0">
                <a:solidFill>
                  <a:srgbClr val="FFFFFF"/>
                </a:solidFill>
                <a:latin typeface="Century Gothic" pitchFamily="1" charset="0"/>
              </a:rPr>
              <a:t>Risk-based framing</a:t>
            </a:r>
            <a:endParaRPr lang="en-US" sz="3000" dirty="0" smtClean="0">
              <a:solidFill>
                <a:srgbClr val="FFFFFF"/>
              </a:solidFill>
              <a:latin typeface="Century Gothic" pitchFamily="1" charset="0"/>
            </a:endParaRPr>
          </a:p>
        </p:txBody>
      </p:sp>
      <p:sp>
        <p:nvSpPr>
          <p:cNvPr id="8" name="Line 8"/>
          <p:cNvSpPr>
            <a:spLocks noChangeShapeType="1"/>
          </p:cNvSpPr>
          <p:nvPr/>
        </p:nvSpPr>
        <p:spPr bwMode="auto">
          <a:xfrm flipV="1">
            <a:off x="1211266" y="782598"/>
            <a:ext cx="7292975" cy="0"/>
          </a:xfrm>
          <a:prstGeom prst="line">
            <a:avLst/>
          </a:prstGeom>
          <a:noFill/>
          <a:ln w="12700">
            <a:solidFill>
              <a:srgbClr val="A6A6A6"/>
            </a:solidFill>
            <a:round/>
            <a:headEnd/>
            <a:tailEnd/>
          </a:ln>
        </p:spPr>
        <p:txBody>
          <a:bodyPr wrap="none" anchor="ctr">
            <a:prstTxWarp prst="textNoShape">
              <a:avLst/>
            </a:prstTxWarp>
          </a:bodyPr>
          <a:lstStyle/>
          <a:p>
            <a:endParaRPr lang="en-US"/>
          </a:p>
        </p:txBody>
      </p:sp>
      <p:pic>
        <p:nvPicPr>
          <p:cNvPr id="10" name="Picture 9" descr="NOAA-Transparent-Logo.png"/>
          <p:cNvPicPr>
            <a:picLocks noChangeAspect="1"/>
          </p:cNvPicPr>
          <p:nvPr/>
        </p:nvPicPr>
        <p:blipFill>
          <a:blip r:embed="rId3"/>
          <a:stretch>
            <a:fillRect/>
          </a:stretch>
        </p:blipFill>
        <p:spPr>
          <a:xfrm>
            <a:off x="377864" y="271246"/>
            <a:ext cx="672003" cy="672003"/>
          </a:xfrm>
          <a:prstGeom prst="rect">
            <a:avLst/>
          </a:prstGeom>
        </p:spPr>
      </p:pic>
    </p:spTree>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670398main_greenland_2012194-673.jpg"/>
          <p:cNvPicPr>
            <a:picLocks noChangeAspect="1"/>
          </p:cNvPicPr>
          <p:nvPr/>
        </p:nvPicPr>
        <p:blipFill>
          <a:blip r:embed="rId3"/>
          <a:stretch>
            <a:fillRect/>
          </a:stretch>
        </p:blipFill>
        <p:spPr>
          <a:xfrm>
            <a:off x="1573380" y="944880"/>
            <a:ext cx="6077938" cy="5527040"/>
          </a:xfrm>
          <a:prstGeom prst="rect">
            <a:avLst/>
          </a:prstGeom>
        </p:spPr>
      </p:pic>
      <p:sp>
        <p:nvSpPr>
          <p:cNvPr id="6" name="Rectangle 5"/>
          <p:cNvSpPr/>
          <p:nvPr/>
        </p:nvSpPr>
        <p:spPr>
          <a:xfrm>
            <a:off x="7315955" y="6471920"/>
            <a:ext cx="1828044" cy="369332"/>
          </a:xfrm>
          <a:prstGeom prst="rect">
            <a:avLst/>
          </a:prstGeom>
        </p:spPr>
        <p:txBody>
          <a:bodyPr wrap="square">
            <a:spAutoFit/>
          </a:bodyPr>
          <a:lstStyle/>
          <a:p>
            <a:r>
              <a:rPr lang="en-US" dirty="0" smtClean="0">
                <a:solidFill>
                  <a:schemeClr val="bg1"/>
                </a:solidFill>
                <a:latin typeface="Century Gothic"/>
                <a:cs typeface="Century Gothic"/>
              </a:rPr>
              <a:t>Source: NASA</a:t>
            </a:r>
          </a:p>
        </p:txBody>
      </p:sp>
      <p:sp>
        <p:nvSpPr>
          <p:cNvPr id="7" name="Text Box 9"/>
          <p:cNvSpPr txBox="1">
            <a:spLocks noChangeArrowheads="1"/>
          </p:cNvSpPr>
          <p:nvPr/>
        </p:nvSpPr>
        <p:spPr bwMode="auto">
          <a:xfrm>
            <a:off x="1109666" y="177800"/>
            <a:ext cx="7729537" cy="553998"/>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3000" dirty="0" smtClean="0">
                <a:solidFill>
                  <a:srgbClr val="FFFFFF"/>
                </a:solidFill>
                <a:latin typeface="Century Gothic" pitchFamily="1" charset="0"/>
              </a:rPr>
              <a:t>Greatest source of uncertainty?</a:t>
            </a:r>
            <a:endParaRPr lang="en-US" sz="3000" dirty="0" smtClean="0">
              <a:solidFill>
                <a:srgbClr val="FFFFFF"/>
              </a:solidFill>
              <a:latin typeface="Century Gothic" pitchFamily="1" charset="0"/>
            </a:endParaRPr>
          </a:p>
        </p:txBody>
      </p:sp>
      <p:sp>
        <p:nvSpPr>
          <p:cNvPr id="8" name="Line 8"/>
          <p:cNvSpPr>
            <a:spLocks noChangeShapeType="1"/>
          </p:cNvSpPr>
          <p:nvPr/>
        </p:nvSpPr>
        <p:spPr bwMode="auto">
          <a:xfrm flipV="1">
            <a:off x="1211266" y="782598"/>
            <a:ext cx="7292975" cy="0"/>
          </a:xfrm>
          <a:prstGeom prst="line">
            <a:avLst/>
          </a:prstGeom>
          <a:noFill/>
          <a:ln w="12700">
            <a:solidFill>
              <a:srgbClr val="A6A6A6"/>
            </a:solidFill>
            <a:round/>
            <a:headEnd/>
            <a:tailEnd/>
          </a:ln>
        </p:spPr>
        <p:txBody>
          <a:bodyPr wrap="none" anchor="ctr">
            <a:prstTxWarp prst="textNoShape">
              <a:avLst/>
            </a:prstTxWarp>
          </a:bodyPr>
          <a:lstStyle/>
          <a:p>
            <a:endParaRPr lang="en-US"/>
          </a:p>
        </p:txBody>
      </p:sp>
      <p:pic>
        <p:nvPicPr>
          <p:cNvPr id="9" name="Picture 8" descr="NOAA-Transparent-Logo.png"/>
          <p:cNvPicPr>
            <a:picLocks noChangeAspect="1"/>
          </p:cNvPicPr>
          <p:nvPr/>
        </p:nvPicPr>
        <p:blipFill>
          <a:blip r:embed="rId4"/>
          <a:stretch>
            <a:fillRect/>
          </a:stretch>
        </p:blipFill>
        <p:spPr>
          <a:xfrm>
            <a:off x="377864" y="271246"/>
            <a:ext cx="672003" cy="672003"/>
          </a:xfrm>
          <a:prstGeom prst="rect">
            <a:avLst/>
          </a:prstGeom>
        </p:spPr>
      </p:pic>
    </p:spTree>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ectangle 4"/>
          <p:cNvSpPr/>
          <p:nvPr/>
        </p:nvSpPr>
        <p:spPr>
          <a:xfrm>
            <a:off x="375919" y="1036320"/>
            <a:ext cx="8364855" cy="797141"/>
          </a:xfrm>
          <a:prstGeom prst="rect">
            <a:avLst/>
          </a:prstGeom>
        </p:spPr>
        <p:txBody>
          <a:bodyPr wrap="square">
            <a:spAutoFit/>
          </a:bodyPr>
          <a:lstStyle/>
          <a:p>
            <a:pPr>
              <a:lnSpc>
                <a:spcPct val="95000"/>
              </a:lnSpc>
              <a:spcBef>
                <a:spcPct val="0"/>
              </a:spcBef>
              <a:spcAft>
                <a:spcPts val="3000"/>
              </a:spcAft>
            </a:pPr>
            <a:r>
              <a:rPr lang="en-US" sz="2400" dirty="0" smtClean="0">
                <a:solidFill>
                  <a:schemeClr val="bg1"/>
                </a:solidFill>
                <a:latin typeface="Century Gothic"/>
                <a:cs typeface="Century Gothic"/>
              </a:rPr>
              <a:t>Tomorrow there is a chance of rain, but what do you have planned for tomorrow?</a:t>
            </a:r>
          </a:p>
        </p:txBody>
      </p:sp>
      <p:pic>
        <p:nvPicPr>
          <p:cNvPr id="6" name="Picture 5" descr="Wedding.JPG"/>
          <p:cNvPicPr>
            <a:picLocks noChangeAspect="1"/>
          </p:cNvPicPr>
          <p:nvPr/>
        </p:nvPicPr>
        <p:blipFill>
          <a:blip r:embed="rId3"/>
          <a:stretch>
            <a:fillRect/>
          </a:stretch>
        </p:blipFill>
        <p:spPr>
          <a:xfrm>
            <a:off x="6364877" y="2682240"/>
            <a:ext cx="2042886" cy="2860040"/>
          </a:xfrm>
          <a:prstGeom prst="rect">
            <a:avLst/>
          </a:prstGeom>
        </p:spPr>
      </p:pic>
      <p:pic>
        <p:nvPicPr>
          <p:cNvPr id="9" name="Picture 8" descr="MC900437940.WMF.WMF"/>
          <p:cNvPicPr>
            <a:picLocks noChangeAspect="1"/>
          </p:cNvPicPr>
          <p:nvPr/>
        </p:nvPicPr>
        <p:blipFill>
          <a:blip r:embed="rId4"/>
          <a:stretch>
            <a:fillRect/>
          </a:stretch>
        </p:blipFill>
        <p:spPr>
          <a:xfrm>
            <a:off x="873760" y="2682240"/>
            <a:ext cx="2204720" cy="2866136"/>
          </a:xfrm>
          <a:prstGeom prst="rect">
            <a:avLst/>
          </a:prstGeom>
        </p:spPr>
      </p:pic>
      <p:cxnSp>
        <p:nvCxnSpPr>
          <p:cNvPr id="11" name="Straight Connector 10"/>
          <p:cNvCxnSpPr/>
          <p:nvPr/>
        </p:nvCxnSpPr>
        <p:spPr>
          <a:xfrm rot="5400000">
            <a:off x="3183017" y="4112657"/>
            <a:ext cx="2859246" cy="1588"/>
          </a:xfrm>
          <a:prstGeom prst="line">
            <a:avLst/>
          </a:prstGeom>
          <a:ln w="3175"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8" name="Text Box 9"/>
          <p:cNvSpPr txBox="1">
            <a:spLocks noChangeArrowheads="1"/>
          </p:cNvSpPr>
          <p:nvPr/>
        </p:nvSpPr>
        <p:spPr bwMode="auto">
          <a:xfrm>
            <a:off x="1109666" y="177800"/>
            <a:ext cx="7729537" cy="553998"/>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3000" dirty="0" smtClean="0">
                <a:solidFill>
                  <a:srgbClr val="FFFFFF"/>
                </a:solidFill>
                <a:latin typeface="Century Gothic" pitchFamily="1" charset="0"/>
              </a:rPr>
              <a:t>A decision analogy</a:t>
            </a:r>
            <a:endParaRPr lang="en-US" sz="3000" dirty="0" smtClean="0">
              <a:solidFill>
                <a:srgbClr val="FFFFFF"/>
              </a:solidFill>
              <a:latin typeface="Century Gothic" pitchFamily="1" charset="0"/>
            </a:endParaRPr>
          </a:p>
        </p:txBody>
      </p:sp>
      <p:sp>
        <p:nvSpPr>
          <p:cNvPr id="10" name="Line 8"/>
          <p:cNvSpPr>
            <a:spLocks noChangeShapeType="1"/>
          </p:cNvSpPr>
          <p:nvPr/>
        </p:nvSpPr>
        <p:spPr bwMode="auto">
          <a:xfrm flipV="1">
            <a:off x="1211266" y="782598"/>
            <a:ext cx="7292975" cy="0"/>
          </a:xfrm>
          <a:prstGeom prst="line">
            <a:avLst/>
          </a:prstGeom>
          <a:noFill/>
          <a:ln w="12700">
            <a:solidFill>
              <a:srgbClr val="A6A6A6"/>
            </a:solidFill>
            <a:round/>
            <a:headEnd/>
            <a:tailEnd/>
          </a:ln>
        </p:spPr>
        <p:txBody>
          <a:bodyPr wrap="none" anchor="ctr">
            <a:prstTxWarp prst="textNoShape">
              <a:avLst/>
            </a:prstTxWarp>
          </a:bodyPr>
          <a:lstStyle/>
          <a:p>
            <a:endParaRPr lang="en-US"/>
          </a:p>
        </p:txBody>
      </p:sp>
      <p:pic>
        <p:nvPicPr>
          <p:cNvPr id="12" name="Picture 11" descr="NOAA-Transparent-Logo.png"/>
          <p:cNvPicPr>
            <a:picLocks noChangeAspect="1"/>
          </p:cNvPicPr>
          <p:nvPr/>
        </p:nvPicPr>
        <p:blipFill>
          <a:blip r:embed="rId5"/>
          <a:stretch>
            <a:fillRect/>
          </a:stretch>
        </p:blipFill>
        <p:spPr>
          <a:xfrm>
            <a:off x="377864" y="271246"/>
            <a:ext cx="672003" cy="672003"/>
          </a:xfrm>
          <a:prstGeom prst="rect">
            <a:avLst/>
          </a:prstGeom>
        </p:spPr>
      </p:pic>
    </p:spTree>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3" descr="Oakland Runway"/>
          <p:cNvPicPr>
            <a:picLocks noChangeAspect="1" noChangeArrowheads="1"/>
          </p:cNvPicPr>
          <p:nvPr/>
        </p:nvPicPr>
        <p:blipFill>
          <a:blip r:embed="rId3"/>
          <a:srcRect l="5749" r="7572" b="23485"/>
          <a:stretch>
            <a:fillRect/>
          </a:stretch>
        </p:blipFill>
        <p:spPr bwMode="auto">
          <a:xfrm>
            <a:off x="5042535" y="1209834"/>
            <a:ext cx="3525520" cy="1971040"/>
          </a:xfrm>
          <a:prstGeom prst="rect">
            <a:avLst/>
          </a:prstGeom>
          <a:noFill/>
          <a:ln w="9525">
            <a:noFill/>
            <a:miter lim="800000"/>
            <a:headEnd/>
            <a:tailEnd/>
          </a:ln>
        </p:spPr>
      </p:pic>
      <p:pic>
        <p:nvPicPr>
          <p:cNvPr id="6" name="Picture 2"/>
          <p:cNvPicPr>
            <a:picLocks noChangeAspect="1" noChangeArrowheads="1"/>
          </p:cNvPicPr>
          <p:nvPr/>
        </p:nvPicPr>
        <p:blipFill>
          <a:blip r:embed="rId4"/>
          <a:srcRect/>
          <a:stretch>
            <a:fillRect/>
          </a:stretch>
        </p:blipFill>
        <p:spPr bwMode="auto">
          <a:xfrm>
            <a:off x="579120" y="1209834"/>
            <a:ext cx="3119120" cy="2017342"/>
          </a:xfrm>
          <a:prstGeom prst="rect">
            <a:avLst/>
          </a:prstGeom>
          <a:noFill/>
          <a:ln w="9525">
            <a:noFill/>
            <a:miter lim="800000"/>
            <a:headEnd/>
            <a:tailEnd/>
          </a:ln>
        </p:spPr>
      </p:pic>
      <p:cxnSp>
        <p:nvCxnSpPr>
          <p:cNvPr id="10" name="Straight Connector 9"/>
          <p:cNvCxnSpPr/>
          <p:nvPr/>
        </p:nvCxnSpPr>
        <p:spPr>
          <a:xfrm rot="5400000">
            <a:off x="1946434" y="3865880"/>
            <a:ext cx="4927600" cy="1588"/>
          </a:xfrm>
          <a:prstGeom prst="line">
            <a:avLst/>
          </a:prstGeom>
          <a:ln w="635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579120" y="3393440"/>
            <a:ext cx="3119120" cy="2987998"/>
          </a:xfrm>
          <a:prstGeom prst="rect">
            <a:avLst/>
          </a:prstGeom>
        </p:spPr>
        <p:txBody>
          <a:bodyPr wrap="square">
            <a:spAutoFit/>
          </a:bodyPr>
          <a:lstStyle/>
          <a:p>
            <a:pPr>
              <a:lnSpc>
                <a:spcPct val="95000"/>
              </a:lnSpc>
              <a:spcBef>
                <a:spcPct val="0"/>
              </a:spcBef>
              <a:spcAft>
                <a:spcPts val="3000"/>
              </a:spcAft>
            </a:pPr>
            <a:r>
              <a:rPr lang="en-US" sz="2000" dirty="0" smtClean="0">
                <a:solidFill>
                  <a:schemeClr val="bg1"/>
                </a:solidFill>
                <a:latin typeface="Century Gothic"/>
                <a:cs typeface="Century Gothic"/>
              </a:rPr>
              <a:t>Higher risk tolerance:</a:t>
            </a:r>
          </a:p>
          <a:p>
            <a:pPr>
              <a:lnSpc>
                <a:spcPct val="95000"/>
              </a:lnSpc>
              <a:spcBef>
                <a:spcPct val="0"/>
              </a:spcBef>
              <a:spcAft>
                <a:spcPts val="1800"/>
              </a:spcAft>
              <a:buFont typeface="Arial"/>
              <a:buChar char="•"/>
            </a:pPr>
            <a:r>
              <a:rPr lang="en-US" sz="2000" dirty="0" smtClean="0">
                <a:solidFill>
                  <a:schemeClr val="bg1"/>
                </a:solidFill>
                <a:latin typeface="Century Gothic"/>
                <a:cs typeface="Century Gothic"/>
              </a:rPr>
              <a:t> Greater flexibility to accommodate flooding</a:t>
            </a:r>
          </a:p>
          <a:p>
            <a:pPr>
              <a:lnSpc>
                <a:spcPct val="95000"/>
              </a:lnSpc>
              <a:spcBef>
                <a:spcPct val="0"/>
              </a:spcBef>
              <a:spcAft>
                <a:spcPts val="1800"/>
              </a:spcAft>
              <a:buFont typeface="Arial"/>
              <a:buChar char="•"/>
            </a:pPr>
            <a:r>
              <a:rPr lang="en-US" sz="2000" dirty="0" smtClean="0">
                <a:solidFill>
                  <a:schemeClr val="bg1"/>
                </a:solidFill>
                <a:latin typeface="Century Gothic"/>
                <a:cs typeface="Century Gothic"/>
              </a:rPr>
              <a:t> Lower consequence</a:t>
            </a:r>
          </a:p>
          <a:p>
            <a:pPr>
              <a:lnSpc>
                <a:spcPct val="95000"/>
              </a:lnSpc>
              <a:spcBef>
                <a:spcPct val="0"/>
              </a:spcBef>
              <a:spcAft>
                <a:spcPts val="1800"/>
              </a:spcAft>
              <a:buFont typeface="Arial"/>
              <a:buChar char="•"/>
            </a:pPr>
            <a:r>
              <a:rPr lang="en-US" sz="2000" dirty="0" smtClean="0">
                <a:solidFill>
                  <a:schemeClr val="bg1"/>
                </a:solidFill>
                <a:latin typeface="Century Gothic"/>
                <a:cs typeface="Century Gothic"/>
              </a:rPr>
              <a:t> Ability to change in near term</a:t>
            </a:r>
          </a:p>
        </p:txBody>
      </p:sp>
      <p:sp>
        <p:nvSpPr>
          <p:cNvPr id="13" name="Rectangle 12"/>
          <p:cNvSpPr/>
          <p:nvPr/>
        </p:nvSpPr>
        <p:spPr>
          <a:xfrm>
            <a:off x="5222240" y="3394234"/>
            <a:ext cx="3119120" cy="2987998"/>
          </a:xfrm>
          <a:prstGeom prst="rect">
            <a:avLst/>
          </a:prstGeom>
        </p:spPr>
        <p:txBody>
          <a:bodyPr wrap="square">
            <a:spAutoFit/>
          </a:bodyPr>
          <a:lstStyle/>
          <a:p>
            <a:pPr>
              <a:lnSpc>
                <a:spcPct val="95000"/>
              </a:lnSpc>
              <a:spcBef>
                <a:spcPct val="0"/>
              </a:spcBef>
              <a:spcAft>
                <a:spcPts val="3000"/>
              </a:spcAft>
            </a:pPr>
            <a:r>
              <a:rPr lang="en-US" sz="2000" dirty="0" smtClean="0">
                <a:solidFill>
                  <a:schemeClr val="bg1"/>
                </a:solidFill>
                <a:latin typeface="Century Gothic"/>
                <a:cs typeface="Century Gothic"/>
              </a:rPr>
              <a:t>Lower risk tolerance:</a:t>
            </a:r>
          </a:p>
          <a:p>
            <a:pPr>
              <a:lnSpc>
                <a:spcPct val="95000"/>
              </a:lnSpc>
              <a:spcBef>
                <a:spcPct val="0"/>
              </a:spcBef>
              <a:spcAft>
                <a:spcPts val="1800"/>
              </a:spcAft>
              <a:buFont typeface="Arial"/>
              <a:buChar char="•"/>
            </a:pPr>
            <a:r>
              <a:rPr lang="en-US" sz="2000" dirty="0" smtClean="0">
                <a:solidFill>
                  <a:schemeClr val="bg1"/>
                </a:solidFill>
                <a:latin typeface="Century Gothic"/>
                <a:cs typeface="Century Gothic"/>
              </a:rPr>
              <a:t> Little flexibility to accommodate flooding</a:t>
            </a:r>
          </a:p>
          <a:p>
            <a:pPr>
              <a:lnSpc>
                <a:spcPct val="95000"/>
              </a:lnSpc>
              <a:spcBef>
                <a:spcPct val="0"/>
              </a:spcBef>
              <a:spcAft>
                <a:spcPts val="1800"/>
              </a:spcAft>
              <a:buFont typeface="Arial"/>
              <a:buChar char="•"/>
            </a:pPr>
            <a:r>
              <a:rPr lang="en-US" sz="2000" dirty="0" smtClean="0">
                <a:solidFill>
                  <a:schemeClr val="bg1"/>
                </a:solidFill>
                <a:latin typeface="Century Gothic"/>
                <a:cs typeface="Century Gothic"/>
              </a:rPr>
              <a:t> Higher consequence</a:t>
            </a:r>
          </a:p>
          <a:p>
            <a:pPr>
              <a:lnSpc>
                <a:spcPct val="95000"/>
              </a:lnSpc>
              <a:spcBef>
                <a:spcPct val="0"/>
              </a:spcBef>
              <a:spcAft>
                <a:spcPts val="1800"/>
              </a:spcAft>
              <a:buFont typeface="Arial"/>
              <a:buChar char="•"/>
            </a:pPr>
            <a:r>
              <a:rPr lang="en-US" sz="2000" dirty="0" smtClean="0">
                <a:solidFill>
                  <a:schemeClr val="bg1"/>
                </a:solidFill>
                <a:latin typeface="Century Gothic"/>
                <a:cs typeface="Century Gothic"/>
              </a:rPr>
              <a:t> Inability to change in near term</a:t>
            </a:r>
          </a:p>
        </p:txBody>
      </p:sp>
      <p:sp>
        <p:nvSpPr>
          <p:cNvPr id="9" name="Text Box 9"/>
          <p:cNvSpPr txBox="1">
            <a:spLocks noChangeArrowheads="1"/>
          </p:cNvSpPr>
          <p:nvPr/>
        </p:nvSpPr>
        <p:spPr bwMode="auto">
          <a:xfrm>
            <a:off x="1109666" y="177800"/>
            <a:ext cx="7729537" cy="553998"/>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3000" dirty="0" smtClean="0">
                <a:solidFill>
                  <a:srgbClr val="FFFFFF"/>
                </a:solidFill>
                <a:latin typeface="Century Gothic" pitchFamily="1" charset="0"/>
              </a:rPr>
              <a:t>Why such a large scenario range?</a:t>
            </a:r>
            <a:endParaRPr lang="en-US" sz="3000" dirty="0" smtClean="0">
              <a:solidFill>
                <a:srgbClr val="FFFFFF"/>
              </a:solidFill>
              <a:latin typeface="Century Gothic" pitchFamily="1" charset="0"/>
            </a:endParaRPr>
          </a:p>
        </p:txBody>
      </p:sp>
      <p:sp>
        <p:nvSpPr>
          <p:cNvPr id="12" name="Line 8"/>
          <p:cNvSpPr>
            <a:spLocks noChangeShapeType="1"/>
          </p:cNvSpPr>
          <p:nvPr/>
        </p:nvSpPr>
        <p:spPr bwMode="auto">
          <a:xfrm flipV="1">
            <a:off x="1211266" y="782598"/>
            <a:ext cx="7292975" cy="0"/>
          </a:xfrm>
          <a:prstGeom prst="line">
            <a:avLst/>
          </a:prstGeom>
          <a:noFill/>
          <a:ln w="12700">
            <a:solidFill>
              <a:srgbClr val="A6A6A6"/>
            </a:solidFill>
            <a:round/>
            <a:headEnd/>
            <a:tailEnd/>
          </a:ln>
        </p:spPr>
        <p:txBody>
          <a:bodyPr wrap="none" anchor="ctr">
            <a:prstTxWarp prst="textNoShape">
              <a:avLst/>
            </a:prstTxWarp>
          </a:bodyPr>
          <a:lstStyle/>
          <a:p>
            <a:endParaRPr lang="en-US"/>
          </a:p>
        </p:txBody>
      </p:sp>
      <p:pic>
        <p:nvPicPr>
          <p:cNvPr id="14" name="Picture 13" descr="NOAA-Transparent-Logo.png"/>
          <p:cNvPicPr>
            <a:picLocks noChangeAspect="1"/>
          </p:cNvPicPr>
          <p:nvPr/>
        </p:nvPicPr>
        <p:blipFill>
          <a:blip r:embed="rId5"/>
          <a:stretch>
            <a:fillRect/>
          </a:stretch>
        </p:blipFill>
        <p:spPr>
          <a:xfrm>
            <a:off x="377864" y="271246"/>
            <a:ext cx="672003" cy="672003"/>
          </a:xfrm>
          <a:prstGeom prst="rect">
            <a:avLst/>
          </a:prstGeom>
        </p:spPr>
      </p:pic>
    </p:spTree>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75920" y="939800"/>
            <a:ext cx="2624953" cy="3378200"/>
          </a:xfrm>
          <a:prstGeom prst="rect">
            <a:avLst/>
          </a:prstGeom>
        </p:spPr>
      </p:pic>
      <p:pic>
        <p:nvPicPr>
          <p:cNvPr id="4" name="Picture 3"/>
          <p:cNvPicPr>
            <a:picLocks noChangeAspect="1"/>
          </p:cNvPicPr>
          <p:nvPr/>
        </p:nvPicPr>
        <p:blipFill>
          <a:blip r:embed="rId4"/>
          <a:stretch>
            <a:fillRect/>
          </a:stretch>
        </p:blipFill>
        <p:spPr>
          <a:xfrm>
            <a:off x="3178673" y="1701800"/>
            <a:ext cx="5448300" cy="3911600"/>
          </a:xfrm>
          <a:prstGeom prst="rect">
            <a:avLst/>
          </a:prstGeom>
        </p:spPr>
      </p:pic>
      <p:sp>
        <p:nvSpPr>
          <p:cNvPr id="6" name="Rectangle 5"/>
          <p:cNvSpPr/>
          <p:nvPr/>
        </p:nvSpPr>
        <p:spPr>
          <a:xfrm>
            <a:off x="-1" y="6331803"/>
            <a:ext cx="9144000" cy="461665"/>
          </a:xfrm>
          <a:prstGeom prst="rect">
            <a:avLst/>
          </a:prstGeom>
        </p:spPr>
        <p:txBody>
          <a:bodyPr wrap="square">
            <a:spAutoFit/>
          </a:bodyPr>
          <a:lstStyle/>
          <a:p>
            <a:r>
              <a:rPr lang="en-US" sz="800" dirty="0" err="1" smtClean="0">
                <a:solidFill>
                  <a:schemeClr val="bg1"/>
                </a:solidFill>
                <a:latin typeface="Arial"/>
                <a:cs typeface="Arial"/>
              </a:rPr>
              <a:t>Boesch</a:t>
            </a:r>
            <a:r>
              <a:rPr lang="en-US" sz="800" dirty="0" smtClean="0">
                <a:solidFill>
                  <a:schemeClr val="bg1"/>
                </a:solidFill>
                <a:latin typeface="Arial"/>
                <a:cs typeface="Arial"/>
              </a:rPr>
              <a:t>, D.F., L.P. Atkinson, W.C. </a:t>
            </a:r>
            <a:r>
              <a:rPr lang="en-US" sz="800" dirty="0" err="1" smtClean="0">
                <a:solidFill>
                  <a:schemeClr val="bg1"/>
                </a:solidFill>
                <a:latin typeface="Arial"/>
                <a:cs typeface="Arial"/>
              </a:rPr>
              <a:t>Boicourt</a:t>
            </a:r>
            <a:r>
              <a:rPr lang="en-US" sz="800" dirty="0" smtClean="0">
                <a:solidFill>
                  <a:schemeClr val="bg1"/>
                </a:solidFill>
                <a:latin typeface="Arial"/>
                <a:cs typeface="Arial"/>
              </a:rPr>
              <a:t>, J.D. Boon, D.R. </a:t>
            </a:r>
            <a:r>
              <a:rPr lang="en-US" sz="800" dirty="0" err="1" smtClean="0">
                <a:solidFill>
                  <a:schemeClr val="bg1"/>
                </a:solidFill>
                <a:latin typeface="Arial"/>
                <a:cs typeface="Arial"/>
              </a:rPr>
              <a:t>Cahoon</a:t>
            </a:r>
            <a:r>
              <a:rPr lang="en-US" sz="800" dirty="0" smtClean="0">
                <a:solidFill>
                  <a:schemeClr val="bg1"/>
                </a:solidFill>
                <a:latin typeface="Arial"/>
                <a:cs typeface="Arial"/>
              </a:rPr>
              <a:t>, R.A. </a:t>
            </a:r>
            <a:r>
              <a:rPr lang="en-US" sz="800" dirty="0" err="1" smtClean="0">
                <a:solidFill>
                  <a:schemeClr val="bg1"/>
                </a:solidFill>
                <a:latin typeface="Arial"/>
                <a:cs typeface="Arial"/>
              </a:rPr>
              <a:t>Dalrymple</a:t>
            </a:r>
            <a:r>
              <a:rPr lang="en-US" sz="800" dirty="0" smtClean="0">
                <a:solidFill>
                  <a:schemeClr val="bg1"/>
                </a:solidFill>
                <a:latin typeface="Arial"/>
                <a:cs typeface="Arial"/>
              </a:rPr>
              <a:t>, T. </a:t>
            </a:r>
            <a:r>
              <a:rPr lang="en-US" sz="800" dirty="0" err="1" smtClean="0">
                <a:solidFill>
                  <a:schemeClr val="bg1"/>
                </a:solidFill>
                <a:latin typeface="Arial"/>
                <a:cs typeface="Arial"/>
              </a:rPr>
              <a:t>Ezer</a:t>
            </a:r>
            <a:r>
              <a:rPr lang="en-US" sz="800" dirty="0" smtClean="0">
                <a:solidFill>
                  <a:schemeClr val="bg1"/>
                </a:solidFill>
                <a:latin typeface="Arial"/>
                <a:cs typeface="Arial"/>
              </a:rPr>
              <a:t>, B.P. Horton, Z.P. Johnson, R.E. Kopp, M. Li, R.H. Moss, A. Parris, C.K. </a:t>
            </a:r>
            <a:r>
              <a:rPr lang="en-US" sz="800" dirty="0" err="1" smtClean="0">
                <a:solidFill>
                  <a:schemeClr val="bg1"/>
                </a:solidFill>
                <a:latin typeface="Arial"/>
                <a:cs typeface="Arial"/>
              </a:rPr>
              <a:t>Sommerfield</a:t>
            </a:r>
            <a:r>
              <a:rPr lang="en-US" sz="800" dirty="0" smtClean="0">
                <a:solidFill>
                  <a:schemeClr val="bg1"/>
                </a:solidFill>
                <a:latin typeface="Arial"/>
                <a:cs typeface="Arial"/>
              </a:rPr>
              <a:t>. 2013. Updating Maryland’s Sea-level Rise Projections. Special Report of the Scientific and Technical Working Group to the Maryland Climate Change Commission, 22 pp. University of Maryland Center for Environmental Science, Cambridge, MD.</a:t>
            </a:r>
            <a:endParaRPr lang="en-US" sz="800" dirty="0">
              <a:solidFill>
                <a:schemeClr val="bg1"/>
              </a:solidFill>
              <a:latin typeface="Arial"/>
              <a:cs typeface="Arial"/>
            </a:endParaRPr>
          </a:p>
        </p:txBody>
      </p:sp>
      <p:sp>
        <p:nvSpPr>
          <p:cNvPr id="7" name="Text Box 9"/>
          <p:cNvSpPr txBox="1">
            <a:spLocks noChangeArrowheads="1"/>
          </p:cNvSpPr>
          <p:nvPr/>
        </p:nvSpPr>
        <p:spPr bwMode="auto">
          <a:xfrm>
            <a:off x="1109666" y="177800"/>
            <a:ext cx="8034333" cy="553998"/>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3000" dirty="0" smtClean="0">
                <a:solidFill>
                  <a:srgbClr val="FFFFFF"/>
                </a:solidFill>
                <a:latin typeface="Century Gothic" pitchFamily="1" charset="0"/>
              </a:rPr>
              <a:t>Adaptive risk management thru planning</a:t>
            </a:r>
            <a:endParaRPr lang="en-US" sz="3000" dirty="0" smtClean="0">
              <a:solidFill>
                <a:srgbClr val="FFFFFF"/>
              </a:solidFill>
              <a:latin typeface="Century Gothic" pitchFamily="1" charset="0"/>
            </a:endParaRPr>
          </a:p>
        </p:txBody>
      </p:sp>
      <p:sp>
        <p:nvSpPr>
          <p:cNvPr id="8" name="Line 8"/>
          <p:cNvSpPr>
            <a:spLocks noChangeShapeType="1"/>
          </p:cNvSpPr>
          <p:nvPr/>
        </p:nvSpPr>
        <p:spPr bwMode="auto">
          <a:xfrm flipV="1">
            <a:off x="1211266" y="782598"/>
            <a:ext cx="7640634" cy="0"/>
          </a:xfrm>
          <a:prstGeom prst="line">
            <a:avLst/>
          </a:prstGeom>
          <a:noFill/>
          <a:ln w="12700">
            <a:solidFill>
              <a:srgbClr val="A6A6A6"/>
            </a:solidFill>
            <a:round/>
            <a:headEnd/>
            <a:tailEnd/>
          </a:ln>
        </p:spPr>
        <p:txBody>
          <a:bodyPr wrap="none" anchor="ctr">
            <a:prstTxWarp prst="textNoShape">
              <a:avLst/>
            </a:prstTxWarp>
          </a:bodyPr>
          <a:lstStyle/>
          <a:p>
            <a:endParaRPr lang="en-US"/>
          </a:p>
        </p:txBody>
      </p:sp>
      <p:pic>
        <p:nvPicPr>
          <p:cNvPr id="9" name="Picture 8" descr="NOAA-Transparent-Logo.png"/>
          <p:cNvPicPr>
            <a:picLocks noChangeAspect="1"/>
          </p:cNvPicPr>
          <p:nvPr/>
        </p:nvPicPr>
        <p:blipFill>
          <a:blip r:embed="rId5"/>
          <a:stretch>
            <a:fillRect/>
          </a:stretch>
        </p:blipFill>
        <p:spPr>
          <a:xfrm>
            <a:off x="377864" y="271246"/>
            <a:ext cx="672003" cy="672003"/>
          </a:xfrm>
          <a:prstGeom prst="rect">
            <a:avLst/>
          </a:prstGeom>
        </p:spPr>
      </p:pic>
    </p:spTree>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375920" y="856097"/>
            <a:ext cx="3256280" cy="4175827"/>
          </a:xfrm>
          <a:prstGeom prst="rect">
            <a:avLst/>
          </a:prstGeom>
        </p:spPr>
      </p:pic>
      <p:sp>
        <p:nvSpPr>
          <p:cNvPr id="12" name="Rectangle 11"/>
          <p:cNvSpPr/>
          <p:nvPr/>
        </p:nvSpPr>
        <p:spPr>
          <a:xfrm>
            <a:off x="-1" y="6203771"/>
            <a:ext cx="9143999" cy="646331"/>
          </a:xfrm>
          <a:prstGeom prst="rect">
            <a:avLst/>
          </a:prstGeom>
        </p:spPr>
        <p:txBody>
          <a:bodyPr wrap="square">
            <a:spAutoFit/>
          </a:bodyPr>
          <a:lstStyle/>
          <a:p>
            <a:r>
              <a:rPr lang="en-US" sz="1200" dirty="0" smtClean="0">
                <a:solidFill>
                  <a:schemeClr val="bg1"/>
                </a:solidFill>
              </a:rPr>
              <a:t>NOS SLR tech report  http://</a:t>
            </a:r>
            <a:r>
              <a:rPr lang="en-US" sz="1200" dirty="0" err="1" smtClean="0">
                <a:solidFill>
                  <a:schemeClr val="bg1"/>
                </a:solidFill>
              </a:rPr>
              <a:t>www.csc.noaa.gov/publications/slc_tech.pdf</a:t>
            </a:r>
            <a:endParaRPr lang="en-US" sz="1200" dirty="0" smtClean="0">
              <a:solidFill>
                <a:schemeClr val="bg1"/>
              </a:solidFill>
            </a:endParaRPr>
          </a:p>
          <a:p>
            <a:endParaRPr lang="en-US" sz="1200" dirty="0" smtClean="0">
              <a:solidFill>
                <a:schemeClr val="bg1"/>
              </a:solidFill>
            </a:endParaRPr>
          </a:p>
          <a:p>
            <a:r>
              <a:rPr lang="en-US" sz="1200" dirty="0" smtClean="0">
                <a:solidFill>
                  <a:schemeClr val="bg1"/>
                </a:solidFill>
              </a:rPr>
              <a:t>Incorporating Sea Level Change Scenarios at the Local Level -  </a:t>
            </a:r>
            <a:r>
              <a:rPr lang="en-US" sz="1200" dirty="0" smtClean="0">
                <a:solidFill>
                  <a:schemeClr val="bg1"/>
                </a:solidFill>
                <a:hlinkClick r:id="rId4"/>
              </a:rPr>
              <a:t>http://www.csc.noaa.gov/digitalcoast/publications/slcscenarios</a:t>
            </a:r>
            <a:r>
              <a:rPr lang="en-US" sz="1200" dirty="0" smtClean="0">
                <a:solidFill>
                  <a:schemeClr val="bg1"/>
                </a:solidFill>
              </a:rPr>
              <a:t> </a:t>
            </a:r>
          </a:p>
        </p:txBody>
      </p:sp>
      <p:pic>
        <p:nvPicPr>
          <p:cNvPr id="6" name="Picture 5"/>
          <p:cNvPicPr>
            <a:picLocks noChangeAspect="1"/>
          </p:cNvPicPr>
          <p:nvPr/>
        </p:nvPicPr>
        <p:blipFill>
          <a:blip r:embed="rId5"/>
          <a:stretch>
            <a:fillRect/>
          </a:stretch>
        </p:blipFill>
        <p:spPr>
          <a:xfrm>
            <a:off x="4343400" y="856098"/>
            <a:ext cx="4008625" cy="5253112"/>
          </a:xfrm>
          <a:prstGeom prst="rect">
            <a:avLst/>
          </a:prstGeom>
        </p:spPr>
      </p:pic>
      <p:sp>
        <p:nvSpPr>
          <p:cNvPr id="7" name="Rectangle 6"/>
          <p:cNvSpPr/>
          <p:nvPr/>
        </p:nvSpPr>
        <p:spPr>
          <a:xfrm>
            <a:off x="4343400" y="3759200"/>
            <a:ext cx="3479800" cy="838200"/>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5591850" y="3606800"/>
            <a:ext cx="857464" cy="1046440"/>
          </a:xfrm>
          <a:prstGeom prst="rect">
            <a:avLst/>
          </a:prstGeom>
        </p:spPr>
        <p:txBody>
          <a:bodyPr wrap="none">
            <a:spAutoFit/>
          </a:bodyPr>
          <a:lstStyle/>
          <a:p>
            <a:r>
              <a:rPr lang="en-US" sz="6200" dirty="0" smtClean="0">
                <a:solidFill>
                  <a:srgbClr val="FF0000"/>
                </a:solidFill>
                <a:latin typeface="Zapf Dingbats"/>
                <a:ea typeface="Zapf Dingbats"/>
                <a:cs typeface="Zapf Dingbats"/>
              </a:rPr>
              <a:t>✔</a:t>
            </a:r>
            <a:endParaRPr lang="en-US" sz="6200" dirty="0">
              <a:solidFill>
                <a:srgbClr val="FF0000"/>
              </a:solidFill>
            </a:endParaRPr>
          </a:p>
        </p:txBody>
      </p:sp>
      <p:sp>
        <p:nvSpPr>
          <p:cNvPr id="10" name="Text Box 9"/>
          <p:cNvSpPr txBox="1">
            <a:spLocks noChangeArrowheads="1"/>
          </p:cNvSpPr>
          <p:nvPr/>
        </p:nvSpPr>
        <p:spPr bwMode="auto">
          <a:xfrm>
            <a:off x="1109666" y="177800"/>
            <a:ext cx="7729537" cy="553998"/>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3000" dirty="0" smtClean="0">
                <a:solidFill>
                  <a:srgbClr val="FFFFFF"/>
                </a:solidFill>
                <a:latin typeface="Century Gothic" pitchFamily="1" charset="0"/>
              </a:rPr>
              <a:t>Build regional/local scenarios</a:t>
            </a:r>
            <a:endParaRPr lang="en-US" sz="3000" dirty="0" smtClean="0">
              <a:solidFill>
                <a:srgbClr val="FFFFFF"/>
              </a:solidFill>
              <a:latin typeface="Century Gothic" pitchFamily="1" charset="0"/>
            </a:endParaRPr>
          </a:p>
        </p:txBody>
      </p:sp>
      <p:sp>
        <p:nvSpPr>
          <p:cNvPr id="11" name="Line 8"/>
          <p:cNvSpPr>
            <a:spLocks noChangeShapeType="1"/>
          </p:cNvSpPr>
          <p:nvPr/>
        </p:nvSpPr>
        <p:spPr bwMode="auto">
          <a:xfrm flipV="1">
            <a:off x="1211266" y="782598"/>
            <a:ext cx="7292975" cy="0"/>
          </a:xfrm>
          <a:prstGeom prst="line">
            <a:avLst/>
          </a:prstGeom>
          <a:noFill/>
          <a:ln w="12700">
            <a:solidFill>
              <a:srgbClr val="A6A6A6"/>
            </a:solidFill>
            <a:round/>
            <a:headEnd/>
            <a:tailEnd/>
          </a:ln>
        </p:spPr>
        <p:txBody>
          <a:bodyPr wrap="none" anchor="ctr">
            <a:prstTxWarp prst="textNoShape">
              <a:avLst/>
            </a:prstTxWarp>
          </a:bodyPr>
          <a:lstStyle/>
          <a:p>
            <a:endParaRPr lang="en-US"/>
          </a:p>
        </p:txBody>
      </p:sp>
      <p:pic>
        <p:nvPicPr>
          <p:cNvPr id="13" name="Picture 12" descr="NOAA-Transparent-Logo.png"/>
          <p:cNvPicPr>
            <a:picLocks noChangeAspect="1"/>
          </p:cNvPicPr>
          <p:nvPr/>
        </p:nvPicPr>
        <p:blipFill>
          <a:blip r:embed="rId6"/>
          <a:stretch>
            <a:fillRect/>
          </a:stretch>
        </p:blipFill>
        <p:spPr>
          <a:xfrm>
            <a:off x="377864" y="271246"/>
            <a:ext cx="672003" cy="672003"/>
          </a:xfrm>
          <a:prstGeom prst="rect">
            <a:avLst/>
          </a:prstGeom>
        </p:spPr>
      </p:pic>
    </p:spTree>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0" y="4978401"/>
            <a:ext cx="1430740" cy="1879600"/>
          </a:xfrm>
          <a:prstGeom prst="rect">
            <a:avLst/>
          </a:prstGeom>
        </p:spPr>
      </p:pic>
      <p:pic>
        <p:nvPicPr>
          <p:cNvPr id="13" name="Picture 12" descr="596x845xScreen-shot-2013-06-11-at-11.49.13-AM.png.pagespeed.ic.SeZahLY7bd.png"/>
          <p:cNvPicPr>
            <a:picLocks noChangeAspect="1"/>
          </p:cNvPicPr>
          <p:nvPr/>
        </p:nvPicPr>
        <p:blipFill>
          <a:blip r:embed="rId4"/>
          <a:stretch>
            <a:fillRect/>
          </a:stretch>
        </p:blipFill>
        <p:spPr>
          <a:xfrm>
            <a:off x="7806140" y="4961202"/>
            <a:ext cx="1337860" cy="1896798"/>
          </a:xfrm>
          <a:prstGeom prst="rect">
            <a:avLst/>
          </a:prstGeom>
        </p:spPr>
      </p:pic>
      <p:pic>
        <p:nvPicPr>
          <p:cNvPr id="15" name="Picture 14" descr="Sandy_tool.tiff"/>
          <p:cNvPicPr>
            <a:picLocks noChangeAspect="1"/>
          </p:cNvPicPr>
          <p:nvPr/>
        </p:nvPicPr>
        <p:blipFill>
          <a:blip r:embed="rId5"/>
          <a:stretch>
            <a:fillRect/>
          </a:stretch>
        </p:blipFill>
        <p:spPr>
          <a:xfrm>
            <a:off x="1481539" y="954088"/>
            <a:ext cx="6263197" cy="4786312"/>
          </a:xfrm>
          <a:prstGeom prst="rect">
            <a:avLst/>
          </a:prstGeom>
        </p:spPr>
      </p:pic>
      <p:sp>
        <p:nvSpPr>
          <p:cNvPr id="7" name="Text Box 9"/>
          <p:cNvSpPr txBox="1">
            <a:spLocks noChangeArrowheads="1"/>
          </p:cNvSpPr>
          <p:nvPr/>
        </p:nvSpPr>
        <p:spPr bwMode="auto">
          <a:xfrm>
            <a:off x="1109666" y="177800"/>
            <a:ext cx="7729537" cy="553998"/>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3000" dirty="0" smtClean="0">
                <a:solidFill>
                  <a:srgbClr val="FFFFFF"/>
                </a:solidFill>
                <a:latin typeface="Century Gothic" pitchFamily="1" charset="0"/>
              </a:rPr>
              <a:t>Visualization of future flood risk</a:t>
            </a:r>
            <a:endParaRPr lang="en-US" sz="3000" dirty="0" smtClean="0">
              <a:solidFill>
                <a:srgbClr val="FFFFFF"/>
              </a:solidFill>
              <a:latin typeface="Century Gothic" pitchFamily="1" charset="0"/>
            </a:endParaRPr>
          </a:p>
        </p:txBody>
      </p:sp>
      <p:sp>
        <p:nvSpPr>
          <p:cNvPr id="8" name="Line 8"/>
          <p:cNvSpPr>
            <a:spLocks noChangeShapeType="1"/>
          </p:cNvSpPr>
          <p:nvPr/>
        </p:nvSpPr>
        <p:spPr bwMode="auto">
          <a:xfrm flipV="1">
            <a:off x="1211266" y="782598"/>
            <a:ext cx="7292975" cy="0"/>
          </a:xfrm>
          <a:prstGeom prst="line">
            <a:avLst/>
          </a:prstGeom>
          <a:noFill/>
          <a:ln w="12700">
            <a:solidFill>
              <a:srgbClr val="A6A6A6"/>
            </a:solidFill>
            <a:round/>
            <a:headEnd/>
            <a:tailEnd/>
          </a:ln>
        </p:spPr>
        <p:txBody>
          <a:bodyPr wrap="none" anchor="ctr">
            <a:prstTxWarp prst="textNoShape">
              <a:avLst/>
            </a:prstTxWarp>
          </a:bodyPr>
          <a:lstStyle/>
          <a:p>
            <a:endParaRPr lang="en-US"/>
          </a:p>
        </p:txBody>
      </p:sp>
      <p:pic>
        <p:nvPicPr>
          <p:cNvPr id="9" name="Picture 8" descr="NOAA-Transparent-Logo.png"/>
          <p:cNvPicPr>
            <a:picLocks noChangeAspect="1"/>
          </p:cNvPicPr>
          <p:nvPr/>
        </p:nvPicPr>
        <p:blipFill>
          <a:blip r:embed="rId6"/>
          <a:stretch>
            <a:fillRect/>
          </a:stretch>
        </p:blipFill>
        <p:spPr>
          <a:xfrm>
            <a:off x="377864" y="271246"/>
            <a:ext cx="672003" cy="672003"/>
          </a:xfrm>
          <a:prstGeom prst="rect">
            <a:avLst/>
          </a:prstGeom>
        </p:spPr>
      </p:pic>
    </p:spTree>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 name="Text Box 9"/>
          <p:cNvSpPr txBox="1">
            <a:spLocks noChangeArrowheads="1"/>
          </p:cNvSpPr>
          <p:nvPr/>
        </p:nvSpPr>
        <p:spPr bwMode="auto">
          <a:xfrm>
            <a:off x="1160466" y="177800"/>
            <a:ext cx="7729537" cy="553998"/>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3000" dirty="0" smtClean="0">
                <a:solidFill>
                  <a:srgbClr val="FFFFFF"/>
                </a:solidFill>
                <a:latin typeface="Century Gothic" pitchFamily="1" charset="0"/>
              </a:rPr>
              <a:t>Usable science supports choices, actions</a:t>
            </a:r>
          </a:p>
        </p:txBody>
      </p:sp>
      <p:sp>
        <p:nvSpPr>
          <p:cNvPr id="15" name="Line 8"/>
          <p:cNvSpPr>
            <a:spLocks noChangeShapeType="1"/>
          </p:cNvSpPr>
          <p:nvPr/>
        </p:nvSpPr>
        <p:spPr bwMode="auto">
          <a:xfrm flipV="1">
            <a:off x="1244604" y="814386"/>
            <a:ext cx="7292975" cy="0"/>
          </a:xfrm>
          <a:prstGeom prst="line">
            <a:avLst/>
          </a:prstGeom>
          <a:noFill/>
          <a:ln w="12700">
            <a:solidFill>
              <a:srgbClr val="A6A6A6"/>
            </a:solidFill>
            <a:round/>
            <a:headEnd/>
            <a:tailEnd/>
          </a:ln>
        </p:spPr>
        <p:txBody>
          <a:bodyPr wrap="none" anchor="ctr">
            <a:prstTxWarp prst="textNoShape">
              <a:avLst/>
            </a:prstTxWarp>
          </a:bodyPr>
          <a:lstStyle/>
          <a:p>
            <a:endParaRPr lang="en-US"/>
          </a:p>
        </p:txBody>
      </p:sp>
      <p:pic>
        <p:nvPicPr>
          <p:cNvPr id="20" name="Picture 19" descr="NOAA-Transparent-Logo.png"/>
          <p:cNvPicPr>
            <a:picLocks noChangeAspect="1"/>
          </p:cNvPicPr>
          <p:nvPr/>
        </p:nvPicPr>
        <p:blipFill>
          <a:blip r:embed="rId2"/>
          <a:stretch>
            <a:fillRect/>
          </a:stretch>
        </p:blipFill>
        <p:spPr>
          <a:xfrm>
            <a:off x="377864" y="271246"/>
            <a:ext cx="672003" cy="672003"/>
          </a:xfrm>
          <a:prstGeom prst="rect">
            <a:avLst/>
          </a:prstGeom>
        </p:spPr>
      </p:pic>
      <p:sp>
        <p:nvSpPr>
          <p:cNvPr id="26" name="Text Box 9"/>
          <p:cNvSpPr txBox="1">
            <a:spLocks noChangeArrowheads="1"/>
          </p:cNvSpPr>
          <p:nvPr/>
        </p:nvSpPr>
        <p:spPr bwMode="auto">
          <a:xfrm>
            <a:off x="698500" y="1206500"/>
            <a:ext cx="8191503" cy="5262979"/>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2800" dirty="0" smtClean="0">
                <a:solidFill>
                  <a:srgbClr val="FFFFFF"/>
                </a:solidFill>
                <a:latin typeface="Century Gothic" pitchFamily="1" charset="0"/>
              </a:rPr>
              <a:t>The SLR Tool for Sandy Recovery was </a:t>
            </a:r>
            <a:r>
              <a:rPr lang="en-US" sz="2800" b="1" u="sng" dirty="0" smtClean="0">
                <a:solidFill>
                  <a:srgbClr val="FFFFFF"/>
                </a:solidFill>
                <a:latin typeface="Century Gothic" pitchFamily="1" charset="0"/>
              </a:rPr>
              <a:t>used</a:t>
            </a:r>
            <a:r>
              <a:rPr lang="en-US" sz="2800" dirty="0" smtClean="0">
                <a:solidFill>
                  <a:srgbClr val="FFFFFF"/>
                </a:solidFill>
                <a:latin typeface="Century Gothic" pitchFamily="1" charset="0"/>
              </a:rPr>
              <a:t> for:</a:t>
            </a:r>
          </a:p>
          <a:p>
            <a:pPr lvl="1">
              <a:spcBef>
                <a:spcPct val="50000"/>
              </a:spcBef>
              <a:buFont typeface="Wingdings" charset="2"/>
              <a:buChar char="Ø"/>
            </a:pPr>
            <a:r>
              <a:rPr lang="en-US" sz="2800" dirty="0" smtClean="0">
                <a:solidFill>
                  <a:srgbClr val="FFFFFF"/>
                </a:solidFill>
                <a:latin typeface="Century Gothic" pitchFamily="1" charset="0"/>
              </a:rPr>
              <a:t> 16 local laws in 2013 </a:t>
            </a:r>
          </a:p>
          <a:p>
            <a:pPr lvl="1">
              <a:spcBef>
                <a:spcPct val="50000"/>
              </a:spcBef>
              <a:buFont typeface="Wingdings" charset="2"/>
              <a:buChar char="Ø"/>
            </a:pPr>
            <a:r>
              <a:rPr lang="en-US" sz="2800" dirty="0" smtClean="0">
                <a:solidFill>
                  <a:srgbClr val="FFFFFF"/>
                </a:solidFill>
                <a:latin typeface="Century Gothic" pitchFamily="1" charset="0"/>
              </a:rPr>
              <a:t> Natural Hazard Mitigation Plan</a:t>
            </a:r>
          </a:p>
          <a:p>
            <a:pPr lvl="1">
              <a:spcBef>
                <a:spcPct val="50000"/>
              </a:spcBef>
              <a:buFont typeface="Wingdings" charset="2"/>
              <a:buChar char="Ø"/>
            </a:pPr>
            <a:r>
              <a:rPr lang="en-US" sz="2800" dirty="0" smtClean="0">
                <a:solidFill>
                  <a:srgbClr val="FFFFFF"/>
                </a:solidFill>
                <a:latin typeface="Century Gothic" pitchFamily="1" charset="0"/>
              </a:rPr>
              <a:t> Multi-purpose levee in Lower Manhattan</a:t>
            </a:r>
          </a:p>
          <a:p>
            <a:pPr lvl="1">
              <a:spcBef>
                <a:spcPct val="50000"/>
              </a:spcBef>
              <a:buFont typeface="Wingdings" charset="2"/>
              <a:buChar char="Ø"/>
            </a:pPr>
            <a:r>
              <a:rPr lang="en-US" sz="2800" dirty="0" smtClean="0">
                <a:solidFill>
                  <a:srgbClr val="FFFFFF"/>
                </a:solidFill>
                <a:latin typeface="Century Gothic" pitchFamily="1" charset="0"/>
              </a:rPr>
              <a:t> Beach replenishment and dune construction</a:t>
            </a:r>
          </a:p>
          <a:p>
            <a:pPr lvl="1">
              <a:spcBef>
                <a:spcPct val="50000"/>
              </a:spcBef>
              <a:buFont typeface="Wingdings" charset="2"/>
              <a:buChar char="Ø"/>
            </a:pPr>
            <a:r>
              <a:rPr lang="en-US" sz="2800" dirty="0" smtClean="0">
                <a:solidFill>
                  <a:srgbClr val="FFFFFF"/>
                </a:solidFill>
                <a:latin typeface="Century Gothic" pitchFamily="1" charset="0"/>
              </a:rPr>
              <a:t> Restored wetlands and a tidal barrier in Coney Island Creek</a:t>
            </a:r>
          </a:p>
          <a:p>
            <a:pPr lvl="1">
              <a:spcBef>
                <a:spcPct val="50000"/>
              </a:spcBef>
              <a:buFont typeface="Wingdings" charset="2"/>
              <a:buChar char="Ø"/>
            </a:pPr>
            <a:r>
              <a:rPr lang="en-US" sz="2800" dirty="0" smtClean="0">
                <a:solidFill>
                  <a:srgbClr val="FFFFFF"/>
                </a:solidFill>
                <a:latin typeface="Century Gothic" pitchFamily="1" charset="0"/>
              </a:rPr>
              <a:t> </a:t>
            </a:r>
            <a:r>
              <a:rPr lang="en-US" sz="2800" dirty="0" err="1" smtClean="0">
                <a:solidFill>
                  <a:srgbClr val="FFFFFF"/>
                </a:solidFill>
                <a:latin typeface="Century Gothic" pitchFamily="1" charset="0"/>
              </a:rPr>
              <a:t>ConEd</a:t>
            </a:r>
            <a:r>
              <a:rPr lang="en-US" sz="2800" dirty="0" smtClean="0">
                <a:solidFill>
                  <a:srgbClr val="FFFFFF"/>
                </a:solidFill>
                <a:latin typeface="Century Gothic" pitchFamily="1" charset="0"/>
              </a:rPr>
              <a:t> rate case</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Rectangle 5"/>
          <p:cNvSpPr/>
          <p:nvPr/>
        </p:nvSpPr>
        <p:spPr>
          <a:xfrm>
            <a:off x="4711700" y="6488668"/>
            <a:ext cx="4432299" cy="369332"/>
          </a:xfrm>
          <a:prstGeom prst="rect">
            <a:avLst/>
          </a:prstGeom>
        </p:spPr>
        <p:txBody>
          <a:bodyPr wrap="square">
            <a:spAutoFit/>
          </a:bodyPr>
          <a:lstStyle/>
          <a:p>
            <a:r>
              <a:rPr lang="en-US" dirty="0" smtClean="0">
                <a:solidFill>
                  <a:schemeClr val="bg1"/>
                </a:solidFill>
                <a:latin typeface="Century Gothic"/>
                <a:cs typeface="Century Gothic"/>
              </a:rPr>
              <a:t>Data Source: Church &amp; White 2011</a:t>
            </a:r>
          </a:p>
        </p:txBody>
      </p:sp>
      <p:pic>
        <p:nvPicPr>
          <p:cNvPr id="7" name="Picture 6" descr="10712_2011_9119_Fig5_HTML.gif"/>
          <p:cNvPicPr>
            <a:picLocks noChangeAspect="1"/>
          </p:cNvPicPr>
          <p:nvPr/>
        </p:nvPicPr>
        <p:blipFill>
          <a:blip r:embed="rId3"/>
          <a:stretch>
            <a:fillRect/>
          </a:stretch>
        </p:blipFill>
        <p:spPr>
          <a:xfrm>
            <a:off x="1003300" y="900668"/>
            <a:ext cx="6969014" cy="5398532"/>
          </a:xfrm>
          <a:prstGeom prst="rect">
            <a:avLst/>
          </a:prstGeom>
        </p:spPr>
      </p:pic>
      <p:sp>
        <p:nvSpPr>
          <p:cNvPr id="8" name="Text Box 9"/>
          <p:cNvSpPr txBox="1">
            <a:spLocks noChangeArrowheads="1"/>
          </p:cNvSpPr>
          <p:nvPr/>
        </p:nvSpPr>
        <p:spPr bwMode="auto">
          <a:xfrm>
            <a:off x="1109666" y="177800"/>
            <a:ext cx="7729537" cy="553998"/>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3000" dirty="0" smtClean="0">
                <a:solidFill>
                  <a:srgbClr val="FFFFFF"/>
                </a:solidFill>
                <a:latin typeface="Century Gothic" pitchFamily="1" charset="0"/>
              </a:rPr>
              <a:t>Sea level is rising - </a:t>
            </a:r>
            <a:r>
              <a:rPr lang="en-US" sz="3000" dirty="0" smtClean="0">
                <a:solidFill>
                  <a:srgbClr val="FFFFFF"/>
                </a:solidFill>
                <a:latin typeface="Century Gothic" pitchFamily="1" charset="0"/>
              </a:rPr>
              <a:t>globally</a:t>
            </a:r>
            <a:endParaRPr lang="en-US" sz="3000" dirty="0" smtClean="0">
              <a:solidFill>
                <a:srgbClr val="FFFFFF"/>
              </a:solidFill>
              <a:latin typeface="Century Gothic" pitchFamily="1" charset="0"/>
            </a:endParaRPr>
          </a:p>
        </p:txBody>
      </p:sp>
      <p:sp>
        <p:nvSpPr>
          <p:cNvPr id="9" name="Line 8"/>
          <p:cNvSpPr>
            <a:spLocks noChangeShapeType="1"/>
          </p:cNvSpPr>
          <p:nvPr/>
        </p:nvSpPr>
        <p:spPr bwMode="auto">
          <a:xfrm flipV="1">
            <a:off x="1211266" y="782598"/>
            <a:ext cx="7292975" cy="0"/>
          </a:xfrm>
          <a:prstGeom prst="line">
            <a:avLst/>
          </a:prstGeom>
          <a:noFill/>
          <a:ln w="12700">
            <a:solidFill>
              <a:srgbClr val="A6A6A6"/>
            </a:solidFill>
            <a:round/>
            <a:headEnd/>
            <a:tailEnd/>
          </a:ln>
        </p:spPr>
        <p:txBody>
          <a:bodyPr wrap="none" anchor="ctr">
            <a:prstTxWarp prst="textNoShape">
              <a:avLst/>
            </a:prstTxWarp>
          </a:bodyPr>
          <a:lstStyle/>
          <a:p>
            <a:endParaRPr lang="en-US"/>
          </a:p>
        </p:txBody>
      </p:sp>
      <p:pic>
        <p:nvPicPr>
          <p:cNvPr id="10" name="Picture 9" descr="NOAA-Transparent-Logo.png"/>
          <p:cNvPicPr>
            <a:picLocks noChangeAspect="1"/>
          </p:cNvPicPr>
          <p:nvPr/>
        </p:nvPicPr>
        <p:blipFill>
          <a:blip r:embed="rId4"/>
          <a:stretch>
            <a:fillRect/>
          </a:stretch>
        </p:blipFill>
        <p:spPr>
          <a:xfrm>
            <a:off x="377864" y="271246"/>
            <a:ext cx="672003" cy="672003"/>
          </a:xfrm>
          <a:prstGeom prst="rect">
            <a:avLst/>
          </a:prstGeom>
        </p:spPr>
      </p:pic>
    </p:spTree>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Rectangle 10"/>
          <p:cNvSpPr/>
          <p:nvPr/>
        </p:nvSpPr>
        <p:spPr>
          <a:xfrm>
            <a:off x="716280" y="1939321"/>
            <a:ext cx="7843520" cy="2502736"/>
          </a:xfrm>
          <a:prstGeom prst="rect">
            <a:avLst/>
          </a:prstGeom>
        </p:spPr>
        <p:txBody>
          <a:bodyPr wrap="square">
            <a:spAutoFit/>
          </a:bodyPr>
          <a:lstStyle/>
          <a:p>
            <a:pPr>
              <a:lnSpc>
                <a:spcPct val="95000"/>
              </a:lnSpc>
              <a:spcBef>
                <a:spcPct val="0"/>
              </a:spcBef>
              <a:spcAft>
                <a:spcPts val="3000"/>
              </a:spcAft>
              <a:buFont typeface="Arial"/>
              <a:buChar char="•"/>
            </a:pPr>
            <a:r>
              <a:rPr lang="en-US" sz="2800" dirty="0" smtClean="0">
                <a:solidFill>
                  <a:schemeClr val="bg1"/>
                </a:solidFill>
                <a:latin typeface="Century Gothic"/>
                <a:cs typeface="Century Gothic"/>
              </a:rPr>
              <a:t> Additional analysis on flood recurrence required</a:t>
            </a:r>
          </a:p>
          <a:p>
            <a:pPr>
              <a:lnSpc>
                <a:spcPct val="95000"/>
              </a:lnSpc>
              <a:spcBef>
                <a:spcPct val="0"/>
              </a:spcBef>
              <a:spcAft>
                <a:spcPts val="3000"/>
              </a:spcAft>
              <a:buFont typeface="Arial"/>
              <a:buChar char="•"/>
            </a:pPr>
            <a:r>
              <a:rPr lang="en-US" sz="2800" dirty="0" smtClean="0">
                <a:solidFill>
                  <a:schemeClr val="bg1"/>
                </a:solidFill>
                <a:latin typeface="Century Gothic"/>
                <a:cs typeface="Century Gothic"/>
              </a:rPr>
              <a:t> Rates of Vertical Land Movement (VLM)</a:t>
            </a:r>
          </a:p>
          <a:p>
            <a:pPr>
              <a:lnSpc>
                <a:spcPct val="95000"/>
              </a:lnSpc>
              <a:spcBef>
                <a:spcPct val="0"/>
              </a:spcBef>
              <a:spcAft>
                <a:spcPts val="3000"/>
              </a:spcAft>
              <a:buFont typeface="Arial"/>
              <a:buChar char="•"/>
            </a:pPr>
            <a:r>
              <a:rPr lang="en-US" sz="2800" dirty="0" smtClean="0">
                <a:solidFill>
                  <a:schemeClr val="bg1"/>
                </a:solidFill>
                <a:latin typeface="Century Gothic"/>
                <a:cs typeface="Century Gothic"/>
              </a:rPr>
              <a:t> Shoreline change</a:t>
            </a:r>
          </a:p>
        </p:txBody>
      </p:sp>
      <p:sp>
        <p:nvSpPr>
          <p:cNvPr id="5" name="Text Box 9"/>
          <p:cNvSpPr txBox="1">
            <a:spLocks noChangeArrowheads="1"/>
          </p:cNvSpPr>
          <p:nvPr/>
        </p:nvSpPr>
        <p:spPr bwMode="auto">
          <a:xfrm>
            <a:off x="1109666" y="177800"/>
            <a:ext cx="7729537" cy="553998"/>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3000" dirty="0" smtClean="0">
                <a:solidFill>
                  <a:srgbClr val="FFFFFF"/>
                </a:solidFill>
                <a:latin typeface="Century Gothic" pitchFamily="1" charset="0"/>
              </a:rPr>
              <a:t>Limiting factors from local/regional view</a:t>
            </a:r>
            <a:endParaRPr lang="en-US" sz="3000" dirty="0" smtClean="0">
              <a:solidFill>
                <a:srgbClr val="FFFFFF"/>
              </a:solidFill>
              <a:latin typeface="Century Gothic" pitchFamily="1" charset="0"/>
            </a:endParaRPr>
          </a:p>
        </p:txBody>
      </p:sp>
      <p:sp>
        <p:nvSpPr>
          <p:cNvPr id="6" name="Line 8"/>
          <p:cNvSpPr>
            <a:spLocks noChangeShapeType="1"/>
          </p:cNvSpPr>
          <p:nvPr/>
        </p:nvSpPr>
        <p:spPr bwMode="auto">
          <a:xfrm flipV="1">
            <a:off x="1211266" y="782598"/>
            <a:ext cx="7292975" cy="0"/>
          </a:xfrm>
          <a:prstGeom prst="line">
            <a:avLst/>
          </a:prstGeom>
          <a:noFill/>
          <a:ln w="12700">
            <a:solidFill>
              <a:srgbClr val="A6A6A6"/>
            </a:solidFill>
            <a:round/>
            <a:headEnd/>
            <a:tailEnd/>
          </a:ln>
        </p:spPr>
        <p:txBody>
          <a:bodyPr wrap="none" anchor="ctr">
            <a:prstTxWarp prst="textNoShape">
              <a:avLst/>
            </a:prstTxWarp>
          </a:bodyPr>
          <a:lstStyle/>
          <a:p>
            <a:endParaRPr lang="en-US"/>
          </a:p>
        </p:txBody>
      </p:sp>
      <p:pic>
        <p:nvPicPr>
          <p:cNvPr id="7" name="Picture 6" descr="NOAA-Transparent-Logo.png"/>
          <p:cNvPicPr>
            <a:picLocks noChangeAspect="1"/>
          </p:cNvPicPr>
          <p:nvPr/>
        </p:nvPicPr>
        <p:blipFill>
          <a:blip r:embed="rId3"/>
          <a:stretch>
            <a:fillRect/>
          </a:stretch>
        </p:blipFill>
        <p:spPr>
          <a:xfrm>
            <a:off x="377864" y="271246"/>
            <a:ext cx="672003" cy="672003"/>
          </a:xfrm>
          <a:prstGeom prst="rect">
            <a:avLst/>
          </a:prstGeom>
        </p:spPr>
      </p:pic>
    </p:spTree>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6"/>
          <p:cNvGrpSpPr>
            <a:grpSpLocks/>
          </p:cNvGrpSpPr>
          <p:nvPr/>
        </p:nvGrpSpPr>
        <p:grpSpPr bwMode="auto">
          <a:xfrm>
            <a:off x="241300" y="1744663"/>
            <a:ext cx="2330450" cy="3638550"/>
            <a:chOff x="636343" y="1375024"/>
            <a:chExt cx="3271809" cy="5111252"/>
          </a:xfrm>
        </p:grpSpPr>
        <p:pic>
          <p:nvPicPr>
            <p:cNvPr id="51209" name="Picture 3"/>
            <p:cNvPicPr>
              <a:picLocks noChangeAspect="1" noChangeArrowheads="1"/>
            </p:cNvPicPr>
            <p:nvPr/>
          </p:nvPicPr>
          <p:blipFill>
            <a:blip r:embed="rId3"/>
            <a:srcRect/>
            <a:stretch>
              <a:fillRect/>
            </a:stretch>
          </p:blipFill>
          <p:spPr bwMode="auto">
            <a:xfrm>
              <a:off x="636343" y="1375024"/>
              <a:ext cx="3271809" cy="2256747"/>
            </a:xfrm>
            <a:prstGeom prst="rect">
              <a:avLst/>
            </a:prstGeom>
            <a:noFill/>
            <a:ln w="25400">
              <a:solidFill>
                <a:schemeClr val="tx1"/>
              </a:solidFill>
              <a:miter lim="800000"/>
              <a:headEnd/>
              <a:tailEnd/>
            </a:ln>
          </p:spPr>
        </p:pic>
        <p:pic>
          <p:nvPicPr>
            <p:cNvPr id="51210" name="Picture 4"/>
            <p:cNvPicPr>
              <a:picLocks noChangeAspect="1" noChangeArrowheads="1"/>
            </p:cNvPicPr>
            <p:nvPr/>
          </p:nvPicPr>
          <p:blipFill>
            <a:blip r:embed="rId4"/>
            <a:srcRect/>
            <a:stretch>
              <a:fillRect/>
            </a:stretch>
          </p:blipFill>
          <p:spPr bwMode="auto">
            <a:xfrm>
              <a:off x="1087634" y="3603549"/>
              <a:ext cx="2721638" cy="2882727"/>
            </a:xfrm>
            <a:prstGeom prst="rect">
              <a:avLst/>
            </a:prstGeom>
            <a:noFill/>
            <a:ln w="25400">
              <a:solidFill>
                <a:schemeClr val="tx1"/>
              </a:solidFill>
              <a:miter lim="800000"/>
              <a:headEnd/>
              <a:tailEnd/>
            </a:ln>
          </p:spPr>
        </p:pic>
      </p:grpSp>
      <p:sp>
        <p:nvSpPr>
          <p:cNvPr id="51203" name="TextBox 7"/>
          <p:cNvSpPr txBox="1">
            <a:spLocks noChangeArrowheads="1"/>
          </p:cNvSpPr>
          <p:nvPr/>
        </p:nvSpPr>
        <p:spPr bwMode="auto">
          <a:xfrm>
            <a:off x="241300" y="1198563"/>
            <a:ext cx="2379663" cy="368300"/>
          </a:xfrm>
          <a:prstGeom prst="rect">
            <a:avLst/>
          </a:prstGeom>
          <a:noFill/>
          <a:ln w="9525">
            <a:noFill/>
            <a:miter lim="800000"/>
            <a:headEnd/>
            <a:tailEnd/>
          </a:ln>
        </p:spPr>
        <p:txBody>
          <a:bodyPr wrap="none">
            <a:prstTxWarp prst="textNoShape">
              <a:avLst/>
            </a:prstTxWarp>
            <a:spAutoFit/>
          </a:bodyPr>
          <a:lstStyle/>
          <a:p>
            <a:r>
              <a:rPr lang="en-US">
                <a:solidFill>
                  <a:srgbClr val="FFFFFF"/>
                </a:solidFill>
              </a:rPr>
              <a:t>Pacific Institute, 1988</a:t>
            </a:r>
          </a:p>
        </p:txBody>
      </p:sp>
      <p:sp>
        <p:nvSpPr>
          <p:cNvPr id="51204" name="TextBox 7"/>
          <p:cNvSpPr txBox="1">
            <a:spLocks noChangeArrowheads="1"/>
          </p:cNvSpPr>
          <p:nvPr/>
        </p:nvSpPr>
        <p:spPr bwMode="auto">
          <a:xfrm>
            <a:off x="6948488" y="1198563"/>
            <a:ext cx="1479550" cy="369887"/>
          </a:xfrm>
          <a:prstGeom prst="rect">
            <a:avLst/>
          </a:prstGeom>
          <a:noFill/>
          <a:ln w="9525">
            <a:noFill/>
            <a:miter lim="800000"/>
            <a:headEnd/>
            <a:tailEnd/>
          </a:ln>
        </p:spPr>
        <p:txBody>
          <a:bodyPr wrap="none">
            <a:prstTxWarp prst="textNoShape">
              <a:avLst/>
            </a:prstTxWarp>
            <a:spAutoFit/>
          </a:bodyPr>
          <a:lstStyle/>
          <a:p>
            <a:r>
              <a:rPr lang="en-US">
                <a:solidFill>
                  <a:srgbClr val="FFFFFF"/>
                </a:solidFill>
              </a:rPr>
              <a:t>USGS, 2009</a:t>
            </a:r>
          </a:p>
        </p:txBody>
      </p:sp>
      <p:sp>
        <p:nvSpPr>
          <p:cNvPr id="51205" name="TextBox 8"/>
          <p:cNvSpPr txBox="1">
            <a:spLocks noChangeArrowheads="1"/>
          </p:cNvSpPr>
          <p:nvPr/>
        </p:nvSpPr>
        <p:spPr bwMode="auto">
          <a:xfrm>
            <a:off x="1130300" y="346710"/>
            <a:ext cx="7297738" cy="584776"/>
          </a:xfrm>
          <a:prstGeom prst="rect">
            <a:avLst/>
          </a:prstGeom>
          <a:noFill/>
          <a:ln w="9525">
            <a:noFill/>
            <a:miter lim="800000"/>
            <a:headEnd/>
            <a:tailEnd/>
          </a:ln>
        </p:spPr>
        <p:txBody>
          <a:bodyPr wrap="square">
            <a:prstTxWarp prst="textNoShape">
              <a:avLst/>
            </a:prstTxWarp>
            <a:spAutoFit/>
          </a:bodyPr>
          <a:lstStyle/>
          <a:p>
            <a:r>
              <a:rPr lang="en-US" sz="3200" dirty="0" smtClean="0">
                <a:solidFill>
                  <a:schemeClr val="bg1"/>
                </a:solidFill>
                <a:latin typeface="Century Gothic"/>
                <a:cs typeface="Century Gothic"/>
              </a:rPr>
              <a:t>Don’t wait for perfect information</a:t>
            </a:r>
            <a:endParaRPr lang="en-US" sz="3200" dirty="0">
              <a:solidFill>
                <a:schemeClr val="bg1"/>
              </a:solidFill>
              <a:latin typeface="Century Gothic"/>
              <a:cs typeface="Century Gothic"/>
            </a:endParaRPr>
          </a:p>
        </p:txBody>
      </p:sp>
      <p:pic>
        <p:nvPicPr>
          <p:cNvPr id="51206" name="Picture 5"/>
          <p:cNvPicPr>
            <a:picLocks noChangeAspect="1"/>
          </p:cNvPicPr>
          <p:nvPr/>
        </p:nvPicPr>
        <p:blipFill>
          <a:blip r:embed="rId5">
            <a:lum bright="-6000"/>
          </a:blip>
          <a:srcRect/>
          <a:stretch>
            <a:fillRect/>
          </a:stretch>
        </p:blipFill>
        <p:spPr bwMode="auto">
          <a:xfrm>
            <a:off x="6096000" y="1566863"/>
            <a:ext cx="2892425" cy="3956050"/>
          </a:xfrm>
          <a:prstGeom prst="rect">
            <a:avLst/>
          </a:prstGeom>
          <a:noFill/>
          <a:ln w="12700">
            <a:solidFill>
              <a:srgbClr val="CECECE"/>
            </a:solidFill>
            <a:miter lim="800000"/>
            <a:headEnd/>
            <a:tailEnd/>
          </a:ln>
        </p:spPr>
      </p:pic>
      <p:pic>
        <p:nvPicPr>
          <p:cNvPr id="51207" name="Picture 5" descr="regional.jpg"/>
          <p:cNvPicPr>
            <a:picLocks noChangeAspect="1"/>
          </p:cNvPicPr>
          <p:nvPr/>
        </p:nvPicPr>
        <p:blipFill>
          <a:blip r:embed="rId6"/>
          <a:srcRect/>
          <a:stretch>
            <a:fillRect/>
          </a:stretch>
        </p:blipFill>
        <p:spPr bwMode="auto">
          <a:xfrm>
            <a:off x="2841625" y="1568450"/>
            <a:ext cx="3055938" cy="3954463"/>
          </a:xfrm>
          <a:prstGeom prst="rect">
            <a:avLst/>
          </a:prstGeom>
          <a:noFill/>
          <a:ln w="9525">
            <a:noFill/>
            <a:miter lim="800000"/>
            <a:headEnd/>
            <a:tailEnd/>
          </a:ln>
        </p:spPr>
      </p:pic>
      <p:sp>
        <p:nvSpPr>
          <p:cNvPr id="51208" name="TextBox 7"/>
          <p:cNvSpPr txBox="1">
            <a:spLocks noChangeArrowheads="1"/>
          </p:cNvSpPr>
          <p:nvPr/>
        </p:nvSpPr>
        <p:spPr bwMode="auto">
          <a:xfrm>
            <a:off x="3598863" y="1200150"/>
            <a:ext cx="1481137" cy="369888"/>
          </a:xfrm>
          <a:prstGeom prst="rect">
            <a:avLst/>
          </a:prstGeom>
          <a:noFill/>
          <a:ln w="9525">
            <a:noFill/>
            <a:miter lim="800000"/>
            <a:headEnd/>
            <a:tailEnd/>
          </a:ln>
        </p:spPr>
        <p:txBody>
          <a:bodyPr wrap="none">
            <a:prstTxWarp prst="textNoShape">
              <a:avLst/>
            </a:prstTxWarp>
            <a:spAutoFit/>
          </a:bodyPr>
          <a:lstStyle/>
          <a:p>
            <a:r>
              <a:rPr lang="en-US">
                <a:solidFill>
                  <a:srgbClr val="FFFFFF"/>
                </a:solidFill>
              </a:rPr>
              <a:t>BCDC, 2007</a:t>
            </a:r>
          </a:p>
        </p:txBody>
      </p:sp>
    </p:spTree>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 Box 9"/>
          <p:cNvSpPr txBox="1">
            <a:spLocks noChangeArrowheads="1"/>
          </p:cNvSpPr>
          <p:nvPr/>
        </p:nvSpPr>
        <p:spPr bwMode="auto">
          <a:xfrm>
            <a:off x="1109666" y="177800"/>
            <a:ext cx="7729537" cy="553998"/>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3000" dirty="0" smtClean="0">
                <a:solidFill>
                  <a:srgbClr val="FFFFFF"/>
                </a:solidFill>
                <a:latin typeface="Century Gothic" pitchFamily="1" charset="0"/>
              </a:rPr>
              <a:t>Resilience is a social process</a:t>
            </a:r>
          </a:p>
        </p:txBody>
      </p:sp>
      <p:sp>
        <p:nvSpPr>
          <p:cNvPr id="7" name="Line 8"/>
          <p:cNvSpPr>
            <a:spLocks noChangeShapeType="1"/>
          </p:cNvSpPr>
          <p:nvPr/>
        </p:nvSpPr>
        <p:spPr bwMode="auto">
          <a:xfrm flipV="1">
            <a:off x="1211266" y="782598"/>
            <a:ext cx="7292975" cy="0"/>
          </a:xfrm>
          <a:prstGeom prst="line">
            <a:avLst/>
          </a:prstGeom>
          <a:noFill/>
          <a:ln w="12700">
            <a:solidFill>
              <a:srgbClr val="A6A6A6"/>
            </a:solidFill>
            <a:round/>
            <a:headEnd/>
            <a:tailEnd/>
          </a:ln>
        </p:spPr>
        <p:txBody>
          <a:bodyPr wrap="none" anchor="ctr">
            <a:prstTxWarp prst="textNoShape">
              <a:avLst/>
            </a:prstTxWarp>
          </a:bodyPr>
          <a:lstStyle/>
          <a:p>
            <a:endParaRPr lang="en-US"/>
          </a:p>
        </p:txBody>
      </p:sp>
      <p:pic>
        <p:nvPicPr>
          <p:cNvPr id="8" name="Picture 7" descr="NOAA-Transparent-Logo.png"/>
          <p:cNvPicPr>
            <a:picLocks noChangeAspect="1"/>
          </p:cNvPicPr>
          <p:nvPr/>
        </p:nvPicPr>
        <p:blipFill>
          <a:blip r:embed="rId3"/>
          <a:stretch>
            <a:fillRect/>
          </a:stretch>
        </p:blipFill>
        <p:spPr>
          <a:xfrm>
            <a:off x="377864" y="271246"/>
            <a:ext cx="672003" cy="672003"/>
          </a:xfrm>
          <a:prstGeom prst="rect">
            <a:avLst/>
          </a:prstGeom>
        </p:spPr>
      </p:pic>
      <p:graphicFrame>
        <p:nvGraphicFramePr>
          <p:cNvPr id="6" name="Diagram 5"/>
          <p:cNvGraphicFramePr/>
          <p:nvPr/>
        </p:nvGraphicFramePr>
        <p:xfrm>
          <a:off x="-38100" y="752749"/>
          <a:ext cx="9144000" cy="5914751"/>
        </p:xfrm>
        <a:graphic>
          <a:graphicData uri="http://schemas.openxmlformats.org/drawingml/2006/diagram">
            <a:relIds xmlns:dgm="http://schemas.openxmlformats.org/drawingml/2006/diagram" xmlns:r="http://schemas.openxmlformats.org/officeDocument/2006/relationships" r:dm="rId4" r:lo="rId5" r:qs="rId6" r:cs="rId7"/>
          </a:graphicData>
        </a:graphic>
      </p:graphicFrame>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80387991"/>
      </p:ext>
    </p:extLst>
  </p:cSld>
  <p:clrMapOvr>
    <a:masterClrMapping/>
  </p:clrMapOvr>
  <p:transition advClick="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slrmap.png"/>
          <p:cNvPicPr>
            <a:picLocks noChangeAspect="1"/>
          </p:cNvPicPr>
          <p:nvPr/>
        </p:nvPicPr>
        <p:blipFill>
          <a:blip r:embed="rId3"/>
          <a:stretch>
            <a:fillRect/>
          </a:stretch>
        </p:blipFill>
        <p:spPr>
          <a:xfrm>
            <a:off x="396240" y="892304"/>
            <a:ext cx="8351520" cy="5460387"/>
          </a:xfrm>
          <a:prstGeom prst="rect">
            <a:avLst/>
          </a:prstGeom>
        </p:spPr>
      </p:pic>
      <p:sp>
        <p:nvSpPr>
          <p:cNvPr id="6" name="Rectangle 5"/>
          <p:cNvSpPr/>
          <p:nvPr/>
        </p:nvSpPr>
        <p:spPr>
          <a:xfrm>
            <a:off x="5516880" y="6488668"/>
            <a:ext cx="3627119" cy="369332"/>
          </a:xfrm>
          <a:prstGeom prst="rect">
            <a:avLst/>
          </a:prstGeom>
        </p:spPr>
        <p:txBody>
          <a:bodyPr wrap="square">
            <a:spAutoFit/>
          </a:bodyPr>
          <a:lstStyle/>
          <a:p>
            <a:r>
              <a:rPr lang="en-US" dirty="0" smtClean="0">
                <a:solidFill>
                  <a:schemeClr val="bg1"/>
                </a:solidFill>
                <a:latin typeface="Century Gothic"/>
                <a:cs typeface="Century Gothic"/>
              </a:rPr>
              <a:t>Data Source: NOAA CO-OPS</a:t>
            </a:r>
          </a:p>
        </p:txBody>
      </p:sp>
      <p:pic>
        <p:nvPicPr>
          <p:cNvPr id="10" name="Picture 9" descr="histogram.png"/>
          <p:cNvPicPr>
            <a:picLocks noChangeAspect="1"/>
          </p:cNvPicPr>
          <p:nvPr/>
        </p:nvPicPr>
        <p:blipFill>
          <a:blip r:embed="rId4"/>
          <a:srcRect t="14177"/>
          <a:stretch>
            <a:fillRect/>
          </a:stretch>
        </p:blipFill>
        <p:spPr>
          <a:xfrm>
            <a:off x="375920" y="2984138"/>
            <a:ext cx="4897120" cy="3362289"/>
          </a:xfrm>
          <a:prstGeom prst="rect">
            <a:avLst/>
          </a:prstGeom>
        </p:spPr>
      </p:pic>
      <p:sp>
        <p:nvSpPr>
          <p:cNvPr id="7" name="Text Box 9"/>
          <p:cNvSpPr txBox="1">
            <a:spLocks noChangeArrowheads="1"/>
          </p:cNvSpPr>
          <p:nvPr/>
        </p:nvSpPr>
        <p:spPr bwMode="auto">
          <a:xfrm>
            <a:off x="1109666" y="177800"/>
            <a:ext cx="7729537" cy="553998"/>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3000" dirty="0" smtClean="0">
                <a:solidFill>
                  <a:srgbClr val="FFFFFF"/>
                </a:solidFill>
                <a:latin typeface="Century Gothic" pitchFamily="1" charset="0"/>
              </a:rPr>
              <a:t>Sea level is rising - locally</a:t>
            </a:r>
            <a:endParaRPr lang="en-US" sz="3000" dirty="0" smtClean="0">
              <a:solidFill>
                <a:srgbClr val="FFFFFF"/>
              </a:solidFill>
              <a:latin typeface="Century Gothic" pitchFamily="1" charset="0"/>
            </a:endParaRPr>
          </a:p>
        </p:txBody>
      </p:sp>
      <p:sp>
        <p:nvSpPr>
          <p:cNvPr id="8" name="Line 8"/>
          <p:cNvSpPr>
            <a:spLocks noChangeShapeType="1"/>
          </p:cNvSpPr>
          <p:nvPr/>
        </p:nvSpPr>
        <p:spPr bwMode="auto">
          <a:xfrm flipV="1">
            <a:off x="1211266" y="782598"/>
            <a:ext cx="7292975" cy="0"/>
          </a:xfrm>
          <a:prstGeom prst="line">
            <a:avLst/>
          </a:prstGeom>
          <a:noFill/>
          <a:ln w="12700">
            <a:solidFill>
              <a:srgbClr val="A6A6A6"/>
            </a:solidFill>
            <a:round/>
            <a:headEnd/>
            <a:tailEnd/>
          </a:ln>
        </p:spPr>
        <p:txBody>
          <a:bodyPr wrap="none" anchor="ctr">
            <a:prstTxWarp prst="textNoShape">
              <a:avLst/>
            </a:prstTxWarp>
          </a:bodyPr>
          <a:lstStyle/>
          <a:p>
            <a:endParaRPr lang="en-US"/>
          </a:p>
        </p:txBody>
      </p:sp>
      <p:pic>
        <p:nvPicPr>
          <p:cNvPr id="9" name="Picture 8" descr="NOAA-Transparent-Logo.png"/>
          <p:cNvPicPr>
            <a:picLocks noChangeAspect="1"/>
          </p:cNvPicPr>
          <p:nvPr/>
        </p:nvPicPr>
        <p:blipFill>
          <a:blip r:embed="rId5"/>
          <a:stretch>
            <a:fillRect/>
          </a:stretch>
        </p:blipFill>
        <p:spPr>
          <a:xfrm>
            <a:off x="377864" y="271246"/>
            <a:ext cx="672003" cy="672003"/>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r>
              <a:rPr lang="en-US" sz="2500" dirty="0" smtClean="0">
                <a:solidFill>
                  <a:schemeClr val="bg1"/>
                </a:solidFill>
                <a:ea typeface="Tahoma" pitchFamily="34" charset="0"/>
                <a:cs typeface="Tahoma" pitchFamily="34" charset="0"/>
              </a:rPr>
              <a:t>Economic, cultural, and ecological assets near sea level</a:t>
            </a:r>
            <a:endParaRPr lang="en-US" sz="2500" dirty="0">
              <a:solidFill>
                <a:schemeClr val="bg1"/>
              </a:solidFill>
              <a:ea typeface="Tahoma" pitchFamily="34" charset="0"/>
              <a:cs typeface="Tahoma" pitchFamily="34" charset="0"/>
            </a:endParaRPr>
          </a:p>
        </p:txBody>
      </p:sp>
      <p:pic>
        <p:nvPicPr>
          <p:cNvPr id="6" name="Picture 3" descr="Oakland Runway"/>
          <p:cNvPicPr>
            <a:picLocks noChangeAspect="1" noChangeArrowheads="1"/>
          </p:cNvPicPr>
          <p:nvPr/>
        </p:nvPicPr>
        <p:blipFill>
          <a:blip r:embed="rId3"/>
          <a:srcRect l="5749" r="7572" b="23485"/>
          <a:stretch>
            <a:fillRect/>
          </a:stretch>
        </p:blipFill>
        <p:spPr bwMode="auto">
          <a:xfrm>
            <a:off x="375920" y="1287314"/>
            <a:ext cx="8364855" cy="4676605"/>
          </a:xfrm>
          <a:prstGeom prst="rect">
            <a:avLst/>
          </a:prstGeom>
          <a:noFill/>
          <a:ln w="9525">
            <a:noFill/>
            <a:miter lim="800000"/>
            <a:headEnd/>
            <a:tailEnd/>
          </a:ln>
        </p:spPr>
      </p:pic>
      <p:sp>
        <p:nvSpPr>
          <p:cNvPr id="7" name="Line 8"/>
          <p:cNvSpPr>
            <a:spLocks noChangeShapeType="1"/>
          </p:cNvSpPr>
          <p:nvPr/>
        </p:nvSpPr>
        <p:spPr bwMode="auto">
          <a:xfrm flipV="1">
            <a:off x="375920" y="915988"/>
            <a:ext cx="8364855" cy="0"/>
          </a:xfrm>
          <a:prstGeom prst="line">
            <a:avLst/>
          </a:prstGeom>
          <a:noFill/>
          <a:ln w="12700">
            <a:solidFill>
              <a:srgbClr val="A6A6A6"/>
            </a:solidFill>
            <a:round/>
            <a:headEnd/>
            <a:tailEnd/>
          </a:ln>
        </p:spPr>
        <p:txBody>
          <a:bodyPr wrap="none" anchor="ctr">
            <a:prstTxWarp prst="textNoShape">
              <a:avLst/>
            </a:prstTxWarp>
          </a:bodyPr>
          <a:lstStyle/>
          <a:p>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2803879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r>
              <a:rPr lang="en-US" sz="2800" dirty="0" smtClean="0">
                <a:solidFill>
                  <a:schemeClr val="bg1"/>
                </a:solidFill>
                <a:ea typeface="Tahoma" pitchFamily="34" charset="0"/>
                <a:cs typeface="Tahoma" pitchFamily="34" charset="0"/>
              </a:rPr>
              <a:t>Any amount of SLR will increase coastal flooding</a:t>
            </a:r>
            <a:endParaRPr lang="en-US" sz="2800" dirty="0">
              <a:solidFill>
                <a:schemeClr val="bg1"/>
              </a:solidFill>
              <a:ea typeface="Tahoma" pitchFamily="34" charset="0"/>
              <a:cs typeface="Tahoma" pitchFamily="34" charset="0"/>
            </a:endParaRPr>
          </a:p>
        </p:txBody>
      </p:sp>
      <p:pic>
        <p:nvPicPr>
          <p:cNvPr id="16388" name="Picture 4" descr="http://media.cnbc.com/i/CNBC/Sections/News_And_Analysis/_News/_SLIDESHOWS/ScenesFromSandy2012/hurricane-sandy-rockaway-boardwalk.jpg"/>
          <p:cNvPicPr>
            <a:picLocks noChangeAspect="1" noChangeArrowheads="1"/>
          </p:cNvPicPr>
          <p:nvPr/>
        </p:nvPicPr>
        <p:blipFill>
          <a:blip r:embed="rId3" cstate="print"/>
          <a:srcRect/>
          <a:stretch>
            <a:fillRect/>
          </a:stretch>
        </p:blipFill>
        <p:spPr bwMode="auto">
          <a:xfrm>
            <a:off x="373217" y="1143000"/>
            <a:ext cx="8392958" cy="5118100"/>
          </a:xfrm>
          <a:prstGeom prst="rect">
            <a:avLst/>
          </a:prstGeom>
          <a:noFill/>
        </p:spPr>
      </p:pic>
      <p:sp>
        <p:nvSpPr>
          <p:cNvPr id="5" name="TextBox 4"/>
          <p:cNvSpPr txBox="1"/>
          <p:nvPr/>
        </p:nvSpPr>
        <p:spPr>
          <a:xfrm>
            <a:off x="6654800" y="6566356"/>
            <a:ext cx="2483736" cy="246221"/>
          </a:xfrm>
          <a:prstGeom prst="rect">
            <a:avLst/>
          </a:prstGeom>
          <a:noFill/>
        </p:spPr>
        <p:txBody>
          <a:bodyPr wrap="square" rtlCol="0">
            <a:spAutoFit/>
          </a:bodyPr>
          <a:lstStyle/>
          <a:p>
            <a:pPr algn="r"/>
            <a:r>
              <a:rPr lang="en-US" sz="1000" dirty="0" smtClean="0">
                <a:solidFill>
                  <a:schemeClr val="bg1"/>
                </a:solidFill>
                <a:latin typeface="Arial"/>
                <a:cs typeface="Arial"/>
              </a:rPr>
              <a:t>Spencer Platt Getty Images</a:t>
            </a:r>
            <a:endParaRPr lang="en-US" sz="1000" dirty="0">
              <a:solidFill>
                <a:schemeClr val="bg1"/>
              </a:solidFill>
              <a:latin typeface="Arial"/>
              <a:cs typeface="Arial"/>
            </a:endParaRPr>
          </a:p>
        </p:txBody>
      </p:sp>
      <p:sp>
        <p:nvSpPr>
          <p:cNvPr id="17" name="Line 8"/>
          <p:cNvSpPr>
            <a:spLocks noChangeShapeType="1"/>
          </p:cNvSpPr>
          <p:nvPr/>
        </p:nvSpPr>
        <p:spPr bwMode="auto">
          <a:xfrm flipV="1">
            <a:off x="401320" y="865188"/>
            <a:ext cx="8364855" cy="0"/>
          </a:xfrm>
          <a:prstGeom prst="line">
            <a:avLst/>
          </a:prstGeom>
          <a:noFill/>
          <a:ln w="12700">
            <a:solidFill>
              <a:srgbClr val="A6A6A6"/>
            </a:solidFill>
            <a:round/>
            <a:headEnd/>
            <a:tailEnd/>
          </a:ln>
        </p:spPr>
        <p:txBody>
          <a:bodyPr wrap="none" anchor="ctr">
            <a:prstTxWarp prst="textNoShape">
              <a:avLst/>
            </a:prstTxWarp>
          </a:bodyPr>
          <a:lstStyle/>
          <a:p>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28038799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ext Box 9"/>
          <p:cNvSpPr txBox="1">
            <a:spLocks noChangeArrowheads="1"/>
          </p:cNvSpPr>
          <p:nvPr/>
        </p:nvSpPr>
        <p:spPr bwMode="auto">
          <a:xfrm>
            <a:off x="1109666" y="177800"/>
            <a:ext cx="7729537" cy="553998"/>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3000" dirty="0" smtClean="0">
                <a:solidFill>
                  <a:srgbClr val="FFFFFF"/>
                </a:solidFill>
                <a:latin typeface="Century Gothic" pitchFamily="1" charset="0"/>
              </a:rPr>
              <a:t>Flooding during high tides</a:t>
            </a:r>
            <a:endParaRPr lang="en-US" sz="3000" dirty="0" smtClean="0">
              <a:solidFill>
                <a:srgbClr val="FFFFFF"/>
              </a:solidFill>
              <a:latin typeface="Century Gothic" pitchFamily="1" charset="0"/>
            </a:endParaRPr>
          </a:p>
        </p:txBody>
      </p:sp>
      <p:sp>
        <p:nvSpPr>
          <p:cNvPr id="8" name="Line 8"/>
          <p:cNvSpPr>
            <a:spLocks noChangeShapeType="1"/>
          </p:cNvSpPr>
          <p:nvPr/>
        </p:nvSpPr>
        <p:spPr bwMode="auto">
          <a:xfrm flipV="1">
            <a:off x="1211266" y="782598"/>
            <a:ext cx="7292975" cy="0"/>
          </a:xfrm>
          <a:prstGeom prst="line">
            <a:avLst/>
          </a:prstGeom>
          <a:noFill/>
          <a:ln w="12700">
            <a:solidFill>
              <a:srgbClr val="A6A6A6"/>
            </a:solidFill>
            <a:round/>
            <a:headEnd/>
            <a:tailEnd/>
          </a:ln>
        </p:spPr>
        <p:txBody>
          <a:bodyPr wrap="none" anchor="ctr">
            <a:prstTxWarp prst="textNoShape">
              <a:avLst/>
            </a:prstTxWarp>
          </a:bodyPr>
          <a:lstStyle/>
          <a:p>
            <a:endParaRPr lang="en-US"/>
          </a:p>
        </p:txBody>
      </p:sp>
      <p:pic>
        <p:nvPicPr>
          <p:cNvPr id="9" name="Picture 8" descr="NOAA-Transparent-Logo.png"/>
          <p:cNvPicPr>
            <a:picLocks noChangeAspect="1"/>
          </p:cNvPicPr>
          <p:nvPr/>
        </p:nvPicPr>
        <p:blipFill>
          <a:blip r:embed="rId3"/>
          <a:stretch>
            <a:fillRect/>
          </a:stretch>
        </p:blipFill>
        <p:spPr>
          <a:xfrm>
            <a:off x="377864" y="271246"/>
            <a:ext cx="672003" cy="672003"/>
          </a:xfrm>
          <a:prstGeom prst="rect">
            <a:avLst/>
          </a:prstGeom>
        </p:spPr>
      </p:pic>
      <p:pic>
        <p:nvPicPr>
          <p:cNvPr id="11" name="Picture 10" descr="Figure-25.2-hi.jpg"/>
          <p:cNvPicPr>
            <a:picLocks noChangeAspect="1"/>
          </p:cNvPicPr>
          <p:nvPr/>
        </p:nvPicPr>
        <p:blipFill>
          <a:blip r:embed="rId4"/>
          <a:srcRect l="4132" t="18488" r="10556" b="8365"/>
          <a:stretch>
            <a:fillRect/>
          </a:stretch>
        </p:blipFill>
        <p:spPr>
          <a:xfrm>
            <a:off x="365163" y="1981200"/>
            <a:ext cx="8476829" cy="3200400"/>
          </a:xfrm>
          <a:prstGeom prst="rect">
            <a:avLst/>
          </a:prstGeom>
        </p:spPr>
      </p:pic>
      <p:sp>
        <p:nvSpPr>
          <p:cNvPr id="12" name="Rectangle 11"/>
          <p:cNvSpPr/>
          <p:nvPr/>
        </p:nvSpPr>
        <p:spPr>
          <a:xfrm>
            <a:off x="0" y="6414869"/>
            <a:ext cx="9144000" cy="400110"/>
          </a:xfrm>
          <a:prstGeom prst="rect">
            <a:avLst/>
          </a:prstGeom>
        </p:spPr>
        <p:txBody>
          <a:bodyPr wrap="square">
            <a:spAutoFit/>
          </a:bodyPr>
          <a:lstStyle/>
          <a:p>
            <a:r>
              <a:rPr lang="en-US" sz="1000" dirty="0" smtClean="0">
                <a:solidFill>
                  <a:schemeClr val="bg1"/>
                </a:solidFill>
                <a:latin typeface="Century Gothic"/>
                <a:cs typeface="Century Gothic"/>
              </a:rPr>
              <a:t>Photo credits: (left) NOAA Coastal Services Center; (right) Ray </a:t>
            </a:r>
            <a:r>
              <a:rPr lang="en-US" sz="1000" dirty="0" err="1" smtClean="0">
                <a:solidFill>
                  <a:schemeClr val="bg1"/>
                </a:solidFill>
                <a:latin typeface="Century Gothic"/>
                <a:cs typeface="Century Gothic"/>
              </a:rPr>
              <a:t>Garrido</a:t>
            </a:r>
            <a:r>
              <a:rPr lang="en-US" sz="1000" dirty="0" smtClean="0">
                <a:solidFill>
                  <a:schemeClr val="bg1"/>
                </a:solidFill>
                <a:latin typeface="Century Gothic"/>
                <a:cs typeface="Century Gothic"/>
              </a:rPr>
              <a:t>, January 6, 2010, reprinted with permission by the Washington Department of Ecology</a:t>
            </a:r>
            <a:endParaRPr lang="en-US" sz="1000" dirty="0">
              <a:solidFill>
                <a:schemeClr val="bg1"/>
              </a:solidFill>
              <a:latin typeface="Century Gothic"/>
              <a:cs typeface="Century Gothic"/>
            </a:endParaRPr>
          </a:p>
        </p:txBody>
      </p:sp>
      <p:sp>
        <p:nvSpPr>
          <p:cNvPr id="13" name="Rectangle 12"/>
          <p:cNvSpPr/>
          <p:nvPr/>
        </p:nvSpPr>
        <p:spPr>
          <a:xfrm>
            <a:off x="1049867" y="5359400"/>
            <a:ext cx="2413000" cy="461665"/>
          </a:xfrm>
          <a:prstGeom prst="rect">
            <a:avLst/>
          </a:prstGeom>
        </p:spPr>
        <p:txBody>
          <a:bodyPr wrap="square">
            <a:spAutoFit/>
          </a:bodyPr>
          <a:lstStyle/>
          <a:p>
            <a:r>
              <a:rPr lang="en-US" sz="2400" dirty="0" smtClean="0">
                <a:solidFill>
                  <a:schemeClr val="bg1"/>
                </a:solidFill>
                <a:latin typeface="Century Gothic"/>
                <a:cs typeface="Century Gothic"/>
              </a:rPr>
              <a:t>Charleston, SC</a:t>
            </a:r>
            <a:endParaRPr lang="en-US" sz="2400" dirty="0">
              <a:solidFill>
                <a:schemeClr val="bg1"/>
              </a:solidFill>
              <a:latin typeface="Century Gothic"/>
              <a:cs typeface="Century Gothic"/>
            </a:endParaRPr>
          </a:p>
        </p:txBody>
      </p:sp>
      <p:sp>
        <p:nvSpPr>
          <p:cNvPr id="14" name="Rectangle 13"/>
          <p:cNvSpPr/>
          <p:nvPr/>
        </p:nvSpPr>
        <p:spPr>
          <a:xfrm>
            <a:off x="5355167" y="5308600"/>
            <a:ext cx="2945874" cy="461665"/>
          </a:xfrm>
          <a:prstGeom prst="rect">
            <a:avLst/>
          </a:prstGeom>
        </p:spPr>
        <p:txBody>
          <a:bodyPr wrap="square">
            <a:spAutoFit/>
          </a:bodyPr>
          <a:lstStyle/>
          <a:p>
            <a:r>
              <a:rPr lang="en-US" sz="2400" dirty="0" smtClean="0">
                <a:solidFill>
                  <a:schemeClr val="bg1"/>
                </a:solidFill>
                <a:latin typeface="Century Gothic"/>
                <a:cs typeface="Century Gothic"/>
              </a:rPr>
              <a:t>Puget Sound, WA</a:t>
            </a:r>
            <a:endParaRPr lang="en-US" sz="2400" dirty="0">
              <a:solidFill>
                <a:schemeClr val="bg1"/>
              </a:solidFill>
              <a:latin typeface="Century Gothic"/>
              <a:cs typeface="Century Gothic"/>
            </a:endParaRPr>
          </a:p>
        </p:txBody>
      </p:sp>
    </p:spTree>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Rectangle 9"/>
          <p:cNvSpPr/>
          <p:nvPr/>
        </p:nvSpPr>
        <p:spPr>
          <a:xfrm>
            <a:off x="3924300" y="848360"/>
            <a:ext cx="4816475" cy="5295810"/>
          </a:xfrm>
          <a:prstGeom prst="rect">
            <a:avLst/>
          </a:prstGeom>
        </p:spPr>
        <p:txBody>
          <a:bodyPr wrap="square">
            <a:spAutoFit/>
          </a:bodyPr>
          <a:lstStyle/>
          <a:p>
            <a:pPr>
              <a:lnSpc>
                <a:spcPct val="95000"/>
              </a:lnSpc>
              <a:spcBef>
                <a:spcPct val="0"/>
              </a:spcBef>
              <a:spcAft>
                <a:spcPts val="1200"/>
              </a:spcAft>
            </a:pPr>
            <a:r>
              <a:rPr lang="en-US" sz="1600" dirty="0" smtClean="0">
                <a:solidFill>
                  <a:schemeClr val="bg1"/>
                </a:solidFill>
                <a:latin typeface="Century Gothic"/>
                <a:cs typeface="Century Gothic"/>
              </a:rPr>
              <a:t>Adam Parris, NOAA (Lead)</a:t>
            </a:r>
          </a:p>
          <a:p>
            <a:pPr>
              <a:lnSpc>
                <a:spcPct val="95000"/>
              </a:lnSpc>
              <a:spcBef>
                <a:spcPct val="0"/>
              </a:spcBef>
              <a:spcAft>
                <a:spcPts val="1200"/>
              </a:spcAft>
            </a:pPr>
            <a:r>
              <a:rPr lang="en-US" sz="1600" dirty="0" smtClean="0">
                <a:solidFill>
                  <a:schemeClr val="bg1"/>
                </a:solidFill>
                <a:latin typeface="Century Gothic"/>
                <a:cs typeface="Century Gothic"/>
              </a:rPr>
              <a:t>Peter </a:t>
            </a:r>
            <a:r>
              <a:rPr lang="en-US" sz="1600" dirty="0" err="1" smtClean="0">
                <a:solidFill>
                  <a:schemeClr val="bg1"/>
                </a:solidFill>
                <a:latin typeface="Century Gothic"/>
                <a:cs typeface="Century Gothic"/>
              </a:rPr>
              <a:t>Bromirski</a:t>
            </a:r>
            <a:r>
              <a:rPr lang="en-US" sz="1600" dirty="0" smtClean="0">
                <a:solidFill>
                  <a:schemeClr val="bg1"/>
                </a:solidFill>
                <a:latin typeface="Century Gothic"/>
                <a:cs typeface="Century Gothic"/>
              </a:rPr>
              <a:t>, Scripps Institution of Oceanography</a:t>
            </a:r>
          </a:p>
          <a:p>
            <a:pPr>
              <a:lnSpc>
                <a:spcPct val="95000"/>
              </a:lnSpc>
              <a:spcBef>
                <a:spcPct val="0"/>
              </a:spcBef>
              <a:spcAft>
                <a:spcPts val="1200"/>
              </a:spcAft>
            </a:pPr>
            <a:r>
              <a:rPr lang="en-US" sz="1600" dirty="0" smtClean="0">
                <a:solidFill>
                  <a:schemeClr val="bg1"/>
                </a:solidFill>
                <a:latin typeface="Century Gothic"/>
                <a:cs typeface="Century Gothic"/>
              </a:rPr>
              <a:t>Virginia Burkett, USGS</a:t>
            </a:r>
          </a:p>
          <a:p>
            <a:pPr>
              <a:lnSpc>
                <a:spcPct val="95000"/>
              </a:lnSpc>
              <a:spcBef>
                <a:spcPct val="0"/>
              </a:spcBef>
              <a:spcAft>
                <a:spcPts val="1200"/>
              </a:spcAft>
            </a:pPr>
            <a:r>
              <a:rPr lang="en-US" sz="1600" dirty="0" smtClean="0">
                <a:solidFill>
                  <a:schemeClr val="bg1"/>
                </a:solidFill>
                <a:latin typeface="Century Gothic"/>
                <a:cs typeface="Century Gothic"/>
              </a:rPr>
              <a:t>Dan </a:t>
            </a:r>
            <a:r>
              <a:rPr lang="en-US" sz="1600" dirty="0" err="1" smtClean="0">
                <a:solidFill>
                  <a:schemeClr val="bg1"/>
                </a:solidFill>
                <a:latin typeface="Century Gothic"/>
                <a:cs typeface="Century Gothic"/>
              </a:rPr>
              <a:t>Cayan</a:t>
            </a:r>
            <a:r>
              <a:rPr lang="en-US" sz="1600" dirty="0" smtClean="0">
                <a:solidFill>
                  <a:schemeClr val="bg1"/>
                </a:solidFill>
                <a:latin typeface="Century Gothic"/>
                <a:cs typeface="Century Gothic"/>
              </a:rPr>
              <a:t>, Scripps Institution of Oceanography &amp; USGS</a:t>
            </a:r>
          </a:p>
          <a:p>
            <a:pPr>
              <a:lnSpc>
                <a:spcPct val="95000"/>
              </a:lnSpc>
              <a:spcBef>
                <a:spcPct val="0"/>
              </a:spcBef>
              <a:spcAft>
                <a:spcPts val="1200"/>
              </a:spcAft>
            </a:pPr>
            <a:r>
              <a:rPr lang="en-US" sz="1600" dirty="0" smtClean="0">
                <a:solidFill>
                  <a:schemeClr val="bg1"/>
                </a:solidFill>
                <a:latin typeface="Century Gothic"/>
                <a:cs typeface="Century Gothic"/>
              </a:rPr>
              <a:t>Mary Culver, NOAA </a:t>
            </a:r>
          </a:p>
          <a:p>
            <a:pPr>
              <a:lnSpc>
                <a:spcPct val="95000"/>
              </a:lnSpc>
              <a:spcBef>
                <a:spcPct val="0"/>
              </a:spcBef>
              <a:spcAft>
                <a:spcPts val="1200"/>
              </a:spcAft>
            </a:pPr>
            <a:r>
              <a:rPr lang="en-US" sz="1600" dirty="0" smtClean="0">
                <a:solidFill>
                  <a:schemeClr val="bg1"/>
                </a:solidFill>
                <a:latin typeface="Century Gothic"/>
                <a:cs typeface="Century Gothic"/>
              </a:rPr>
              <a:t>John Hall, DOD</a:t>
            </a:r>
          </a:p>
          <a:p>
            <a:pPr>
              <a:lnSpc>
                <a:spcPct val="95000"/>
              </a:lnSpc>
              <a:spcBef>
                <a:spcPct val="0"/>
              </a:spcBef>
              <a:spcAft>
                <a:spcPts val="1200"/>
              </a:spcAft>
            </a:pPr>
            <a:r>
              <a:rPr lang="en-US" sz="1600" dirty="0" err="1" smtClean="0">
                <a:solidFill>
                  <a:schemeClr val="bg1"/>
                </a:solidFill>
                <a:latin typeface="Century Gothic"/>
                <a:cs typeface="Century Gothic"/>
              </a:rPr>
              <a:t>Radley</a:t>
            </a:r>
            <a:r>
              <a:rPr lang="en-US" sz="1600" dirty="0" smtClean="0">
                <a:solidFill>
                  <a:schemeClr val="bg1"/>
                </a:solidFill>
                <a:latin typeface="Century Gothic"/>
                <a:cs typeface="Century Gothic"/>
              </a:rPr>
              <a:t> Horton, Columbia University</a:t>
            </a:r>
          </a:p>
          <a:p>
            <a:pPr>
              <a:lnSpc>
                <a:spcPct val="95000"/>
              </a:lnSpc>
              <a:spcBef>
                <a:spcPct val="0"/>
              </a:spcBef>
              <a:spcAft>
                <a:spcPts val="1200"/>
              </a:spcAft>
            </a:pPr>
            <a:r>
              <a:rPr lang="en-US" sz="1600" dirty="0" smtClean="0">
                <a:solidFill>
                  <a:schemeClr val="bg1"/>
                </a:solidFill>
                <a:latin typeface="Century Gothic"/>
                <a:cs typeface="Century Gothic"/>
              </a:rPr>
              <a:t>Kevin </a:t>
            </a:r>
            <a:r>
              <a:rPr lang="en-US" sz="1600" dirty="0" err="1" smtClean="0">
                <a:solidFill>
                  <a:schemeClr val="bg1"/>
                </a:solidFill>
                <a:latin typeface="Century Gothic"/>
                <a:cs typeface="Century Gothic"/>
              </a:rPr>
              <a:t>Knuuti</a:t>
            </a:r>
            <a:r>
              <a:rPr lang="en-US" sz="1600" dirty="0" smtClean="0">
                <a:solidFill>
                  <a:schemeClr val="bg1"/>
                </a:solidFill>
                <a:latin typeface="Century Gothic"/>
                <a:cs typeface="Century Gothic"/>
              </a:rPr>
              <a:t>, USACE</a:t>
            </a:r>
          </a:p>
          <a:p>
            <a:pPr>
              <a:lnSpc>
                <a:spcPct val="95000"/>
              </a:lnSpc>
              <a:spcBef>
                <a:spcPct val="0"/>
              </a:spcBef>
              <a:spcAft>
                <a:spcPts val="1200"/>
              </a:spcAft>
            </a:pPr>
            <a:r>
              <a:rPr lang="en-US" sz="1600" dirty="0" smtClean="0">
                <a:solidFill>
                  <a:schemeClr val="bg1"/>
                </a:solidFill>
                <a:latin typeface="Century Gothic"/>
                <a:cs typeface="Century Gothic"/>
              </a:rPr>
              <a:t>Richard Moss, University of Maryland, PNNL</a:t>
            </a:r>
          </a:p>
          <a:p>
            <a:pPr>
              <a:lnSpc>
                <a:spcPct val="95000"/>
              </a:lnSpc>
              <a:spcBef>
                <a:spcPct val="0"/>
              </a:spcBef>
              <a:spcAft>
                <a:spcPts val="1200"/>
              </a:spcAft>
            </a:pPr>
            <a:r>
              <a:rPr lang="en-US" sz="1600" dirty="0" err="1" smtClean="0">
                <a:solidFill>
                  <a:schemeClr val="bg1"/>
                </a:solidFill>
                <a:latin typeface="Century Gothic"/>
                <a:cs typeface="Century Gothic"/>
              </a:rPr>
              <a:t>Jayantha</a:t>
            </a:r>
            <a:r>
              <a:rPr lang="en-US" sz="1600" dirty="0" smtClean="0">
                <a:solidFill>
                  <a:schemeClr val="bg1"/>
                </a:solidFill>
                <a:latin typeface="Century Gothic"/>
                <a:cs typeface="Century Gothic"/>
              </a:rPr>
              <a:t> </a:t>
            </a:r>
            <a:r>
              <a:rPr lang="en-US" sz="1600" dirty="0" err="1" smtClean="0">
                <a:solidFill>
                  <a:schemeClr val="bg1"/>
                </a:solidFill>
                <a:latin typeface="Century Gothic"/>
                <a:cs typeface="Century Gothic"/>
              </a:rPr>
              <a:t>Obeysekera</a:t>
            </a:r>
            <a:r>
              <a:rPr lang="en-US" sz="1600" dirty="0" smtClean="0">
                <a:solidFill>
                  <a:schemeClr val="bg1"/>
                </a:solidFill>
                <a:latin typeface="Century Gothic"/>
                <a:cs typeface="Century Gothic"/>
              </a:rPr>
              <a:t>, South Florida Water Management District</a:t>
            </a:r>
          </a:p>
          <a:p>
            <a:pPr>
              <a:lnSpc>
                <a:spcPct val="95000"/>
              </a:lnSpc>
              <a:spcBef>
                <a:spcPct val="0"/>
              </a:spcBef>
              <a:spcAft>
                <a:spcPts val="1200"/>
              </a:spcAft>
            </a:pPr>
            <a:r>
              <a:rPr lang="en-US" sz="1600" dirty="0" smtClean="0">
                <a:solidFill>
                  <a:schemeClr val="bg1"/>
                </a:solidFill>
                <a:latin typeface="Century Gothic"/>
                <a:cs typeface="Century Gothic"/>
              </a:rPr>
              <a:t>Abby </a:t>
            </a:r>
            <a:r>
              <a:rPr lang="en-US" sz="1600" dirty="0" err="1" smtClean="0">
                <a:solidFill>
                  <a:schemeClr val="bg1"/>
                </a:solidFill>
                <a:latin typeface="Century Gothic"/>
                <a:cs typeface="Century Gothic"/>
              </a:rPr>
              <a:t>Sallenger</a:t>
            </a:r>
            <a:r>
              <a:rPr lang="en-US" sz="1600" dirty="0" smtClean="0">
                <a:solidFill>
                  <a:schemeClr val="bg1"/>
                </a:solidFill>
                <a:latin typeface="Century Gothic"/>
                <a:cs typeface="Century Gothic"/>
              </a:rPr>
              <a:t>, USGS</a:t>
            </a:r>
          </a:p>
          <a:p>
            <a:pPr>
              <a:lnSpc>
                <a:spcPct val="95000"/>
              </a:lnSpc>
              <a:spcBef>
                <a:spcPct val="0"/>
              </a:spcBef>
              <a:spcAft>
                <a:spcPts val="1200"/>
              </a:spcAft>
            </a:pPr>
            <a:r>
              <a:rPr lang="en-US" sz="1600" dirty="0" smtClean="0">
                <a:solidFill>
                  <a:schemeClr val="bg1"/>
                </a:solidFill>
                <a:latin typeface="Century Gothic"/>
                <a:cs typeface="Century Gothic"/>
              </a:rPr>
              <a:t>Jeremy Weiss, University of Arizona</a:t>
            </a:r>
          </a:p>
        </p:txBody>
      </p:sp>
      <p:pic>
        <p:nvPicPr>
          <p:cNvPr id="5" name="Picture 4" descr="Columbia.jpeg"/>
          <p:cNvPicPr>
            <a:picLocks noChangeAspect="1"/>
          </p:cNvPicPr>
          <p:nvPr/>
        </p:nvPicPr>
        <p:blipFill>
          <a:blip r:embed="rId3"/>
          <a:stretch>
            <a:fillRect/>
          </a:stretch>
        </p:blipFill>
        <p:spPr>
          <a:xfrm>
            <a:off x="375920" y="5547414"/>
            <a:ext cx="548640" cy="548640"/>
          </a:xfrm>
          <a:prstGeom prst="rect">
            <a:avLst/>
          </a:prstGeom>
        </p:spPr>
      </p:pic>
      <p:pic>
        <p:nvPicPr>
          <p:cNvPr id="6" name="Picture 5" descr="PNNLlogotop2009new.gif"/>
          <p:cNvPicPr>
            <a:picLocks noChangeAspect="1"/>
          </p:cNvPicPr>
          <p:nvPr/>
        </p:nvPicPr>
        <p:blipFill>
          <a:blip r:embed="rId4"/>
          <a:stretch>
            <a:fillRect/>
          </a:stretch>
        </p:blipFill>
        <p:spPr>
          <a:xfrm>
            <a:off x="1054519" y="5547414"/>
            <a:ext cx="1200150" cy="548640"/>
          </a:xfrm>
          <a:prstGeom prst="rect">
            <a:avLst/>
          </a:prstGeom>
        </p:spPr>
      </p:pic>
      <p:pic>
        <p:nvPicPr>
          <p:cNvPr id="7" name="Picture 6" descr="Scripps.jpeg"/>
          <p:cNvPicPr>
            <a:picLocks noChangeAspect="1"/>
          </p:cNvPicPr>
          <p:nvPr/>
        </p:nvPicPr>
        <p:blipFill>
          <a:blip r:embed="rId5"/>
          <a:stretch>
            <a:fillRect/>
          </a:stretch>
        </p:blipFill>
        <p:spPr>
          <a:xfrm>
            <a:off x="2384628" y="5547414"/>
            <a:ext cx="531495" cy="548640"/>
          </a:xfrm>
          <a:prstGeom prst="rect">
            <a:avLst/>
          </a:prstGeom>
        </p:spPr>
      </p:pic>
      <p:pic>
        <p:nvPicPr>
          <p:cNvPr id="8" name="Picture 7" descr="SFWMD.png"/>
          <p:cNvPicPr>
            <a:picLocks noChangeAspect="1"/>
          </p:cNvPicPr>
          <p:nvPr/>
        </p:nvPicPr>
        <p:blipFill>
          <a:blip r:embed="rId6"/>
          <a:stretch>
            <a:fillRect/>
          </a:stretch>
        </p:blipFill>
        <p:spPr>
          <a:xfrm>
            <a:off x="408089" y="6261208"/>
            <a:ext cx="1292860" cy="330092"/>
          </a:xfrm>
          <a:prstGeom prst="rect">
            <a:avLst/>
          </a:prstGeom>
        </p:spPr>
      </p:pic>
      <p:pic>
        <p:nvPicPr>
          <p:cNvPr id="9" name="Picture 8" descr="UnivArizona.jpeg"/>
          <p:cNvPicPr>
            <a:picLocks noChangeAspect="1"/>
          </p:cNvPicPr>
          <p:nvPr/>
        </p:nvPicPr>
        <p:blipFill>
          <a:blip r:embed="rId7"/>
          <a:stretch>
            <a:fillRect/>
          </a:stretch>
        </p:blipFill>
        <p:spPr>
          <a:xfrm>
            <a:off x="3127198" y="5547414"/>
            <a:ext cx="545211" cy="548640"/>
          </a:xfrm>
          <a:prstGeom prst="rect">
            <a:avLst/>
          </a:prstGeom>
        </p:spPr>
      </p:pic>
      <p:pic>
        <p:nvPicPr>
          <p:cNvPr id="16" name="Picture 15"/>
          <p:cNvPicPr>
            <a:picLocks noChangeAspect="1"/>
          </p:cNvPicPr>
          <p:nvPr/>
        </p:nvPicPr>
        <p:blipFill>
          <a:blip r:embed="rId8"/>
          <a:stretch>
            <a:fillRect/>
          </a:stretch>
        </p:blipFill>
        <p:spPr>
          <a:xfrm>
            <a:off x="375920" y="848360"/>
            <a:ext cx="3359989" cy="4343400"/>
          </a:xfrm>
          <a:prstGeom prst="rect">
            <a:avLst/>
          </a:prstGeom>
        </p:spPr>
      </p:pic>
      <p:sp>
        <p:nvSpPr>
          <p:cNvPr id="11" name="Text Box 9"/>
          <p:cNvSpPr txBox="1">
            <a:spLocks noChangeArrowheads="1"/>
          </p:cNvSpPr>
          <p:nvPr/>
        </p:nvSpPr>
        <p:spPr bwMode="auto">
          <a:xfrm>
            <a:off x="1109666" y="177800"/>
            <a:ext cx="7729537" cy="553998"/>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3000" dirty="0" smtClean="0">
                <a:solidFill>
                  <a:srgbClr val="FFFFFF"/>
                </a:solidFill>
                <a:latin typeface="Century Gothic" pitchFamily="1" charset="0"/>
              </a:rPr>
              <a:t>An interagency effort</a:t>
            </a:r>
            <a:endParaRPr lang="en-US" sz="3000" dirty="0" smtClean="0">
              <a:solidFill>
                <a:srgbClr val="FFFFFF"/>
              </a:solidFill>
              <a:latin typeface="Century Gothic" pitchFamily="1" charset="0"/>
            </a:endParaRPr>
          </a:p>
        </p:txBody>
      </p:sp>
      <p:sp>
        <p:nvSpPr>
          <p:cNvPr id="12" name="Line 8"/>
          <p:cNvSpPr>
            <a:spLocks noChangeShapeType="1"/>
          </p:cNvSpPr>
          <p:nvPr/>
        </p:nvSpPr>
        <p:spPr bwMode="auto">
          <a:xfrm flipV="1">
            <a:off x="1211266" y="782598"/>
            <a:ext cx="7292975" cy="0"/>
          </a:xfrm>
          <a:prstGeom prst="line">
            <a:avLst/>
          </a:prstGeom>
          <a:noFill/>
          <a:ln w="12700">
            <a:solidFill>
              <a:srgbClr val="A6A6A6"/>
            </a:solidFill>
            <a:round/>
            <a:headEnd/>
            <a:tailEnd/>
          </a:ln>
        </p:spPr>
        <p:txBody>
          <a:bodyPr wrap="none" anchor="ctr">
            <a:prstTxWarp prst="textNoShape">
              <a:avLst/>
            </a:prstTxWarp>
          </a:bodyPr>
          <a:lstStyle/>
          <a:p>
            <a:endParaRPr lang="en-US"/>
          </a:p>
        </p:txBody>
      </p:sp>
      <p:pic>
        <p:nvPicPr>
          <p:cNvPr id="13" name="Picture 12" descr="NOAA-Transparent-Logo.png"/>
          <p:cNvPicPr>
            <a:picLocks noChangeAspect="1"/>
          </p:cNvPicPr>
          <p:nvPr/>
        </p:nvPicPr>
        <p:blipFill>
          <a:blip r:embed="rId9"/>
          <a:stretch>
            <a:fillRect/>
          </a:stretch>
        </p:blipFill>
        <p:spPr>
          <a:xfrm>
            <a:off x="375920" y="110595"/>
            <a:ext cx="672003" cy="672003"/>
          </a:xfrm>
          <a:prstGeom prst="rect">
            <a:avLst/>
          </a:prstGeom>
        </p:spPr>
      </p:pic>
    </p:spTree>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Rectangle 9"/>
          <p:cNvSpPr/>
          <p:nvPr/>
        </p:nvSpPr>
        <p:spPr>
          <a:xfrm>
            <a:off x="650240" y="1127760"/>
            <a:ext cx="7609840" cy="1498872"/>
          </a:xfrm>
          <a:prstGeom prst="rect">
            <a:avLst/>
          </a:prstGeom>
        </p:spPr>
        <p:txBody>
          <a:bodyPr wrap="square">
            <a:spAutoFit/>
          </a:bodyPr>
          <a:lstStyle/>
          <a:p>
            <a:pPr>
              <a:lnSpc>
                <a:spcPct val="95000"/>
              </a:lnSpc>
              <a:spcBef>
                <a:spcPct val="0"/>
              </a:spcBef>
              <a:spcAft>
                <a:spcPts val="6600"/>
              </a:spcAft>
            </a:pPr>
            <a:r>
              <a:rPr lang="en-US" sz="2400" dirty="0" smtClean="0">
                <a:solidFill>
                  <a:schemeClr val="bg1"/>
                </a:solidFill>
                <a:latin typeface="Century Gothic"/>
                <a:cs typeface="Century Gothic"/>
              </a:rPr>
              <a:t>…</a:t>
            </a:r>
            <a:r>
              <a:rPr lang="en-US" sz="2400" b="1" u="sng" dirty="0" smtClean="0">
                <a:solidFill>
                  <a:schemeClr val="bg1"/>
                </a:solidFill>
                <a:latin typeface="Century Gothic"/>
                <a:cs typeface="Century Gothic"/>
              </a:rPr>
              <a:t>ARE</a:t>
            </a:r>
            <a:r>
              <a:rPr lang="en-US" sz="2400" dirty="0" smtClean="0">
                <a:solidFill>
                  <a:schemeClr val="bg1"/>
                </a:solidFill>
                <a:latin typeface="Century Gothic"/>
                <a:cs typeface="Century Gothic"/>
              </a:rPr>
              <a:t> trajectories of environmental change for the purpose of risk and vulnerability assessment to inform the development of robust adaptation options</a:t>
            </a:r>
          </a:p>
        </p:txBody>
      </p:sp>
      <p:sp>
        <p:nvSpPr>
          <p:cNvPr id="5" name="Rectangle 4"/>
          <p:cNvSpPr/>
          <p:nvPr/>
        </p:nvSpPr>
        <p:spPr>
          <a:xfrm>
            <a:off x="650240" y="3241114"/>
            <a:ext cx="7609840" cy="797141"/>
          </a:xfrm>
          <a:prstGeom prst="rect">
            <a:avLst/>
          </a:prstGeom>
        </p:spPr>
        <p:txBody>
          <a:bodyPr wrap="square">
            <a:spAutoFit/>
          </a:bodyPr>
          <a:lstStyle/>
          <a:p>
            <a:pPr>
              <a:lnSpc>
                <a:spcPct val="95000"/>
              </a:lnSpc>
              <a:spcBef>
                <a:spcPct val="0"/>
              </a:spcBef>
              <a:spcAft>
                <a:spcPts val="6600"/>
              </a:spcAft>
            </a:pPr>
            <a:r>
              <a:rPr lang="en-US" sz="2400" dirty="0" smtClean="0">
                <a:solidFill>
                  <a:schemeClr val="bg1"/>
                </a:solidFill>
                <a:latin typeface="Century Gothic"/>
                <a:cs typeface="Century Gothic"/>
              </a:rPr>
              <a:t>…</a:t>
            </a:r>
            <a:r>
              <a:rPr lang="en-US" sz="2400" b="1" u="sng" dirty="0" smtClean="0">
                <a:solidFill>
                  <a:schemeClr val="bg1"/>
                </a:solidFill>
                <a:latin typeface="Century Gothic"/>
                <a:cs typeface="Century Gothic"/>
              </a:rPr>
              <a:t>ARE NOT</a:t>
            </a:r>
            <a:r>
              <a:rPr lang="en-US" sz="2400" dirty="0" smtClean="0">
                <a:solidFill>
                  <a:schemeClr val="bg1"/>
                </a:solidFill>
                <a:latin typeface="Century Gothic"/>
                <a:cs typeface="Century Gothic"/>
              </a:rPr>
              <a:t> predictions or projections of what will happen</a:t>
            </a:r>
          </a:p>
        </p:txBody>
      </p:sp>
      <p:sp>
        <p:nvSpPr>
          <p:cNvPr id="6" name="Rectangle 5"/>
          <p:cNvSpPr/>
          <p:nvPr/>
        </p:nvSpPr>
        <p:spPr>
          <a:xfrm>
            <a:off x="650240" y="4638459"/>
            <a:ext cx="7609840" cy="797141"/>
          </a:xfrm>
          <a:prstGeom prst="rect">
            <a:avLst/>
          </a:prstGeom>
        </p:spPr>
        <p:txBody>
          <a:bodyPr wrap="square">
            <a:spAutoFit/>
          </a:bodyPr>
          <a:lstStyle/>
          <a:p>
            <a:pPr>
              <a:lnSpc>
                <a:spcPct val="95000"/>
              </a:lnSpc>
              <a:spcBef>
                <a:spcPct val="0"/>
              </a:spcBef>
              <a:spcAft>
                <a:spcPts val="6600"/>
              </a:spcAft>
            </a:pPr>
            <a:r>
              <a:rPr lang="en-US" sz="2400" dirty="0" smtClean="0">
                <a:solidFill>
                  <a:schemeClr val="bg1"/>
                </a:solidFill>
                <a:latin typeface="Century Gothic"/>
                <a:cs typeface="Century Gothic"/>
              </a:rPr>
              <a:t>…</a:t>
            </a:r>
            <a:r>
              <a:rPr lang="en-US" sz="2400" b="1" u="sng" dirty="0" smtClean="0">
                <a:solidFill>
                  <a:schemeClr val="bg1"/>
                </a:solidFill>
                <a:latin typeface="Century Gothic"/>
                <a:cs typeface="Century Gothic"/>
              </a:rPr>
              <a:t>ARE NOT</a:t>
            </a:r>
            <a:r>
              <a:rPr lang="en-US" sz="2400" dirty="0" smtClean="0">
                <a:solidFill>
                  <a:schemeClr val="bg1"/>
                </a:solidFill>
                <a:latin typeface="Century Gothic"/>
                <a:cs typeface="Century Gothic"/>
              </a:rPr>
              <a:t> formed under the assumption of reducing uncertainty</a:t>
            </a:r>
          </a:p>
        </p:txBody>
      </p:sp>
      <p:sp>
        <p:nvSpPr>
          <p:cNvPr id="7" name="Text Box 9"/>
          <p:cNvSpPr txBox="1">
            <a:spLocks noChangeArrowheads="1"/>
          </p:cNvSpPr>
          <p:nvPr/>
        </p:nvSpPr>
        <p:spPr bwMode="auto">
          <a:xfrm>
            <a:off x="1109666" y="177800"/>
            <a:ext cx="7729537" cy="553998"/>
          </a:xfrm>
          <a:prstGeom prst="rect">
            <a:avLst/>
          </a:prstGeom>
          <a:noFill/>
          <a:ln w="9525">
            <a:noFill/>
            <a:miter lim="800000"/>
            <a:headEnd/>
            <a:tailEnd/>
          </a:ln>
        </p:spPr>
        <p:txBody>
          <a:bodyPr wrap="square">
            <a:prstTxWarp prst="textNoShape">
              <a:avLst/>
            </a:prstTxWarp>
            <a:spAutoFit/>
          </a:bodyPr>
          <a:lstStyle/>
          <a:p>
            <a:pPr algn="ctr">
              <a:spcBef>
                <a:spcPct val="50000"/>
              </a:spcBef>
            </a:pPr>
            <a:r>
              <a:rPr lang="en-US" sz="3000" dirty="0" smtClean="0">
                <a:solidFill>
                  <a:srgbClr val="FFFFFF"/>
                </a:solidFill>
                <a:latin typeface="Century Gothic" pitchFamily="1" charset="0"/>
              </a:rPr>
              <a:t>SCENARIOS…</a:t>
            </a:r>
            <a:endParaRPr lang="en-US" sz="3000" dirty="0" smtClean="0">
              <a:solidFill>
                <a:srgbClr val="FFFFFF"/>
              </a:solidFill>
              <a:latin typeface="Century Gothic" pitchFamily="1" charset="0"/>
            </a:endParaRPr>
          </a:p>
        </p:txBody>
      </p:sp>
      <p:sp>
        <p:nvSpPr>
          <p:cNvPr id="8" name="Line 8"/>
          <p:cNvSpPr>
            <a:spLocks noChangeShapeType="1"/>
          </p:cNvSpPr>
          <p:nvPr/>
        </p:nvSpPr>
        <p:spPr bwMode="auto">
          <a:xfrm flipV="1">
            <a:off x="1211266" y="782598"/>
            <a:ext cx="7292975" cy="0"/>
          </a:xfrm>
          <a:prstGeom prst="line">
            <a:avLst/>
          </a:prstGeom>
          <a:noFill/>
          <a:ln w="12700">
            <a:solidFill>
              <a:srgbClr val="A6A6A6"/>
            </a:solidFill>
            <a:round/>
            <a:headEnd/>
            <a:tailEnd/>
          </a:ln>
        </p:spPr>
        <p:txBody>
          <a:bodyPr wrap="none" anchor="ctr">
            <a:prstTxWarp prst="textNoShape">
              <a:avLst/>
            </a:prstTxWarp>
          </a:bodyPr>
          <a:lstStyle/>
          <a:p>
            <a:endParaRPr lang="en-US"/>
          </a:p>
        </p:txBody>
      </p:sp>
      <p:pic>
        <p:nvPicPr>
          <p:cNvPr id="9" name="Picture 8" descr="NOAA-Transparent-Logo.png"/>
          <p:cNvPicPr>
            <a:picLocks noChangeAspect="1"/>
          </p:cNvPicPr>
          <p:nvPr/>
        </p:nvPicPr>
        <p:blipFill>
          <a:blip r:embed="rId3"/>
          <a:stretch>
            <a:fillRect/>
          </a:stretch>
        </p:blipFill>
        <p:spPr>
          <a:xfrm>
            <a:off x="377864" y="271246"/>
            <a:ext cx="672003" cy="672003"/>
          </a:xfrm>
          <a:prstGeom prst="rect">
            <a:avLst/>
          </a:prstGeom>
        </p:spPr>
      </p:pic>
    </p:spTree>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375920" y="1198880"/>
            <a:ext cx="3458049" cy="4532630"/>
          </a:xfrm>
          <a:prstGeom prst="rect">
            <a:avLst/>
          </a:prstGeom>
        </p:spPr>
      </p:pic>
      <p:pic>
        <p:nvPicPr>
          <p:cNvPr id="14" name="Picture 13"/>
          <p:cNvPicPr>
            <a:picLocks noChangeAspect="1"/>
          </p:cNvPicPr>
          <p:nvPr/>
        </p:nvPicPr>
        <p:blipFill>
          <a:blip r:embed="rId4"/>
          <a:stretch>
            <a:fillRect/>
          </a:stretch>
        </p:blipFill>
        <p:spPr>
          <a:xfrm>
            <a:off x="5069840" y="1198880"/>
            <a:ext cx="3508867" cy="4532630"/>
          </a:xfrm>
          <a:prstGeom prst="rect">
            <a:avLst/>
          </a:prstGeom>
        </p:spPr>
      </p:pic>
      <p:sp>
        <p:nvSpPr>
          <p:cNvPr id="6" name="Rectangle 5"/>
          <p:cNvSpPr/>
          <p:nvPr/>
        </p:nvSpPr>
        <p:spPr>
          <a:xfrm>
            <a:off x="2865120" y="6471920"/>
            <a:ext cx="6278880" cy="369332"/>
          </a:xfrm>
          <a:prstGeom prst="rect">
            <a:avLst/>
          </a:prstGeom>
        </p:spPr>
        <p:txBody>
          <a:bodyPr wrap="square">
            <a:spAutoFit/>
          </a:bodyPr>
          <a:lstStyle/>
          <a:p>
            <a:r>
              <a:rPr lang="en-US" dirty="0" smtClean="0">
                <a:solidFill>
                  <a:schemeClr val="bg1"/>
                </a:solidFill>
                <a:latin typeface="Century Gothic"/>
                <a:cs typeface="Century Gothic"/>
              </a:rPr>
              <a:t>Source: Global Business Network  Weeks et al 2011</a:t>
            </a:r>
          </a:p>
        </p:txBody>
      </p:sp>
      <p:sp>
        <p:nvSpPr>
          <p:cNvPr id="7" name="Text Box 9"/>
          <p:cNvSpPr txBox="1">
            <a:spLocks noChangeArrowheads="1"/>
          </p:cNvSpPr>
          <p:nvPr/>
        </p:nvSpPr>
        <p:spPr bwMode="auto">
          <a:xfrm>
            <a:off x="1109666" y="177800"/>
            <a:ext cx="7729537" cy="553998"/>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3000" dirty="0" smtClean="0">
                <a:solidFill>
                  <a:srgbClr val="FFFFFF"/>
                </a:solidFill>
                <a:latin typeface="Century Gothic" pitchFamily="1" charset="0"/>
              </a:rPr>
              <a:t>Why Scenario Planning?</a:t>
            </a:r>
            <a:endParaRPr lang="en-US" sz="3000" dirty="0" smtClean="0">
              <a:solidFill>
                <a:srgbClr val="FFFFFF"/>
              </a:solidFill>
              <a:latin typeface="Century Gothic" pitchFamily="1" charset="0"/>
            </a:endParaRPr>
          </a:p>
        </p:txBody>
      </p:sp>
      <p:sp>
        <p:nvSpPr>
          <p:cNvPr id="8" name="Line 8"/>
          <p:cNvSpPr>
            <a:spLocks noChangeShapeType="1"/>
          </p:cNvSpPr>
          <p:nvPr/>
        </p:nvSpPr>
        <p:spPr bwMode="auto">
          <a:xfrm flipV="1">
            <a:off x="1211266" y="782598"/>
            <a:ext cx="7292975" cy="0"/>
          </a:xfrm>
          <a:prstGeom prst="line">
            <a:avLst/>
          </a:prstGeom>
          <a:noFill/>
          <a:ln w="12700">
            <a:solidFill>
              <a:srgbClr val="A6A6A6"/>
            </a:solidFill>
            <a:round/>
            <a:headEnd/>
            <a:tailEnd/>
          </a:ln>
        </p:spPr>
        <p:txBody>
          <a:bodyPr wrap="none" anchor="ctr">
            <a:prstTxWarp prst="textNoShape">
              <a:avLst/>
            </a:prstTxWarp>
          </a:bodyPr>
          <a:lstStyle/>
          <a:p>
            <a:endParaRPr lang="en-US"/>
          </a:p>
        </p:txBody>
      </p:sp>
      <p:pic>
        <p:nvPicPr>
          <p:cNvPr id="9" name="Picture 8" descr="NOAA-Transparent-Logo.png"/>
          <p:cNvPicPr>
            <a:picLocks noChangeAspect="1"/>
          </p:cNvPicPr>
          <p:nvPr/>
        </p:nvPicPr>
        <p:blipFill>
          <a:blip r:embed="rId5"/>
          <a:stretch>
            <a:fillRect/>
          </a:stretch>
        </p:blipFill>
        <p:spPr>
          <a:xfrm>
            <a:off x="377864" y="271246"/>
            <a:ext cx="672003" cy="672003"/>
          </a:xfrm>
          <a:prstGeom prst="rect">
            <a:avLst/>
          </a:prstGeom>
        </p:spPr>
      </p:pic>
    </p:spTree>
  </p:cSld>
  <p:clrMapOvr>
    <a:masterClrMapping/>
  </p:clrMapOvr>
  <p:transition spd="slow">
    <p:fad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4626</TotalTime>
  <Words>1059</Words>
  <Application>Microsoft Macintosh PowerPoint</Application>
  <PresentationFormat>On-screen Show (4:3)</PresentationFormat>
  <Paragraphs>156</Paragraphs>
  <Slides>22</Slides>
  <Notes>21</Notes>
  <HiddenSlides>0</HiddenSlides>
  <MMClips>0</MMClips>
  <ScaleCrop>false</ScaleCrop>
  <HeadingPairs>
    <vt:vector size="4" baseType="variant">
      <vt:variant>
        <vt:lpstr>Design Template</vt:lpstr>
      </vt:variant>
      <vt:variant>
        <vt:i4>1</vt:i4>
      </vt:variant>
      <vt:variant>
        <vt:lpstr>Slide Titles</vt:lpstr>
      </vt:variant>
      <vt:variant>
        <vt:i4>22</vt:i4>
      </vt:variant>
    </vt:vector>
  </HeadingPairs>
  <TitlesOfParts>
    <vt:vector size="23" baseType="lpstr">
      <vt:lpstr>Office Theme</vt:lpstr>
      <vt:lpstr>Slide 1</vt:lpstr>
      <vt:lpstr>Slide 2</vt:lpstr>
      <vt:lpstr>Slide 3</vt:lpstr>
      <vt:lpstr>Economic, cultural, and ecological assets near sea level</vt:lpstr>
      <vt:lpstr>Any amount of SLR will increase coastal flooding</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vector>
  </TitlesOfParts>
  <Manager/>
  <Company/>
  <LinksUpToDate>false</LinksUpToDate>
  <SharedDoc>false</SharedDoc>
  <HyperlinkBase>http://www.cpo.noaa.gov/reports/sealevel/</HyperlinkBase>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NOAA Climate and Societal Interactions:</dc:title>
  <dc:subject/>
  <dc:creator>Adam Parris</dc:creator>
  <cp:keywords/>
  <dc:description/>
  <cp:lastModifiedBy>Adam Parris</cp:lastModifiedBy>
  <cp:revision>141</cp:revision>
  <cp:lastPrinted>2013-01-09T19:58:03Z</cp:lastPrinted>
  <dcterms:created xsi:type="dcterms:W3CDTF">2014-09-19T11:19:48Z</dcterms:created>
  <dcterms:modified xsi:type="dcterms:W3CDTF">2014-09-19T11:48:04Z</dcterms:modified>
  <cp:category/>
</cp:coreProperties>
</file>