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ppt/tags/tag17.xml" ContentType="application/vnd.openxmlformats-officedocument.presentationml.tags+xml"/>
  <Override PartName="/ppt/notesSlides/notesSlide19.xml" ContentType="application/vnd.openxmlformats-officedocument.presentationml.notesSlide+xml"/>
  <Override PartName="/ppt/tags/tag18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9.xml" ContentType="application/vnd.openxmlformats-officedocument.presentationml.tags+xml"/>
  <Override PartName="/ppt/notesSlides/notesSlide22.xml" ContentType="application/vnd.openxmlformats-officedocument.presentationml.notesSlide+xml"/>
  <Override PartName="/ppt/tags/tag20.xml" ContentType="application/vnd.openxmlformats-officedocument.presentationml.tags+xml"/>
  <Override PartName="/ppt/notesSlides/notesSlide23.xml" ContentType="application/vnd.openxmlformats-officedocument.presentationml.notesSlide+xml"/>
  <Override PartName="/ppt/tags/tag21.xml" ContentType="application/vnd.openxmlformats-officedocument.presentationml.tags+xml"/>
  <Override PartName="/ppt/notesSlides/notesSlide24.xml" ContentType="application/vnd.openxmlformats-officedocument.presentationml.notesSlide+xml"/>
  <Override PartName="/ppt/tags/tag22.xml" ContentType="application/vnd.openxmlformats-officedocument.presentationml.tags+xml"/>
  <Override PartName="/ppt/notesSlides/notesSlide2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3.xml" ContentType="application/vnd.openxmlformats-officedocument.presentationml.tags+xml"/>
  <Override PartName="/ppt/notesSlides/notesSlide26.xml" ContentType="application/vnd.openxmlformats-officedocument.presentationml.notesSlide+xml"/>
  <Override PartName="/ppt/tags/tag24.xml" ContentType="application/vnd.openxmlformats-officedocument.presentationml.tags+xml"/>
  <Override PartName="/ppt/notesSlides/notesSlide27.xml" ContentType="application/vnd.openxmlformats-officedocument.presentationml.notesSlide+xml"/>
  <Override PartName="/ppt/tags/tag25.xml" ContentType="application/vnd.openxmlformats-officedocument.presentationml.tags+xml"/>
  <Override PartName="/ppt/notesSlides/notesSlide28.xml" ContentType="application/vnd.openxmlformats-officedocument.presentationml.notesSlide+xml"/>
  <Override PartName="/ppt/tags/tag26.xml" ContentType="application/vnd.openxmlformats-officedocument.presentationml.tags+xml"/>
  <Override PartName="/ppt/notesSlides/notesSlide29.xml" ContentType="application/vnd.openxmlformats-officedocument.presentationml.notesSlide+xml"/>
  <Override PartName="/ppt/tags/tag27.xml" ContentType="application/vnd.openxmlformats-officedocument.presentationml.tags+xml"/>
  <Override PartName="/ppt/notesSlides/notesSlide30.xml" ContentType="application/vnd.openxmlformats-officedocument.presentationml.notesSlide+xml"/>
  <Override PartName="/ppt/tags/tag28.xml" ContentType="application/vnd.openxmlformats-officedocument.presentationml.tags+xml"/>
  <Override PartName="/ppt/notesSlides/notesSlide31.xml" ContentType="application/vnd.openxmlformats-officedocument.presentationml.notesSlide+xml"/>
  <Override PartName="/ppt/tags/tag29.xml" ContentType="application/vnd.openxmlformats-officedocument.presentationml.tags+xml"/>
  <Override PartName="/ppt/notesSlides/notesSlide3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30.xml" ContentType="application/vnd.openxmlformats-officedocument.presentationml.tags+xml"/>
  <Override PartName="/ppt/notesSlides/notesSlide33.xml" ContentType="application/vnd.openxmlformats-officedocument.presentationml.notesSlide+xml"/>
  <Override PartName="/ppt/tags/tag31.xml" ContentType="application/vnd.openxmlformats-officedocument.presentationml.tags+xml"/>
  <Override PartName="/ppt/notesSlides/notesSlide34.xml" ContentType="application/vnd.openxmlformats-officedocument.presentationml.notesSlide+xml"/>
  <Override PartName="/ppt/tags/tag32.xml" ContentType="application/vnd.openxmlformats-officedocument.presentationml.tags+xml"/>
  <Override PartName="/ppt/notesSlides/notesSlide35.xml" ContentType="application/vnd.openxmlformats-officedocument.presentationml.notesSlide+xml"/>
  <Override PartName="/ppt/tags/tag33.xml" ContentType="application/vnd.openxmlformats-officedocument.presentationml.tags+xml"/>
  <Override PartName="/ppt/notesSlides/notesSlide36.xml" ContentType="application/vnd.openxmlformats-officedocument.presentationml.notesSlide+xml"/>
  <Override PartName="/ppt/tags/tag34.xml" ContentType="application/vnd.openxmlformats-officedocument.presentationml.tags+xml"/>
  <Override PartName="/ppt/notesSlides/notesSlide37.xml" ContentType="application/vnd.openxmlformats-officedocument.presentationml.notesSlide+xml"/>
  <Override PartName="/ppt/tags/tag35.xml" ContentType="application/vnd.openxmlformats-officedocument.presentationml.tags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993" r:id="rId2"/>
  </p:sldMasterIdLst>
  <p:notesMasterIdLst>
    <p:notesMasterId r:id="rId41"/>
  </p:notesMasterIdLst>
  <p:sldIdLst>
    <p:sldId id="521" r:id="rId3"/>
    <p:sldId id="713" r:id="rId4"/>
    <p:sldId id="594" r:id="rId5"/>
    <p:sldId id="733" r:id="rId6"/>
    <p:sldId id="735" r:id="rId7"/>
    <p:sldId id="736" r:id="rId8"/>
    <p:sldId id="729" r:id="rId9"/>
    <p:sldId id="738" r:id="rId10"/>
    <p:sldId id="726" r:id="rId11"/>
    <p:sldId id="727" r:id="rId12"/>
    <p:sldId id="728" r:id="rId13"/>
    <p:sldId id="737" r:id="rId14"/>
    <p:sldId id="732" r:id="rId15"/>
    <p:sldId id="712" r:id="rId16"/>
    <p:sldId id="705" r:id="rId17"/>
    <p:sldId id="700" r:id="rId18"/>
    <p:sldId id="711" r:id="rId19"/>
    <p:sldId id="709" r:id="rId20"/>
    <p:sldId id="692" r:id="rId21"/>
    <p:sldId id="748" r:id="rId22"/>
    <p:sldId id="697" r:id="rId23"/>
    <p:sldId id="740" r:id="rId24"/>
    <p:sldId id="745" r:id="rId25"/>
    <p:sldId id="739" r:id="rId26"/>
    <p:sldId id="721" r:id="rId27"/>
    <p:sldId id="695" r:id="rId28"/>
    <p:sldId id="722" r:id="rId29"/>
    <p:sldId id="723" r:id="rId30"/>
    <p:sldId id="725" r:id="rId31"/>
    <p:sldId id="747" r:id="rId32"/>
    <p:sldId id="696" r:id="rId33"/>
    <p:sldId id="724" r:id="rId34"/>
    <p:sldId id="742" r:id="rId35"/>
    <p:sldId id="744" r:id="rId36"/>
    <p:sldId id="743" r:id="rId37"/>
    <p:sldId id="741" r:id="rId38"/>
    <p:sldId id="749" r:id="rId39"/>
    <p:sldId id="530" r:id="rId40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/>
        <a:cs typeface="ＭＳ Ｐゴシック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/>
        <a:cs typeface="ＭＳ Ｐゴシック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/>
        <a:cs typeface="ＭＳ Ｐゴシック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/>
        <a:cs typeface="ＭＳ Ｐゴシック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/>
        <a:cs typeface="ＭＳ Ｐゴシック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ＭＳ Ｐゴシック"/>
        <a:cs typeface="ＭＳ Ｐゴシック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ＭＳ Ｐゴシック"/>
        <a:cs typeface="ＭＳ Ｐゴシック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ＭＳ Ｐゴシック"/>
        <a:cs typeface="ＭＳ Ｐゴシック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ＭＳ Ｐゴシック"/>
        <a:cs typeface="ＭＳ Ｐゴシック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17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3C00"/>
    <a:srgbClr val="5DA3D5"/>
    <a:srgbClr val="CC6600"/>
    <a:srgbClr val="CECEEF"/>
    <a:srgbClr val="C7E5E8"/>
    <a:srgbClr val="FF9966"/>
    <a:srgbClr val="FF0000"/>
    <a:srgbClr val="00FF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84" autoAdjust="0"/>
    <p:restoredTop sz="95407" autoAdjust="0"/>
  </p:normalViewPr>
  <p:slideViewPr>
    <p:cSldViewPr>
      <p:cViewPr>
        <p:scale>
          <a:sx n="120" d="100"/>
          <a:sy n="120" d="100"/>
        </p:scale>
        <p:origin x="-1290" y="-288"/>
      </p:cViewPr>
      <p:guideLst>
        <p:guide orient="horz" pos="4176"/>
        <p:guide pos="2880"/>
      </p:guideLst>
    </p:cSldViewPr>
  </p:slideViewPr>
  <p:outlineViewPr>
    <p:cViewPr>
      <p:scale>
        <a:sx n="33" d="100"/>
        <a:sy n="33" d="100"/>
      </p:scale>
      <p:origin x="0" y="-70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34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203D81-572D-4746-BF65-4536C51FC258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AD5606D-6629-4B9E-81A8-86FC435805D4}">
      <dgm:prSet phldrT="[Text]"/>
      <dgm:spPr>
        <a:ln>
          <a:solidFill>
            <a:srgbClr val="FF3C00"/>
          </a:solidFill>
        </a:ln>
      </dgm:spPr>
      <dgm:t>
        <a:bodyPr/>
        <a:lstStyle/>
        <a:p>
          <a:r>
            <a:rPr lang="en-US" dirty="0" smtClean="0">
              <a:solidFill>
                <a:srgbClr val="FF0000"/>
              </a:solidFill>
            </a:rPr>
            <a:t>2005</a:t>
          </a:r>
        </a:p>
      </dgm:t>
    </dgm:pt>
    <dgm:pt modelId="{7FADC57D-B88A-4261-AF9C-49FA32AEB6AF}" type="parTrans" cxnId="{47E7E349-E265-48F2-8B29-2F9187108BD6}">
      <dgm:prSet/>
      <dgm:spPr/>
      <dgm:t>
        <a:bodyPr/>
        <a:lstStyle/>
        <a:p>
          <a:endParaRPr lang="en-US"/>
        </a:p>
      </dgm:t>
    </dgm:pt>
    <dgm:pt modelId="{B6BBE078-4A48-4E2B-A8FF-6504D341F454}" type="sibTrans" cxnId="{47E7E349-E265-48F2-8B29-2F9187108BD6}">
      <dgm:prSet/>
      <dgm:spPr/>
      <dgm:t>
        <a:bodyPr/>
        <a:lstStyle/>
        <a:p>
          <a:endParaRPr lang="en-US"/>
        </a:p>
      </dgm:t>
    </dgm:pt>
    <dgm:pt modelId="{000BB274-D6A0-4063-8653-88B2EE8B64BE}">
      <dgm:prSet phldrT="[Text]"/>
      <dgm:spPr>
        <a:ln>
          <a:solidFill>
            <a:srgbClr val="FF3C00"/>
          </a:solidFill>
        </a:ln>
      </dgm:spPr>
      <dgm:t>
        <a:bodyPr/>
        <a:lstStyle/>
        <a:p>
          <a:r>
            <a:rPr lang="en-US" dirty="0" smtClean="0">
              <a:solidFill>
                <a:srgbClr val="FF0000"/>
              </a:solidFill>
            </a:rPr>
            <a:t>2006</a:t>
          </a:r>
        </a:p>
      </dgm:t>
    </dgm:pt>
    <dgm:pt modelId="{9F6BBE86-6167-4D68-97D3-87EEDD8C0B86}" type="parTrans" cxnId="{2218A95C-4C2C-4F89-98EE-F5F7B8DED224}">
      <dgm:prSet/>
      <dgm:spPr/>
      <dgm:t>
        <a:bodyPr/>
        <a:lstStyle/>
        <a:p>
          <a:endParaRPr lang="en-US"/>
        </a:p>
      </dgm:t>
    </dgm:pt>
    <dgm:pt modelId="{EEFA48E8-BA96-4C09-9A86-6025EC6116D4}" type="sibTrans" cxnId="{2218A95C-4C2C-4F89-98EE-F5F7B8DED224}">
      <dgm:prSet/>
      <dgm:spPr/>
      <dgm:t>
        <a:bodyPr/>
        <a:lstStyle/>
        <a:p>
          <a:endParaRPr lang="en-US"/>
        </a:p>
      </dgm:t>
    </dgm:pt>
    <dgm:pt modelId="{E49A98BC-6BDA-478E-AF3E-2A5D44017933}">
      <dgm:prSet phldrT="[Text]"/>
      <dgm:spPr>
        <a:ln>
          <a:solidFill>
            <a:srgbClr val="FF3C00"/>
          </a:solidFill>
        </a:ln>
      </dgm:spPr>
      <dgm:t>
        <a:bodyPr/>
        <a:lstStyle/>
        <a:p>
          <a:r>
            <a:rPr lang="en-US" dirty="0" smtClean="0">
              <a:solidFill>
                <a:srgbClr val="FF0000"/>
              </a:solidFill>
            </a:rPr>
            <a:t>2007</a:t>
          </a:r>
        </a:p>
      </dgm:t>
    </dgm:pt>
    <dgm:pt modelId="{8E682917-F363-4C98-AEC5-5CCCBCD4D740}" type="parTrans" cxnId="{B427B4D0-BB41-4B54-A601-3C3B546B81BE}">
      <dgm:prSet/>
      <dgm:spPr/>
      <dgm:t>
        <a:bodyPr/>
        <a:lstStyle/>
        <a:p>
          <a:endParaRPr lang="en-US"/>
        </a:p>
      </dgm:t>
    </dgm:pt>
    <dgm:pt modelId="{95BD3F0C-7E29-4299-88C0-926A85D13C72}" type="sibTrans" cxnId="{B427B4D0-BB41-4B54-A601-3C3B546B81BE}">
      <dgm:prSet/>
      <dgm:spPr/>
      <dgm:t>
        <a:bodyPr/>
        <a:lstStyle/>
        <a:p>
          <a:endParaRPr lang="en-US"/>
        </a:p>
      </dgm:t>
    </dgm:pt>
    <dgm:pt modelId="{96C96695-AE85-45C7-9FE9-1D580CE7A59A}">
      <dgm:prSet phldrT="[Text]"/>
      <dgm:spPr>
        <a:ln>
          <a:solidFill>
            <a:srgbClr val="FF3C00"/>
          </a:solidFill>
        </a:ln>
      </dgm:spPr>
      <dgm:t>
        <a:bodyPr/>
        <a:lstStyle/>
        <a:p>
          <a:r>
            <a:rPr lang="en-US" dirty="0" smtClean="0">
              <a:solidFill>
                <a:srgbClr val="FF0000"/>
              </a:solidFill>
            </a:rPr>
            <a:t>2008</a:t>
          </a:r>
        </a:p>
      </dgm:t>
    </dgm:pt>
    <dgm:pt modelId="{5D143AF4-BED7-4B95-82D8-6131575B5169}" type="parTrans" cxnId="{E01E8786-4133-474C-9542-D39DBCC6F977}">
      <dgm:prSet/>
      <dgm:spPr/>
      <dgm:t>
        <a:bodyPr/>
        <a:lstStyle/>
        <a:p>
          <a:endParaRPr lang="en-US"/>
        </a:p>
      </dgm:t>
    </dgm:pt>
    <dgm:pt modelId="{4AEADD4C-3738-4628-A47A-0953A8185CD6}" type="sibTrans" cxnId="{E01E8786-4133-474C-9542-D39DBCC6F977}">
      <dgm:prSet/>
      <dgm:spPr/>
      <dgm:t>
        <a:bodyPr/>
        <a:lstStyle/>
        <a:p>
          <a:endParaRPr lang="en-US"/>
        </a:p>
      </dgm:t>
    </dgm:pt>
    <dgm:pt modelId="{EDB24063-FEB0-4A42-BDEB-1EBC0E5CE013}">
      <dgm:prSet phldrT="[Text]"/>
      <dgm:spPr>
        <a:ln>
          <a:solidFill>
            <a:srgbClr val="FF3C00"/>
          </a:solidFill>
        </a:ln>
      </dgm:spPr>
      <dgm:t>
        <a:bodyPr/>
        <a:lstStyle/>
        <a:p>
          <a:r>
            <a:rPr lang="en-US" dirty="0" smtClean="0">
              <a:solidFill>
                <a:srgbClr val="FF0000"/>
              </a:solidFill>
            </a:rPr>
            <a:t>2009</a:t>
          </a:r>
        </a:p>
      </dgm:t>
    </dgm:pt>
    <dgm:pt modelId="{976A9C7F-1F65-46B4-B3DA-16D8E317C113}" type="parTrans" cxnId="{CC3E1A1B-1BBE-4934-92A0-143F66AE9FCF}">
      <dgm:prSet/>
      <dgm:spPr/>
      <dgm:t>
        <a:bodyPr/>
        <a:lstStyle/>
        <a:p>
          <a:endParaRPr lang="en-US"/>
        </a:p>
      </dgm:t>
    </dgm:pt>
    <dgm:pt modelId="{8D85D550-F7ED-4FA5-B597-AA81BBA86624}" type="sibTrans" cxnId="{CC3E1A1B-1BBE-4934-92A0-143F66AE9FCF}">
      <dgm:prSet/>
      <dgm:spPr/>
      <dgm:t>
        <a:bodyPr/>
        <a:lstStyle/>
        <a:p>
          <a:endParaRPr lang="en-US"/>
        </a:p>
      </dgm:t>
    </dgm:pt>
    <dgm:pt modelId="{1361CDA6-333B-4199-A6A9-F0B65F16A0C9}">
      <dgm:prSet phldrT="[Text]"/>
      <dgm:spPr>
        <a:ln>
          <a:solidFill>
            <a:srgbClr val="FF3C00"/>
          </a:solidFill>
        </a:ln>
      </dgm:spPr>
      <dgm:t>
        <a:bodyPr/>
        <a:lstStyle/>
        <a:p>
          <a:r>
            <a:rPr lang="en-US" dirty="0" smtClean="0">
              <a:solidFill>
                <a:srgbClr val="FF0000"/>
              </a:solidFill>
            </a:rPr>
            <a:t>2015</a:t>
          </a:r>
        </a:p>
      </dgm:t>
    </dgm:pt>
    <dgm:pt modelId="{FE1BD25A-7446-4AE8-92BA-3FD091FD776F}" type="parTrans" cxnId="{127DBE26-0E25-4F63-9871-9E91A366056A}">
      <dgm:prSet/>
      <dgm:spPr/>
      <dgm:t>
        <a:bodyPr/>
        <a:lstStyle/>
        <a:p>
          <a:endParaRPr lang="en-US"/>
        </a:p>
      </dgm:t>
    </dgm:pt>
    <dgm:pt modelId="{B00C26D4-01ED-4371-AEDC-853971E1B0BA}" type="sibTrans" cxnId="{127DBE26-0E25-4F63-9871-9E91A366056A}">
      <dgm:prSet/>
      <dgm:spPr/>
      <dgm:t>
        <a:bodyPr/>
        <a:lstStyle/>
        <a:p>
          <a:endParaRPr lang="en-US"/>
        </a:p>
      </dgm:t>
    </dgm:pt>
    <dgm:pt modelId="{71473D26-A4D2-4CA3-92BB-7287B6731D17}">
      <dgm:prSet phldrT="[Text]"/>
      <dgm:spPr>
        <a:ln>
          <a:solidFill>
            <a:srgbClr val="FF3C00"/>
          </a:solidFill>
        </a:ln>
      </dgm:spPr>
      <dgm:t>
        <a:bodyPr/>
        <a:lstStyle/>
        <a:p>
          <a:r>
            <a:rPr lang="en-US" dirty="0" smtClean="0">
              <a:solidFill>
                <a:srgbClr val="FF0000"/>
              </a:solidFill>
            </a:rPr>
            <a:t>2010</a:t>
          </a:r>
        </a:p>
      </dgm:t>
    </dgm:pt>
    <dgm:pt modelId="{50B4AF1C-89CD-4B1F-B787-A95C4BEFCAFD}" type="parTrans" cxnId="{7A556819-A3A7-4C75-B1AC-4EC8CF9D1118}">
      <dgm:prSet/>
      <dgm:spPr/>
      <dgm:t>
        <a:bodyPr/>
        <a:lstStyle/>
        <a:p>
          <a:endParaRPr lang="en-US"/>
        </a:p>
      </dgm:t>
    </dgm:pt>
    <dgm:pt modelId="{D62F0014-6764-42F2-BB54-9F9ED8070F3A}" type="sibTrans" cxnId="{7A556819-A3A7-4C75-B1AC-4EC8CF9D1118}">
      <dgm:prSet/>
      <dgm:spPr/>
      <dgm:t>
        <a:bodyPr/>
        <a:lstStyle/>
        <a:p>
          <a:endParaRPr lang="en-US"/>
        </a:p>
      </dgm:t>
    </dgm:pt>
    <dgm:pt modelId="{8C336F1A-BF6E-481F-B915-3E8652BDBAF5}">
      <dgm:prSet phldrT="[Text]"/>
      <dgm:spPr>
        <a:ln>
          <a:solidFill>
            <a:srgbClr val="FF3C00"/>
          </a:solidFill>
        </a:ln>
      </dgm:spPr>
      <dgm:t>
        <a:bodyPr/>
        <a:lstStyle/>
        <a:p>
          <a:r>
            <a:rPr lang="en-US" dirty="0" smtClean="0">
              <a:solidFill>
                <a:srgbClr val="FF0000"/>
              </a:solidFill>
            </a:rPr>
            <a:t>2011</a:t>
          </a:r>
        </a:p>
      </dgm:t>
    </dgm:pt>
    <dgm:pt modelId="{A78F215E-194D-4551-BEB1-0CBF651725DC}" type="parTrans" cxnId="{1962D0F0-7A25-4659-9EC7-06F9F5518DD4}">
      <dgm:prSet/>
      <dgm:spPr/>
      <dgm:t>
        <a:bodyPr/>
        <a:lstStyle/>
        <a:p>
          <a:endParaRPr lang="en-US"/>
        </a:p>
      </dgm:t>
    </dgm:pt>
    <dgm:pt modelId="{AC7BF8EB-5CFA-44D9-902B-B3CC9FAF00A1}" type="sibTrans" cxnId="{1962D0F0-7A25-4659-9EC7-06F9F5518DD4}">
      <dgm:prSet/>
      <dgm:spPr/>
      <dgm:t>
        <a:bodyPr/>
        <a:lstStyle/>
        <a:p>
          <a:endParaRPr lang="en-US"/>
        </a:p>
      </dgm:t>
    </dgm:pt>
    <dgm:pt modelId="{53B0E6DA-4B0E-419F-B5AA-853EA1865B38}">
      <dgm:prSet phldrT="[Text]"/>
      <dgm:spPr>
        <a:ln>
          <a:solidFill>
            <a:srgbClr val="FF3C00"/>
          </a:solidFill>
        </a:ln>
      </dgm:spPr>
      <dgm:t>
        <a:bodyPr/>
        <a:lstStyle/>
        <a:p>
          <a:r>
            <a:rPr lang="en-US" dirty="0" smtClean="0">
              <a:solidFill>
                <a:srgbClr val="FF0000"/>
              </a:solidFill>
            </a:rPr>
            <a:t>2012</a:t>
          </a:r>
        </a:p>
      </dgm:t>
    </dgm:pt>
    <dgm:pt modelId="{1310981E-EA13-4BBE-8A00-435B5CA72B14}" type="parTrans" cxnId="{B452F5C8-D7DC-4734-9792-6407E9751629}">
      <dgm:prSet/>
      <dgm:spPr/>
      <dgm:t>
        <a:bodyPr/>
        <a:lstStyle/>
        <a:p>
          <a:endParaRPr lang="en-US"/>
        </a:p>
      </dgm:t>
    </dgm:pt>
    <dgm:pt modelId="{AE268DB2-A0C2-4063-B176-59CFDD15B772}" type="sibTrans" cxnId="{B452F5C8-D7DC-4734-9792-6407E9751629}">
      <dgm:prSet/>
      <dgm:spPr/>
      <dgm:t>
        <a:bodyPr/>
        <a:lstStyle/>
        <a:p>
          <a:endParaRPr lang="en-US"/>
        </a:p>
      </dgm:t>
    </dgm:pt>
    <dgm:pt modelId="{62A8AA64-B28D-462C-A4AD-F8BC097C9C5D}">
      <dgm:prSet phldrT="[Text]"/>
      <dgm:spPr>
        <a:ln>
          <a:solidFill>
            <a:srgbClr val="FF3C00"/>
          </a:solidFill>
        </a:ln>
      </dgm:spPr>
      <dgm:t>
        <a:bodyPr/>
        <a:lstStyle/>
        <a:p>
          <a:r>
            <a:rPr lang="en-US" dirty="0" smtClean="0">
              <a:solidFill>
                <a:srgbClr val="FF0000"/>
              </a:solidFill>
            </a:rPr>
            <a:t>2013</a:t>
          </a:r>
        </a:p>
      </dgm:t>
    </dgm:pt>
    <dgm:pt modelId="{AA9EA4C0-22C6-444F-BAA7-B280C6307DAB}" type="parTrans" cxnId="{632A6AB0-5273-49A2-BC23-1313F0BF54D3}">
      <dgm:prSet/>
      <dgm:spPr/>
      <dgm:t>
        <a:bodyPr/>
        <a:lstStyle/>
        <a:p>
          <a:endParaRPr lang="en-US"/>
        </a:p>
      </dgm:t>
    </dgm:pt>
    <dgm:pt modelId="{20EF5C30-0FD6-49C1-BFC2-B9734391A547}" type="sibTrans" cxnId="{632A6AB0-5273-49A2-BC23-1313F0BF54D3}">
      <dgm:prSet/>
      <dgm:spPr/>
      <dgm:t>
        <a:bodyPr/>
        <a:lstStyle/>
        <a:p>
          <a:endParaRPr lang="en-US"/>
        </a:p>
      </dgm:t>
    </dgm:pt>
    <dgm:pt modelId="{B2B291FA-4AF3-4EFE-ADB1-0FD1CE05F07D}">
      <dgm:prSet phldrT="[Text]"/>
      <dgm:spPr>
        <a:ln>
          <a:solidFill>
            <a:srgbClr val="FF3C00"/>
          </a:solidFill>
        </a:ln>
      </dgm:spPr>
      <dgm:t>
        <a:bodyPr/>
        <a:lstStyle/>
        <a:p>
          <a:r>
            <a:rPr lang="en-US" dirty="0" smtClean="0">
              <a:solidFill>
                <a:srgbClr val="FF0000"/>
              </a:solidFill>
            </a:rPr>
            <a:t>2014</a:t>
          </a:r>
        </a:p>
      </dgm:t>
    </dgm:pt>
    <dgm:pt modelId="{41643F79-08BB-4A26-91D0-1131D8450B5B}" type="parTrans" cxnId="{86493218-1C31-41C1-8730-A589374D27A2}">
      <dgm:prSet/>
      <dgm:spPr/>
      <dgm:t>
        <a:bodyPr/>
        <a:lstStyle/>
        <a:p>
          <a:endParaRPr lang="en-US"/>
        </a:p>
      </dgm:t>
    </dgm:pt>
    <dgm:pt modelId="{5408E896-029F-45DD-BF8F-70D9650C263C}" type="sibTrans" cxnId="{86493218-1C31-41C1-8730-A589374D27A2}">
      <dgm:prSet/>
      <dgm:spPr/>
      <dgm:t>
        <a:bodyPr/>
        <a:lstStyle/>
        <a:p>
          <a:endParaRPr lang="en-US"/>
        </a:p>
      </dgm:t>
    </dgm:pt>
    <dgm:pt modelId="{19D101CE-EFA2-4A53-9A42-8CB14FF0EC8A}" type="pres">
      <dgm:prSet presAssocID="{A7203D81-572D-4746-BF65-4536C51FC258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E37C977-D483-4CC9-8C0A-730944D7F7C4}" type="pres">
      <dgm:prSet presAssocID="{A7203D81-572D-4746-BF65-4536C51FC258}" presName="arrow" presStyleLbl="bgShp" presStyleIdx="0" presStyleCnt="1" custScaleX="117647" custLinFactY="135714" custLinFactNeighborX="1089" custLinFactNeighborY="200000"/>
      <dgm:spPr>
        <a:solidFill>
          <a:schemeClr val="bg1"/>
        </a:solidFill>
        <a:ln>
          <a:noFill/>
        </a:ln>
      </dgm:spPr>
    </dgm:pt>
    <dgm:pt modelId="{8B491F1A-4FA3-409E-A555-1150BD9C5DCD}" type="pres">
      <dgm:prSet presAssocID="{A7203D81-572D-4746-BF65-4536C51FC258}" presName="linearProcess" presStyleCnt="0"/>
      <dgm:spPr/>
    </dgm:pt>
    <dgm:pt modelId="{5E965CF3-9623-4F62-9589-EFB670B01B52}" type="pres">
      <dgm:prSet presAssocID="{3AD5606D-6629-4B9E-81A8-86FC435805D4}" presName="textNode" presStyleLbl="node1" presStyleIdx="0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2B6486-5780-44FE-AC45-FE81C580C763}" type="pres">
      <dgm:prSet presAssocID="{B6BBE078-4A48-4E2B-A8FF-6504D341F454}" presName="sibTrans" presStyleCnt="0"/>
      <dgm:spPr/>
    </dgm:pt>
    <dgm:pt modelId="{7B0343B3-46DE-42B5-AB34-E97D6E199D80}" type="pres">
      <dgm:prSet presAssocID="{000BB274-D6A0-4063-8653-88B2EE8B64BE}" presName="textNode" presStyleLbl="node1" presStyleIdx="1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DAEB3C-51E9-4514-AE82-4DF5ED47199E}" type="pres">
      <dgm:prSet presAssocID="{EEFA48E8-BA96-4C09-9A86-6025EC6116D4}" presName="sibTrans" presStyleCnt="0"/>
      <dgm:spPr/>
    </dgm:pt>
    <dgm:pt modelId="{374BCF41-2BD2-4F22-9635-9EA5F1DE13DD}" type="pres">
      <dgm:prSet presAssocID="{E49A98BC-6BDA-478E-AF3E-2A5D44017933}" presName="textNode" presStyleLbl="node1" presStyleIdx="2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134035-2E6B-4D33-A931-C84D86BF3798}" type="pres">
      <dgm:prSet presAssocID="{95BD3F0C-7E29-4299-88C0-926A85D13C72}" presName="sibTrans" presStyleCnt="0"/>
      <dgm:spPr/>
    </dgm:pt>
    <dgm:pt modelId="{9F5AF4A5-8515-4D3A-8869-78EB80B704F8}" type="pres">
      <dgm:prSet presAssocID="{96C96695-AE85-45C7-9FE9-1D580CE7A59A}" presName="textNode" presStyleLbl="node1" presStyleIdx="3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D27BE6-41EB-484A-9382-48987EBB6C0D}" type="pres">
      <dgm:prSet presAssocID="{4AEADD4C-3738-4628-A47A-0953A8185CD6}" presName="sibTrans" presStyleCnt="0"/>
      <dgm:spPr/>
    </dgm:pt>
    <dgm:pt modelId="{703BD6FE-EE5C-4E75-ADFC-EE766A23769E}" type="pres">
      <dgm:prSet presAssocID="{EDB24063-FEB0-4A42-BDEB-1EBC0E5CE013}" presName="textNode" presStyleLbl="node1" presStyleIdx="4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F2F244-6D8B-4EB4-A8A2-8A1DBD0D4DC7}" type="pres">
      <dgm:prSet presAssocID="{8D85D550-F7ED-4FA5-B597-AA81BBA86624}" presName="sibTrans" presStyleCnt="0"/>
      <dgm:spPr/>
    </dgm:pt>
    <dgm:pt modelId="{FFE05F1C-3C24-44E4-B100-21C859CBFFD1}" type="pres">
      <dgm:prSet presAssocID="{71473D26-A4D2-4CA3-92BB-7287B6731D17}" presName="textNode" presStyleLbl="node1" presStyleIdx="5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98DF3E-77AA-4900-90FC-58A8004C8FC3}" type="pres">
      <dgm:prSet presAssocID="{D62F0014-6764-42F2-BB54-9F9ED8070F3A}" presName="sibTrans" presStyleCnt="0"/>
      <dgm:spPr/>
    </dgm:pt>
    <dgm:pt modelId="{1A611774-86E2-443F-9C76-C4A8BA5270F6}" type="pres">
      <dgm:prSet presAssocID="{8C336F1A-BF6E-481F-B915-3E8652BDBAF5}" presName="textNode" presStyleLbl="node1" presStyleIdx="6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2B9D91-FA16-48AF-B8A3-D40852C49758}" type="pres">
      <dgm:prSet presAssocID="{AC7BF8EB-5CFA-44D9-902B-B3CC9FAF00A1}" presName="sibTrans" presStyleCnt="0"/>
      <dgm:spPr/>
    </dgm:pt>
    <dgm:pt modelId="{08FB7579-4D23-4424-9B91-87CC4C151B73}" type="pres">
      <dgm:prSet presAssocID="{53B0E6DA-4B0E-419F-B5AA-853EA1865B38}" presName="textNode" presStyleLbl="node1" presStyleIdx="7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4E3CD4-E0A6-4CD2-991E-4B952A1088AF}" type="pres">
      <dgm:prSet presAssocID="{AE268DB2-A0C2-4063-B176-59CFDD15B772}" presName="sibTrans" presStyleCnt="0"/>
      <dgm:spPr/>
    </dgm:pt>
    <dgm:pt modelId="{B28DD46C-3A9E-4944-8A12-C1EB41DFB95A}" type="pres">
      <dgm:prSet presAssocID="{62A8AA64-B28D-462C-A4AD-F8BC097C9C5D}" presName="textNode" presStyleLbl="node1" presStyleIdx="8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D525A8-1CBE-420E-A55C-2660F84AE522}" type="pres">
      <dgm:prSet presAssocID="{20EF5C30-0FD6-49C1-BFC2-B9734391A547}" presName="sibTrans" presStyleCnt="0"/>
      <dgm:spPr/>
    </dgm:pt>
    <dgm:pt modelId="{6D558FC8-D69B-4DE8-8F94-70F3EAF7AD39}" type="pres">
      <dgm:prSet presAssocID="{B2B291FA-4AF3-4EFE-ADB1-0FD1CE05F07D}" presName="textNode" presStyleLbl="node1" presStyleIdx="9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CA6651-EC79-4C35-B76C-F6B674BEFDBB}" type="pres">
      <dgm:prSet presAssocID="{5408E896-029F-45DD-BF8F-70D9650C263C}" presName="sibTrans" presStyleCnt="0"/>
      <dgm:spPr/>
    </dgm:pt>
    <dgm:pt modelId="{0BFC2C5D-75C2-478A-A75A-5F7C4CD91708}" type="pres">
      <dgm:prSet presAssocID="{1361CDA6-333B-4199-A6A9-F0B65F16A0C9}" presName="textNode" presStyleLbl="node1" presStyleIdx="10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6493218-1C31-41C1-8730-A589374D27A2}" srcId="{A7203D81-572D-4746-BF65-4536C51FC258}" destId="{B2B291FA-4AF3-4EFE-ADB1-0FD1CE05F07D}" srcOrd="9" destOrd="0" parTransId="{41643F79-08BB-4A26-91D0-1131D8450B5B}" sibTransId="{5408E896-029F-45DD-BF8F-70D9650C263C}"/>
    <dgm:cxn modelId="{A24D0D1E-E187-4AD3-A28A-95516FB006AD}" type="presOf" srcId="{000BB274-D6A0-4063-8653-88B2EE8B64BE}" destId="{7B0343B3-46DE-42B5-AB34-E97D6E199D80}" srcOrd="0" destOrd="0" presId="urn:microsoft.com/office/officeart/2005/8/layout/hProcess9"/>
    <dgm:cxn modelId="{56513FEE-6957-40EC-9468-24E4ADA0DBEF}" type="presOf" srcId="{53B0E6DA-4B0E-419F-B5AA-853EA1865B38}" destId="{08FB7579-4D23-4424-9B91-87CC4C151B73}" srcOrd="0" destOrd="0" presId="urn:microsoft.com/office/officeart/2005/8/layout/hProcess9"/>
    <dgm:cxn modelId="{2218A95C-4C2C-4F89-98EE-F5F7B8DED224}" srcId="{A7203D81-572D-4746-BF65-4536C51FC258}" destId="{000BB274-D6A0-4063-8653-88B2EE8B64BE}" srcOrd="1" destOrd="0" parTransId="{9F6BBE86-6167-4D68-97D3-87EEDD8C0B86}" sibTransId="{EEFA48E8-BA96-4C09-9A86-6025EC6116D4}"/>
    <dgm:cxn modelId="{CC3E1A1B-1BBE-4934-92A0-143F66AE9FCF}" srcId="{A7203D81-572D-4746-BF65-4536C51FC258}" destId="{EDB24063-FEB0-4A42-BDEB-1EBC0E5CE013}" srcOrd="4" destOrd="0" parTransId="{976A9C7F-1F65-46B4-B3DA-16D8E317C113}" sibTransId="{8D85D550-F7ED-4FA5-B597-AA81BBA86624}"/>
    <dgm:cxn modelId="{5F798047-B097-43E0-A2F0-100AFAAF4F34}" type="presOf" srcId="{71473D26-A4D2-4CA3-92BB-7287B6731D17}" destId="{FFE05F1C-3C24-44E4-B100-21C859CBFFD1}" srcOrd="0" destOrd="0" presId="urn:microsoft.com/office/officeart/2005/8/layout/hProcess9"/>
    <dgm:cxn modelId="{127DBE26-0E25-4F63-9871-9E91A366056A}" srcId="{A7203D81-572D-4746-BF65-4536C51FC258}" destId="{1361CDA6-333B-4199-A6A9-F0B65F16A0C9}" srcOrd="10" destOrd="0" parTransId="{FE1BD25A-7446-4AE8-92BA-3FD091FD776F}" sibTransId="{B00C26D4-01ED-4371-AEDC-853971E1B0BA}"/>
    <dgm:cxn modelId="{1962D0F0-7A25-4659-9EC7-06F9F5518DD4}" srcId="{A7203D81-572D-4746-BF65-4536C51FC258}" destId="{8C336F1A-BF6E-481F-B915-3E8652BDBAF5}" srcOrd="6" destOrd="0" parTransId="{A78F215E-194D-4551-BEB1-0CBF651725DC}" sibTransId="{AC7BF8EB-5CFA-44D9-902B-B3CC9FAF00A1}"/>
    <dgm:cxn modelId="{B452F5C8-D7DC-4734-9792-6407E9751629}" srcId="{A7203D81-572D-4746-BF65-4536C51FC258}" destId="{53B0E6DA-4B0E-419F-B5AA-853EA1865B38}" srcOrd="7" destOrd="0" parTransId="{1310981E-EA13-4BBE-8A00-435B5CA72B14}" sibTransId="{AE268DB2-A0C2-4063-B176-59CFDD15B772}"/>
    <dgm:cxn modelId="{47E7E349-E265-48F2-8B29-2F9187108BD6}" srcId="{A7203D81-572D-4746-BF65-4536C51FC258}" destId="{3AD5606D-6629-4B9E-81A8-86FC435805D4}" srcOrd="0" destOrd="0" parTransId="{7FADC57D-B88A-4261-AF9C-49FA32AEB6AF}" sibTransId="{B6BBE078-4A48-4E2B-A8FF-6504D341F454}"/>
    <dgm:cxn modelId="{86A40DF6-370A-4159-A890-071812A967F4}" type="presOf" srcId="{62A8AA64-B28D-462C-A4AD-F8BC097C9C5D}" destId="{B28DD46C-3A9E-4944-8A12-C1EB41DFB95A}" srcOrd="0" destOrd="0" presId="urn:microsoft.com/office/officeart/2005/8/layout/hProcess9"/>
    <dgm:cxn modelId="{BFF830B3-C543-4655-91F7-5AB90FB9D845}" type="presOf" srcId="{E49A98BC-6BDA-478E-AF3E-2A5D44017933}" destId="{374BCF41-2BD2-4F22-9635-9EA5F1DE13DD}" srcOrd="0" destOrd="0" presId="urn:microsoft.com/office/officeart/2005/8/layout/hProcess9"/>
    <dgm:cxn modelId="{A2A14525-4158-4166-A337-36649AFE7FAF}" type="presOf" srcId="{EDB24063-FEB0-4A42-BDEB-1EBC0E5CE013}" destId="{703BD6FE-EE5C-4E75-ADFC-EE766A23769E}" srcOrd="0" destOrd="0" presId="urn:microsoft.com/office/officeart/2005/8/layout/hProcess9"/>
    <dgm:cxn modelId="{B427B4D0-BB41-4B54-A601-3C3B546B81BE}" srcId="{A7203D81-572D-4746-BF65-4536C51FC258}" destId="{E49A98BC-6BDA-478E-AF3E-2A5D44017933}" srcOrd="2" destOrd="0" parTransId="{8E682917-F363-4C98-AEC5-5CCCBCD4D740}" sibTransId="{95BD3F0C-7E29-4299-88C0-926A85D13C72}"/>
    <dgm:cxn modelId="{632A6AB0-5273-49A2-BC23-1313F0BF54D3}" srcId="{A7203D81-572D-4746-BF65-4536C51FC258}" destId="{62A8AA64-B28D-462C-A4AD-F8BC097C9C5D}" srcOrd="8" destOrd="0" parTransId="{AA9EA4C0-22C6-444F-BAA7-B280C6307DAB}" sibTransId="{20EF5C30-0FD6-49C1-BFC2-B9734391A547}"/>
    <dgm:cxn modelId="{F8E14127-81DA-4448-A494-88076B83B1E7}" type="presOf" srcId="{3AD5606D-6629-4B9E-81A8-86FC435805D4}" destId="{5E965CF3-9623-4F62-9589-EFB670B01B52}" srcOrd="0" destOrd="0" presId="urn:microsoft.com/office/officeart/2005/8/layout/hProcess9"/>
    <dgm:cxn modelId="{91D9D7C1-6E07-40EF-B62B-299990E61E10}" type="presOf" srcId="{1361CDA6-333B-4199-A6A9-F0B65F16A0C9}" destId="{0BFC2C5D-75C2-478A-A75A-5F7C4CD91708}" srcOrd="0" destOrd="0" presId="urn:microsoft.com/office/officeart/2005/8/layout/hProcess9"/>
    <dgm:cxn modelId="{84F078C5-B7F4-41D8-8DE8-7AE7173769A5}" type="presOf" srcId="{96C96695-AE85-45C7-9FE9-1D580CE7A59A}" destId="{9F5AF4A5-8515-4D3A-8869-78EB80B704F8}" srcOrd="0" destOrd="0" presId="urn:microsoft.com/office/officeart/2005/8/layout/hProcess9"/>
    <dgm:cxn modelId="{C32E564D-BB99-4DBE-B6DE-302BFE042811}" type="presOf" srcId="{8C336F1A-BF6E-481F-B915-3E8652BDBAF5}" destId="{1A611774-86E2-443F-9C76-C4A8BA5270F6}" srcOrd="0" destOrd="0" presId="urn:microsoft.com/office/officeart/2005/8/layout/hProcess9"/>
    <dgm:cxn modelId="{4C23E742-D3EB-4F2B-B968-910409B91DA9}" type="presOf" srcId="{A7203D81-572D-4746-BF65-4536C51FC258}" destId="{19D101CE-EFA2-4A53-9A42-8CB14FF0EC8A}" srcOrd="0" destOrd="0" presId="urn:microsoft.com/office/officeart/2005/8/layout/hProcess9"/>
    <dgm:cxn modelId="{7A556819-A3A7-4C75-B1AC-4EC8CF9D1118}" srcId="{A7203D81-572D-4746-BF65-4536C51FC258}" destId="{71473D26-A4D2-4CA3-92BB-7287B6731D17}" srcOrd="5" destOrd="0" parTransId="{50B4AF1C-89CD-4B1F-B787-A95C4BEFCAFD}" sibTransId="{D62F0014-6764-42F2-BB54-9F9ED8070F3A}"/>
    <dgm:cxn modelId="{E01E8786-4133-474C-9542-D39DBCC6F977}" srcId="{A7203D81-572D-4746-BF65-4536C51FC258}" destId="{96C96695-AE85-45C7-9FE9-1D580CE7A59A}" srcOrd="3" destOrd="0" parTransId="{5D143AF4-BED7-4B95-82D8-6131575B5169}" sibTransId="{4AEADD4C-3738-4628-A47A-0953A8185CD6}"/>
    <dgm:cxn modelId="{1E43AAE1-AC91-4DFB-8E9D-B1E2B01CA7DD}" type="presOf" srcId="{B2B291FA-4AF3-4EFE-ADB1-0FD1CE05F07D}" destId="{6D558FC8-D69B-4DE8-8F94-70F3EAF7AD39}" srcOrd="0" destOrd="0" presId="urn:microsoft.com/office/officeart/2005/8/layout/hProcess9"/>
    <dgm:cxn modelId="{565B706B-E28B-4D7D-AA68-C48B940D05E2}" type="presParOf" srcId="{19D101CE-EFA2-4A53-9A42-8CB14FF0EC8A}" destId="{0E37C977-D483-4CC9-8C0A-730944D7F7C4}" srcOrd="0" destOrd="0" presId="urn:microsoft.com/office/officeart/2005/8/layout/hProcess9"/>
    <dgm:cxn modelId="{D6E18EAA-59E7-49B7-BDD1-481B6574E241}" type="presParOf" srcId="{19D101CE-EFA2-4A53-9A42-8CB14FF0EC8A}" destId="{8B491F1A-4FA3-409E-A555-1150BD9C5DCD}" srcOrd="1" destOrd="0" presId="urn:microsoft.com/office/officeart/2005/8/layout/hProcess9"/>
    <dgm:cxn modelId="{326419CC-7029-4AE2-848A-C2739B870B8E}" type="presParOf" srcId="{8B491F1A-4FA3-409E-A555-1150BD9C5DCD}" destId="{5E965CF3-9623-4F62-9589-EFB670B01B52}" srcOrd="0" destOrd="0" presId="urn:microsoft.com/office/officeart/2005/8/layout/hProcess9"/>
    <dgm:cxn modelId="{3C7A3266-881A-4DE9-976E-864A8554993E}" type="presParOf" srcId="{8B491F1A-4FA3-409E-A555-1150BD9C5DCD}" destId="{A52B6486-5780-44FE-AC45-FE81C580C763}" srcOrd="1" destOrd="0" presId="urn:microsoft.com/office/officeart/2005/8/layout/hProcess9"/>
    <dgm:cxn modelId="{5116C000-F313-418A-9DEE-06E4D8703A06}" type="presParOf" srcId="{8B491F1A-4FA3-409E-A555-1150BD9C5DCD}" destId="{7B0343B3-46DE-42B5-AB34-E97D6E199D80}" srcOrd="2" destOrd="0" presId="urn:microsoft.com/office/officeart/2005/8/layout/hProcess9"/>
    <dgm:cxn modelId="{AD74E6E3-69D3-466A-934C-E5F7B5835C0E}" type="presParOf" srcId="{8B491F1A-4FA3-409E-A555-1150BD9C5DCD}" destId="{90DAEB3C-51E9-4514-AE82-4DF5ED47199E}" srcOrd="3" destOrd="0" presId="urn:microsoft.com/office/officeart/2005/8/layout/hProcess9"/>
    <dgm:cxn modelId="{3F5FB997-32AF-4778-9EBF-C770EE8325EE}" type="presParOf" srcId="{8B491F1A-4FA3-409E-A555-1150BD9C5DCD}" destId="{374BCF41-2BD2-4F22-9635-9EA5F1DE13DD}" srcOrd="4" destOrd="0" presId="urn:microsoft.com/office/officeart/2005/8/layout/hProcess9"/>
    <dgm:cxn modelId="{D5341C4D-2447-40AF-992D-ABB81E340600}" type="presParOf" srcId="{8B491F1A-4FA3-409E-A555-1150BD9C5DCD}" destId="{70134035-2E6B-4D33-A931-C84D86BF3798}" srcOrd="5" destOrd="0" presId="urn:microsoft.com/office/officeart/2005/8/layout/hProcess9"/>
    <dgm:cxn modelId="{EAEF138C-9C78-4268-A3BA-C50477F3F28F}" type="presParOf" srcId="{8B491F1A-4FA3-409E-A555-1150BD9C5DCD}" destId="{9F5AF4A5-8515-4D3A-8869-78EB80B704F8}" srcOrd="6" destOrd="0" presId="urn:microsoft.com/office/officeart/2005/8/layout/hProcess9"/>
    <dgm:cxn modelId="{7FEA6F99-586A-4BF7-AC78-720F2025A235}" type="presParOf" srcId="{8B491F1A-4FA3-409E-A555-1150BD9C5DCD}" destId="{5FD27BE6-41EB-484A-9382-48987EBB6C0D}" srcOrd="7" destOrd="0" presId="urn:microsoft.com/office/officeart/2005/8/layout/hProcess9"/>
    <dgm:cxn modelId="{73530741-0212-44B6-8077-0CAB6ED1CE3B}" type="presParOf" srcId="{8B491F1A-4FA3-409E-A555-1150BD9C5DCD}" destId="{703BD6FE-EE5C-4E75-ADFC-EE766A23769E}" srcOrd="8" destOrd="0" presId="urn:microsoft.com/office/officeart/2005/8/layout/hProcess9"/>
    <dgm:cxn modelId="{A95B8A57-6130-416E-8E09-D427BF337CDD}" type="presParOf" srcId="{8B491F1A-4FA3-409E-A555-1150BD9C5DCD}" destId="{81F2F244-6D8B-4EB4-A8A2-8A1DBD0D4DC7}" srcOrd="9" destOrd="0" presId="urn:microsoft.com/office/officeart/2005/8/layout/hProcess9"/>
    <dgm:cxn modelId="{EA4E448A-0F46-4C7F-8487-390D6EF0FAB8}" type="presParOf" srcId="{8B491F1A-4FA3-409E-A555-1150BD9C5DCD}" destId="{FFE05F1C-3C24-44E4-B100-21C859CBFFD1}" srcOrd="10" destOrd="0" presId="urn:microsoft.com/office/officeart/2005/8/layout/hProcess9"/>
    <dgm:cxn modelId="{454048B3-98CD-41A7-BB8E-BAA6099CE30F}" type="presParOf" srcId="{8B491F1A-4FA3-409E-A555-1150BD9C5DCD}" destId="{1498DF3E-77AA-4900-90FC-58A8004C8FC3}" srcOrd="11" destOrd="0" presId="urn:microsoft.com/office/officeart/2005/8/layout/hProcess9"/>
    <dgm:cxn modelId="{D536BFB0-7423-497E-B4EA-A01C78100E09}" type="presParOf" srcId="{8B491F1A-4FA3-409E-A555-1150BD9C5DCD}" destId="{1A611774-86E2-443F-9C76-C4A8BA5270F6}" srcOrd="12" destOrd="0" presId="urn:microsoft.com/office/officeart/2005/8/layout/hProcess9"/>
    <dgm:cxn modelId="{ADAB5982-33BF-4675-8C18-FAC3490E407D}" type="presParOf" srcId="{8B491F1A-4FA3-409E-A555-1150BD9C5DCD}" destId="{DA2B9D91-FA16-48AF-B8A3-D40852C49758}" srcOrd="13" destOrd="0" presId="urn:microsoft.com/office/officeart/2005/8/layout/hProcess9"/>
    <dgm:cxn modelId="{0A856922-113C-461F-9AD5-2B1B6F04ACC1}" type="presParOf" srcId="{8B491F1A-4FA3-409E-A555-1150BD9C5DCD}" destId="{08FB7579-4D23-4424-9B91-87CC4C151B73}" srcOrd="14" destOrd="0" presId="urn:microsoft.com/office/officeart/2005/8/layout/hProcess9"/>
    <dgm:cxn modelId="{712CA902-2309-42C3-A847-902DFA912ACC}" type="presParOf" srcId="{8B491F1A-4FA3-409E-A555-1150BD9C5DCD}" destId="{B64E3CD4-E0A6-4CD2-991E-4B952A1088AF}" srcOrd="15" destOrd="0" presId="urn:microsoft.com/office/officeart/2005/8/layout/hProcess9"/>
    <dgm:cxn modelId="{D72858DF-91B8-4AC2-BCF9-1E11BA4AB4AA}" type="presParOf" srcId="{8B491F1A-4FA3-409E-A555-1150BD9C5DCD}" destId="{B28DD46C-3A9E-4944-8A12-C1EB41DFB95A}" srcOrd="16" destOrd="0" presId="urn:microsoft.com/office/officeart/2005/8/layout/hProcess9"/>
    <dgm:cxn modelId="{520900FD-47A6-40BB-B580-DE8E92ADA1F6}" type="presParOf" srcId="{8B491F1A-4FA3-409E-A555-1150BD9C5DCD}" destId="{26D525A8-1CBE-420E-A55C-2660F84AE522}" srcOrd="17" destOrd="0" presId="urn:microsoft.com/office/officeart/2005/8/layout/hProcess9"/>
    <dgm:cxn modelId="{64D42C87-B0DC-429F-A2EE-E564ED7BC041}" type="presParOf" srcId="{8B491F1A-4FA3-409E-A555-1150BD9C5DCD}" destId="{6D558FC8-D69B-4DE8-8F94-70F3EAF7AD39}" srcOrd="18" destOrd="0" presId="urn:microsoft.com/office/officeart/2005/8/layout/hProcess9"/>
    <dgm:cxn modelId="{79BE6DB7-BF3C-414D-8057-7C71C9E5FC95}" type="presParOf" srcId="{8B491F1A-4FA3-409E-A555-1150BD9C5DCD}" destId="{B0CA6651-EC79-4C35-B76C-F6B674BEFDBB}" srcOrd="19" destOrd="0" presId="urn:microsoft.com/office/officeart/2005/8/layout/hProcess9"/>
    <dgm:cxn modelId="{1F5E394A-3C2A-47CE-BF79-EBB6550E7000}" type="presParOf" srcId="{8B491F1A-4FA3-409E-A555-1150BD9C5DCD}" destId="{0BFC2C5D-75C2-478A-A75A-5F7C4CD91708}" srcOrd="2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203D81-572D-4746-BF65-4536C51FC258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DB24063-FEB0-4A42-BDEB-1EBC0E5CE013}">
      <dgm:prSet phldrT="[Text]"/>
      <dgm:spPr>
        <a:ln>
          <a:solidFill>
            <a:srgbClr val="FF3C00"/>
          </a:solidFill>
        </a:ln>
      </dgm:spPr>
      <dgm:t>
        <a:bodyPr/>
        <a:lstStyle/>
        <a:p>
          <a:r>
            <a:rPr lang="en-US" dirty="0" smtClean="0">
              <a:solidFill>
                <a:srgbClr val="FF0000"/>
              </a:solidFill>
            </a:rPr>
            <a:t>2009</a:t>
          </a:r>
        </a:p>
      </dgm:t>
    </dgm:pt>
    <dgm:pt modelId="{976A9C7F-1F65-46B4-B3DA-16D8E317C113}" type="parTrans" cxnId="{CC3E1A1B-1BBE-4934-92A0-143F66AE9FCF}">
      <dgm:prSet/>
      <dgm:spPr/>
      <dgm:t>
        <a:bodyPr/>
        <a:lstStyle/>
        <a:p>
          <a:endParaRPr lang="en-US"/>
        </a:p>
      </dgm:t>
    </dgm:pt>
    <dgm:pt modelId="{8D85D550-F7ED-4FA5-B597-AA81BBA86624}" type="sibTrans" cxnId="{CC3E1A1B-1BBE-4934-92A0-143F66AE9FCF}">
      <dgm:prSet/>
      <dgm:spPr/>
      <dgm:t>
        <a:bodyPr/>
        <a:lstStyle/>
        <a:p>
          <a:endParaRPr lang="en-US"/>
        </a:p>
      </dgm:t>
    </dgm:pt>
    <dgm:pt modelId="{1361CDA6-333B-4199-A6A9-F0B65F16A0C9}">
      <dgm:prSet phldrT="[Text]"/>
      <dgm:spPr>
        <a:ln>
          <a:solidFill>
            <a:srgbClr val="FF3C00"/>
          </a:solidFill>
        </a:ln>
      </dgm:spPr>
      <dgm:t>
        <a:bodyPr/>
        <a:lstStyle/>
        <a:p>
          <a:r>
            <a:rPr lang="en-US" dirty="0" smtClean="0">
              <a:solidFill>
                <a:srgbClr val="FF0000"/>
              </a:solidFill>
            </a:rPr>
            <a:t>2015</a:t>
          </a:r>
        </a:p>
      </dgm:t>
    </dgm:pt>
    <dgm:pt modelId="{FE1BD25A-7446-4AE8-92BA-3FD091FD776F}" type="parTrans" cxnId="{127DBE26-0E25-4F63-9871-9E91A366056A}">
      <dgm:prSet/>
      <dgm:spPr/>
      <dgm:t>
        <a:bodyPr/>
        <a:lstStyle/>
        <a:p>
          <a:endParaRPr lang="en-US"/>
        </a:p>
      </dgm:t>
    </dgm:pt>
    <dgm:pt modelId="{B00C26D4-01ED-4371-AEDC-853971E1B0BA}" type="sibTrans" cxnId="{127DBE26-0E25-4F63-9871-9E91A366056A}">
      <dgm:prSet/>
      <dgm:spPr/>
      <dgm:t>
        <a:bodyPr/>
        <a:lstStyle/>
        <a:p>
          <a:endParaRPr lang="en-US"/>
        </a:p>
      </dgm:t>
    </dgm:pt>
    <dgm:pt modelId="{71473D26-A4D2-4CA3-92BB-7287B6731D17}">
      <dgm:prSet phldrT="[Text]"/>
      <dgm:spPr>
        <a:ln>
          <a:solidFill>
            <a:srgbClr val="FF3C00"/>
          </a:solidFill>
        </a:ln>
      </dgm:spPr>
      <dgm:t>
        <a:bodyPr/>
        <a:lstStyle/>
        <a:p>
          <a:r>
            <a:rPr lang="en-US" dirty="0" smtClean="0">
              <a:solidFill>
                <a:srgbClr val="FF0000"/>
              </a:solidFill>
            </a:rPr>
            <a:t>2010</a:t>
          </a:r>
        </a:p>
      </dgm:t>
    </dgm:pt>
    <dgm:pt modelId="{50B4AF1C-89CD-4B1F-B787-A95C4BEFCAFD}" type="parTrans" cxnId="{7A556819-A3A7-4C75-B1AC-4EC8CF9D1118}">
      <dgm:prSet/>
      <dgm:spPr/>
      <dgm:t>
        <a:bodyPr/>
        <a:lstStyle/>
        <a:p>
          <a:endParaRPr lang="en-US"/>
        </a:p>
      </dgm:t>
    </dgm:pt>
    <dgm:pt modelId="{D62F0014-6764-42F2-BB54-9F9ED8070F3A}" type="sibTrans" cxnId="{7A556819-A3A7-4C75-B1AC-4EC8CF9D1118}">
      <dgm:prSet/>
      <dgm:spPr/>
      <dgm:t>
        <a:bodyPr/>
        <a:lstStyle/>
        <a:p>
          <a:endParaRPr lang="en-US"/>
        </a:p>
      </dgm:t>
    </dgm:pt>
    <dgm:pt modelId="{8C336F1A-BF6E-481F-B915-3E8652BDBAF5}">
      <dgm:prSet phldrT="[Text]"/>
      <dgm:spPr>
        <a:ln>
          <a:solidFill>
            <a:srgbClr val="FF3C00"/>
          </a:solidFill>
        </a:ln>
      </dgm:spPr>
      <dgm:t>
        <a:bodyPr/>
        <a:lstStyle/>
        <a:p>
          <a:r>
            <a:rPr lang="en-US" dirty="0" smtClean="0">
              <a:solidFill>
                <a:srgbClr val="FF0000"/>
              </a:solidFill>
            </a:rPr>
            <a:t>2011</a:t>
          </a:r>
        </a:p>
      </dgm:t>
    </dgm:pt>
    <dgm:pt modelId="{A78F215E-194D-4551-BEB1-0CBF651725DC}" type="parTrans" cxnId="{1962D0F0-7A25-4659-9EC7-06F9F5518DD4}">
      <dgm:prSet/>
      <dgm:spPr/>
      <dgm:t>
        <a:bodyPr/>
        <a:lstStyle/>
        <a:p>
          <a:endParaRPr lang="en-US"/>
        </a:p>
      </dgm:t>
    </dgm:pt>
    <dgm:pt modelId="{AC7BF8EB-5CFA-44D9-902B-B3CC9FAF00A1}" type="sibTrans" cxnId="{1962D0F0-7A25-4659-9EC7-06F9F5518DD4}">
      <dgm:prSet/>
      <dgm:spPr/>
      <dgm:t>
        <a:bodyPr/>
        <a:lstStyle/>
        <a:p>
          <a:endParaRPr lang="en-US"/>
        </a:p>
      </dgm:t>
    </dgm:pt>
    <dgm:pt modelId="{53B0E6DA-4B0E-419F-B5AA-853EA1865B38}">
      <dgm:prSet phldrT="[Text]"/>
      <dgm:spPr>
        <a:ln>
          <a:solidFill>
            <a:srgbClr val="FF3C00"/>
          </a:solidFill>
        </a:ln>
      </dgm:spPr>
      <dgm:t>
        <a:bodyPr/>
        <a:lstStyle/>
        <a:p>
          <a:r>
            <a:rPr lang="en-US" dirty="0" smtClean="0">
              <a:solidFill>
                <a:srgbClr val="FF0000"/>
              </a:solidFill>
            </a:rPr>
            <a:t>2012</a:t>
          </a:r>
        </a:p>
      </dgm:t>
    </dgm:pt>
    <dgm:pt modelId="{1310981E-EA13-4BBE-8A00-435B5CA72B14}" type="parTrans" cxnId="{B452F5C8-D7DC-4734-9792-6407E9751629}">
      <dgm:prSet/>
      <dgm:spPr/>
      <dgm:t>
        <a:bodyPr/>
        <a:lstStyle/>
        <a:p>
          <a:endParaRPr lang="en-US"/>
        </a:p>
      </dgm:t>
    </dgm:pt>
    <dgm:pt modelId="{AE268DB2-A0C2-4063-B176-59CFDD15B772}" type="sibTrans" cxnId="{B452F5C8-D7DC-4734-9792-6407E9751629}">
      <dgm:prSet/>
      <dgm:spPr/>
      <dgm:t>
        <a:bodyPr/>
        <a:lstStyle/>
        <a:p>
          <a:endParaRPr lang="en-US"/>
        </a:p>
      </dgm:t>
    </dgm:pt>
    <dgm:pt modelId="{62A8AA64-B28D-462C-A4AD-F8BC097C9C5D}">
      <dgm:prSet phldrT="[Text]"/>
      <dgm:spPr>
        <a:ln>
          <a:solidFill>
            <a:srgbClr val="FF3C00"/>
          </a:solidFill>
        </a:ln>
      </dgm:spPr>
      <dgm:t>
        <a:bodyPr/>
        <a:lstStyle/>
        <a:p>
          <a:r>
            <a:rPr lang="en-US" dirty="0" smtClean="0">
              <a:solidFill>
                <a:srgbClr val="FF0000"/>
              </a:solidFill>
            </a:rPr>
            <a:t>2013</a:t>
          </a:r>
        </a:p>
      </dgm:t>
    </dgm:pt>
    <dgm:pt modelId="{AA9EA4C0-22C6-444F-BAA7-B280C6307DAB}" type="parTrans" cxnId="{632A6AB0-5273-49A2-BC23-1313F0BF54D3}">
      <dgm:prSet/>
      <dgm:spPr/>
      <dgm:t>
        <a:bodyPr/>
        <a:lstStyle/>
        <a:p>
          <a:endParaRPr lang="en-US"/>
        </a:p>
      </dgm:t>
    </dgm:pt>
    <dgm:pt modelId="{20EF5C30-0FD6-49C1-BFC2-B9734391A547}" type="sibTrans" cxnId="{632A6AB0-5273-49A2-BC23-1313F0BF54D3}">
      <dgm:prSet/>
      <dgm:spPr/>
      <dgm:t>
        <a:bodyPr/>
        <a:lstStyle/>
        <a:p>
          <a:endParaRPr lang="en-US"/>
        </a:p>
      </dgm:t>
    </dgm:pt>
    <dgm:pt modelId="{B2B291FA-4AF3-4EFE-ADB1-0FD1CE05F07D}">
      <dgm:prSet phldrT="[Text]"/>
      <dgm:spPr>
        <a:ln>
          <a:solidFill>
            <a:srgbClr val="FF3C00"/>
          </a:solidFill>
        </a:ln>
      </dgm:spPr>
      <dgm:t>
        <a:bodyPr/>
        <a:lstStyle/>
        <a:p>
          <a:r>
            <a:rPr lang="en-US" dirty="0" smtClean="0">
              <a:solidFill>
                <a:srgbClr val="FF0000"/>
              </a:solidFill>
            </a:rPr>
            <a:t>2014</a:t>
          </a:r>
        </a:p>
      </dgm:t>
    </dgm:pt>
    <dgm:pt modelId="{41643F79-08BB-4A26-91D0-1131D8450B5B}" type="parTrans" cxnId="{86493218-1C31-41C1-8730-A589374D27A2}">
      <dgm:prSet/>
      <dgm:spPr/>
      <dgm:t>
        <a:bodyPr/>
        <a:lstStyle/>
        <a:p>
          <a:endParaRPr lang="en-US"/>
        </a:p>
      </dgm:t>
    </dgm:pt>
    <dgm:pt modelId="{5408E896-029F-45DD-BF8F-70D9650C263C}" type="sibTrans" cxnId="{86493218-1C31-41C1-8730-A589374D27A2}">
      <dgm:prSet/>
      <dgm:spPr/>
      <dgm:t>
        <a:bodyPr/>
        <a:lstStyle/>
        <a:p>
          <a:endParaRPr lang="en-US"/>
        </a:p>
      </dgm:t>
    </dgm:pt>
    <dgm:pt modelId="{19D101CE-EFA2-4A53-9A42-8CB14FF0EC8A}" type="pres">
      <dgm:prSet presAssocID="{A7203D81-572D-4746-BF65-4536C51FC258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E37C977-D483-4CC9-8C0A-730944D7F7C4}" type="pres">
      <dgm:prSet presAssocID="{A7203D81-572D-4746-BF65-4536C51FC258}" presName="arrow" presStyleLbl="bgShp" presStyleIdx="0" presStyleCnt="1" custScaleX="117647" custLinFactY="135714" custLinFactNeighborX="1089" custLinFactNeighborY="200000"/>
      <dgm:spPr>
        <a:solidFill>
          <a:schemeClr val="bg1"/>
        </a:solidFill>
        <a:ln>
          <a:noFill/>
        </a:ln>
      </dgm:spPr>
    </dgm:pt>
    <dgm:pt modelId="{8B491F1A-4FA3-409E-A555-1150BD9C5DCD}" type="pres">
      <dgm:prSet presAssocID="{A7203D81-572D-4746-BF65-4536C51FC258}" presName="linearProcess" presStyleCnt="0"/>
      <dgm:spPr/>
    </dgm:pt>
    <dgm:pt modelId="{703BD6FE-EE5C-4E75-ADFC-EE766A23769E}" type="pres">
      <dgm:prSet presAssocID="{EDB24063-FEB0-4A42-BDEB-1EBC0E5CE013}" presName="text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F2F244-6D8B-4EB4-A8A2-8A1DBD0D4DC7}" type="pres">
      <dgm:prSet presAssocID="{8D85D550-F7ED-4FA5-B597-AA81BBA86624}" presName="sibTrans" presStyleCnt="0"/>
      <dgm:spPr/>
    </dgm:pt>
    <dgm:pt modelId="{FFE05F1C-3C24-44E4-B100-21C859CBFFD1}" type="pres">
      <dgm:prSet presAssocID="{71473D26-A4D2-4CA3-92BB-7287B6731D17}" presName="text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98DF3E-77AA-4900-90FC-58A8004C8FC3}" type="pres">
      <dgm:prSet presAssocID="{D62F0014-6764-42F2-BB54-9F9ED8070F3A}" presName="sibTrans" presStyleCnt="0"/>
      <dgm:spPr/>
    </dgm:pt>
    <dgm:pt modelId="{1A611774-86E2-443F-9C76-C4A8BA5270F6}" type="pres">
      <dgm:prSet presAssocID="{8C336F1A-BF6E-481F-B915-3E8652BDBAF5}" presName="text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2B9D91-FA16-48AF-B8A3-D40852C49758}" type="pres">
      <dgm:prSet presAssocID="{AC7BF8EB-5CFA-44D9-902B-B3CC9FAF00A1}" presName="sibTrans" presStyleCnt="0"/>
      <dgm:spPr/>
    </dgm:pt>
    <dgm:pt modelId="{08FB7579-4D23-4424-9B91-87CC4C151B73}" type="pres">
      <dgm:prSet presAssocID="{53B0E6DA-4B0E-419F-B5AA-853EA1865B38}" presName="text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4E3CD4-E0A6-4CD2-991E-4B952A1088AF}" type="pres">
      <dgm:prSet presAssocID="{AE268DB2-A0C2-4063-B176-59CFDD15B772}" presName="sibTrans" presStyleCnt="0"/>
      <dgm:spPr/>
    </dgm:pt>
    <dgm:pt modelId="{B28DD46C-3A9E-4944-8A12-C1EB41DFB95A}" type="pres">
      <dgm:prSet presAssocID="{62A8AA64-B28D-462C-A4AD-F8BC097C9C5D}" presName="text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D525A8-1CBE-420E-A55C-2660F84AE522}" type="pres">
      <dgm:prSet presAssocID="{20EF5C30-0FD6-49C1-BFC2-B9734391A547}" presName="sibTrans" presStyleCnt="0"/>
      <dgm:spPr/>
    </dgm:pt>
    <dgm:pt modelId="{6D558FC8-D69B-4DE8-8F94-70F3EAF7AD39}" type="pres">
      <dgm:prSet presAssocID="{B2B291FA-4AF3-4EFE-ADB1-0FD1CE05F07D}" presName="text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CA6651-EC79-4C35-B76C-F6B674BEFDBB}" type="pres">
      <dgm:prSet presAssocID="{5408E896-029F-45DD-BF8F-70D9650C263C}" presName="sibTrans" presStyleCnt="0"/>
      <dgm:spPr/>
    </dgm:pt>
    <dgm:pt modelId="{0BFC2C5D-75C2-478A-A75A-5F7C4CD91708}" type="pres">
      <dgm:prSet presAssocID="{1361CDA6-333B-4199-A6A9-F0B65F16A0C9}" presName="text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E59E82E-E73D-42AD-8402-0FE790F1B0BA}" type="presOf" srcId="{1361CDA6-333B-4199-A6A9-F0B65F16A0C9}" destId="{0BFC2C5D-75C2-478A-A75A-5F7C4CD91708}" srcOrd="0" destOrd="0" presId="urn:microsoft.com/office/officeart/2005/8/layout/hProcess9"/>
    <dgm:cxn modelId="{F953DE56-894A-492A-B819-0FB9AAFAD43B}" type="presOf" srcId="{71473D26-A4D2-4CA3-92BB-7287B6731D17}" destId="{FFE05F1C-3C24-44E4-B100-21C859CBFFD1}" srcOrd="0" destOrd="0" presId="urn:microsoft.com/office/officeart/2005/8/layout/hProcess9"/>
    <dgm:cxn modelId="{86493218-1C31-41C1-8730-A589374D27A2}" srcId="{A7203D81-572D-4746-BF65-4536C51FC258}" destId="{B2B291FA-4AF3-4EFE-ADB1-0FD1CE05F07D}" srcOrd="5" destOrd="0" parTransId="{41643F79-08BB-4A26-91D0-1131D8450B5B}" sibTransId="{5408E896-029F-45DD-BF8F-70D9650C263C}"/>
    <dgm:cxn modelId="{B90ECD4C-1021-4F2D-9440-1A1A0763C49B}" type="presOf" srcId="{53B0E6DA-4B0E-419F-B5AA-853EA1865B38}" destId="{08FB7579-4D23-4424-9B91-87CC4C151B73}" srcOrd="0" destOrd="0" presId="urn:microsoft.com/office/officeart/2005/8/layout/hProcess9"/>
    <dgm:cxn modelId="{CC3E1A1B-1BBE-4934-92A0-143F66AE9FCF}" srcId="{A7203D81-572D-4746-BF65-4536C51FC258}" destId="{EDB24063-FEB0-4A42-BDEB-1EBC0E5CE013}" srcOrd="0" destOrd="0" parTransId="{976A9C7F-1F65-46B4-B3DA-16D8E317C113}" sibTransId="{8D85D550-F7ED-4FA5-B597-AA81BBA86624}"/>
    <dgm:cxn modelId="{127DBE26-0E25-4F63-9871-9E91A366056A}" srcId="{A7203D81-572D-4746-BF65-4536C51FC258}" destId="{1361CDA6-333B-4199-A6A9-F0B65F16A0C9}" srcOrd="6" destOrd="0" parTransId="{FE1BD25A-7446-4AE8-92BA-3FD091FD776F}" sibTransId="{B00C26D4-01ED-4371-AEDC-853971E1B0BA}"/>
    <dgm:cxn modelId="{1962D0F0-7A25-4659-9EC7-06F9F5518DD4}" srcId="{A7203D81-572D-4746-BF65-4536C51FC258}" destId="{8C336F1A-BF6E-481F-B915-3E8652BDBAF5}" srcOrd="2" destOrd="0" parTransId="{A78F215E-194D-4551-BEB1-0CBF651725DC}" sibTransId="{AC7BF8EB-5CFA-44D9-902B-B3CC9FAF00A1}"/>
    <dgm:cxn modelId="{B452F5C8-D7DC-4734-9792-6407E9751629}" srcId="{A7203D81-572D-4746-BF65-4536C51FC258}" destId="{53B0E6DA-4B0E-419F-B5AA-853EA1865B38}" srcOrd="3" destOrd="0" parTransId="{1310981E-EA13-4BBE-8A00-435B5CA72B14}" sibTransId="{AE268DB2-A0C2-4063-B176-59CFDD15B772}"/>
    <dgm:cxn modelId="{F79133E9-3878-49A8-BF4D-BD8B883FF5DB}" type="presOf" srcId="{62A8AA64-B28D-462C-A4AD-F8BC097C9C5D}" destId="{B28DD46C-3A9E-4944-8A12-C1EB41DFB95A}" srcOrd="0" destOrd="0" presId="urn:microsoft.com/office/officeart/2005/8/layout/hProcess9"/>
    <dgm:cxn modelId="{147CCD65-A7C0-45A8-A281-06EDFF918EDF}" type="presOf" srcId="{B2B291FA-4AF3-4EFE-ADB1-0FD1CE05F07D}" destId="{6D558FC8-D69B-4DE8-8F94-70F3EAF7AD39}" srcOrd="0" destOrd="0" presId="urn:microsoft.com/office/officeart/2005/8/layout/hProcess9"/>
    <dgm:cxn modelId="{632A6AB0-5273-49A2-BC23-1313F0BF54D3}" srcId="{A7203D81-572D-4746-BF65-4536C51FC258}" destId="{62A8AA64-B28D-462C-A4AD-F8BC097C9C5D}" srcOrd="4" destOrd="0" parTransId="{AA9EA4C0-22C6-444F-BAA7-B280C6307DAB}" sibTransId="{20EF5C30-0FD6-49C1-BFC2-B9734391A547}"/>
    <dgm:cxn modelId="{BC200F42-9546-4F6F-9BB1-B69F4F4E88F8}" type="presOf" srcId="{A7203D81-572D-4746-BF65-4536C51FC258}" destId="{19D101CE-EFA2-4A53-9A42-8CB14FF0EC8A}" srcOrd="0" destOrd="0" presId="urn:microsoft.com/office/officeart/2005/8/layout/hProcess9"/>
    <dgm:cxn modelId="{08070E3B-6B49-4275-85C9-F796AABB0D5D}" type="presOf" srcId="{8C336F1A-BF6E-481F-B915-3E8652BDBAF5}" destId="{1A611774-86E2-443F-9C76-C4A8BA5270F6}" srcOrd="0" destOrd="0" presId="urn:microsoft.com/office/officeart/2005/8/layout/hProcess9"/>
    <dgm:cxn modelId="{8A5D0839-D9C6-463D-A28F-C5333E7D36EA}" type="presOf" srcId="{EDB24063-FEB0-4A42-BDEB-1EBC0E5CE013}" destId="{703BD6FE-EE5C-4E75-ADFC-EE766A23769E}" srcOrd="0" destOrd="0" presId="urn:microsoft.com/office/officeart/2005/8/layout/hProcess9"/>
    <dgm:cxn modelId="{7A556819-A3A7-4C75-B1AC-4EC8CF9D1118}" srcId="{A7203D81-572D-4746-BF65-4536C51FC258}" destId="{71473D26-A4D2-4CA3-92BB-7287B6731D17}" srcOrd="1" destOrd="0" parTransId="{50B4AF1C-89CD-4B1F-B787-A95C4BEFCAFD}" sibTransId="{D62F0014-6764-42F2-BB54-9F9ED8070F3A}"/>
    <dgm:cxn modelId="{A42447DC-5940-463F-BE01-F5FE9DAA2ABD}" type="presParOf" srcId="{19D101CE-EFA2-4A53-9A42-8CB14FF0EC8A}" destId="{0E37C977-D483-4CC9-8C0A-730944D7F7C4}" srcOrd="0" destOrd="0" presId="urn:microsoft.com/office/officeart/2005/8/layout/hProcess9"/>
    <dgm:cxn modelId="{D3212BE9-000E-411F-B3C7-8C47CEFD928A}" type="presParOf" srcId="{19D101CE-EFA2-4A53-9A42-8CB14FF0EC8A}" destId="{8B491F1A-4FA3-409E-A555-1150BD9C5DCD}" srcOrd="1" destOrd="0" presId="urn:microsoft.com/office/officeart/2005/8/layout/hProcess9"/>
    <dgm:cxn modelId="{A6573BB4-A2D2-44C4-A8DD-D836CD07D304}" type="presParOf" srcId="{8B491F1A-4FA3-409E-A555-1150BD9C5DCD}" destId="{703BD6FE-EE5C-4E75-ADFC-EE766A23769E}" srcOrd="0" destOrd="0" presId="urn:microsoft.com/office/officeart/2005/8/layout/hProcess9"/>
    <dgm:cxn modelId="{D6C51306-8103-430C-AF48-62E655596C38}" type="presParOf" srcId="{8B491F1A-4FA3-409E-A555-1150BD9C5DCD}" destId="{81F2F244-6D8B-4EB4-A8A2-8A1DBD0D4DC7}" srcOrd="1" destOrd="0" presId="urn:microsoft.com/office/officeart/2005/8/layout/hProcess9"/>
    <dgm:cxn modelId="{4D5D3A6A-432D-45F4-BA78-BF01F8292ECD}" type="presParOf" srcId="{8B491F1A-4FA3-409E-A555-1150BD9C5DCD}" destId="{FFE05F1C-3C24-44E4-B100-21C859CBFFD1}" srcOrd="2" destOrd="0" presId="urn:microsoft.com/office/officeart/2005/8/layout/hProcess9"/>
    <dgm:cxn modelId="{FEB0AA2A-B5BA-433A-9C0A-62996426A75E}" type="presParOf" srcId="{8B491F1A-4FA3-409E-A555-1150BD9C5DCD}" destId="{1498DF3E-77AA-4900-90FC-58A8004C8FC3}" srcOrd="3" destOrd="0" presId="urn:microsoft.com/office/officeart/2005/8/layout/hProcess9"/>
    <dgm:cxn modelId="{82377F8C-24C8-4784-9C23-0A8607E40339}" type="presParOf" srcId="{8B491F1A-4FA3-409E-A555-1150BD9C5DCD}" destId="{1A611774-86E2-443F-9C76-C4A8BA5270F6}" srcOrd="4" destOrd="0" presId="urn:microsoft.com/office/officeart/2005/8/layout/hProcess9"/>
    <dgm:cxn modelId="{74B30732-3566-4F5F-AC05-F6B1BCC1DD72}" type="presParOf" srcId="{8B491F1A-4FA3-409E-A555-1150BD9C5DCD}" destId="{DA2B9D91-FA16-48AF-B8A3-D40852C49758}" srcOrd="5" destOrd="0" presId="urn:microsoft.com/office/officeart/2005/8/layout/hProcess9"/>
    <dgm:cxn modelId="{924DE9B5-407D-47C3-B8C7-C8756C66BBAE}" type="presParOf" srcId="{8B491F1A-4FA3-409E-A555-1150BD9C5DCD}" destId="{08FB7579-4D23-4424-9B91-87CC4C151B73}" srcOrd="6" destOrd="0" presId="urn:microsoft.com/office/officeart/2005/8/layout/hProcess9"/>
    <dgm:cxn modelId="{F895D7F3-F925-41B9-AD21-AFB361D8DB88}" type="presParOf" srcId="{8B491F1A-4FA3-409E-A555-1150BD9C5DCD}" destId="{B64E3CD4-E0A6-4CD2-991E-4B952A1088AF}" srcOrd="7" destOrd="0" presId="urn:microsoft.com/office/officeart/2005/8/layout/hProcess9"/>
    <dgm:cxn modelId="{D057A320-C841-4876-9FFC-38A8D2327CB4}" type="presParOf" srcId="{8B491F1A-4FA3-409E-A555-1150BD9C5DCD}" destId="{B28DD46C-3A9E-4944-8A12-C1EB41DFB95A}" srcOrd="8" destOrd="0" presId="urn:microsoft.com/office/officeart/2005/8/layout/hProcess9"/>
    <dgm:cxn modelId="{2C58D1A1-5D1F-42CE-87A6-0CEA543170D3}" type="presParOf" srcId="{8B491F1A-4FA3-409E-A555-1150BD9C5DCD}" destId="{26D525A8-1CBE-420E-A55C-2660F84AE522}" srcOrd="9" destOrd="0" presId="urn:microsoft.com/office/officeart/2005/8/layout/hProcess9"/>
    <dgm:cxn modelId="{8D19AC71-041A-4E61-B2D1-B222DE67A361}" type="presParOf" srcId="{8B491F1A-4FA3-409E-A555-1150BD9C5DCD}" destId="{6D558FC8-D69B-4DE8-8F94-70F3EAF7AD39}" srcOrd="10" destOrd="0" presId="urn:microsoft.com/office/officeart/2005/8/layout/hProcess9"/>
    <dgm:cxn modelId="{4A63A7D6-A3C7-4F1C-922B-29DECAF11EB6}" type="presParOf" srcId="{8B491F1A-4FA3-409E-A555-1150BD9C5DCD}" destId="{B0CA6651-EC79-4C35-B76C-F6B674BEFDBB}" srcOrd="11" destOrd="0" presId="urn:microsoft.com/office/officeart/2005/8/layout/hProcess9"/>
    <dgm:cxn modelId="{C290EE7E-86F3-4E4F-B5EE-AD15B7427A3F}" type="presParOf" srcId="{8B491F1A-4FA3-409E-A555-1150BD9C5DCD}" destId="{0BFC2C5D-75C2-478A-A75A-5F7C4CD91708}" srcOrd="1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37C977-D483-4CC9-8C0A-730944D7F7C4}">
      <dsp:nvSpPr>
        <dsp:cNvPr id="0" name=""/>
        <dsp:cNvSpPr/>
      </dsp:nvSpPr>
      <dsp:spPr>
        <a:xfrm>
          <a:off x="3" y="0"/>
          <a:ext cx="7238996" cy="1066800"/>
        </a:xfrm>
        <a:prstGeom prst="rightArrow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965CF3-9623-4F62-9589-EFB670B01B52}">
      <dsp:nvSpPr>
        <dsp:cNvPr id="0" name=""/>
        <dsp:cNvSpPr/>
      </dsp:nvSpPr>
      <dsp:spPr>
        <a:xfrm>
          <a:off x="2761" y="320040"/>
          <a:ext cx="580790" cy="426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3C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rgbClr val="FF0000"/>
              </a:solidFill>
            </a:rPr>
            <a:t>2005</a:t>
          </a:r>
        </a:p>
      </dsp:txBody>
      <dsp:txXfrm>
        <a:off x="23592" y="340871"/>
        <a:ext cx="539128" cy="385058"/>
      </dsp:txXfrm>
    </dsp:sp>
    <dsp:sp modelId="{7B0343B3-46DE-42B5-AB34-E97D6E199D80}">
      <dsp:nvSpPr>
        <dsp:cNvPr id="0" name=""/>
        <dsp:cNvSpPr/>
      </dsp:nvSpPr>
      <dsp:spPr>
        <a:xfrm>
          <a:off x="668030" y="320040"/>
          <a:ext cx="580790" cy="426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3C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rgbClr val="FF0000"/>
              </a:solidFill>
            </a:rPr>
            <a:t>2006</a:t>
          </a:r>
        </a:p>
      </dsp:txBody>
      <dsp:txXfrm>
        <a:off x="688861" y="340871"/>
        <a:ext cx="539128" cy="385058"/>
      </dsp:txXfrm>
    </dsp:sp>
    <dsp:sp modelId="{374BCF41-2BD2-4F22-9635-9EA5F1DE13DD}">
      <dsp:nvSpPr>
        <dsp:cNvPr id="0" name=""/>
        <dsp:cNvSpPr/>
      </dsp:nvSpPr>
      <dsp:spPr>
        <a:xfrm>
          <a:off x="1333298" y="320040"/>
          <a:ext cx="580790" cy="426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3C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rgbClr val="FF0000"/>
              </a:solidFill>
            </a:rPr>
            <a:t>2007</a:t>
          </a:r>
        </a:p>
      </dsp:txBody>
      <dsp:txXfrm>
        <a:off x="1354129" y="340871"/>
        <a:ext cx="539128" cy="385058"/>
      </dsp:txXfrm>
    </dsp:sp>
    <dsp:sp modelId="{9F5AF4A5-8515-4D3A-8869-78EB80B704F8}">
      <dsp:nvSpPr>
        <dsp:cNvPr id="0" name=""/>
        <dsp:cNvSpPr/>
      </dsp:nvSpPr>
      <dsp:spPr>
        <a:xfrm>
          <a:off x="1998567" y="320040"/>
          <a:ext cx="580790" cy="426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3C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rgbClr val="FF0000"/>
              </a:solidFill>
            </a:rPr>
            <a:t>2008</a:t>
          </a:r>
        </a:p>
      </dsp:txBody>
      <dsp:txXfrm>
        <a:off x="2019398" y="340871"/>
        <a:ext cx="539128" cy="385058"/>
      </dsp:txXfrm>
    </dsp:sp>
    <dsp:sp modelId="{703BD6FE-EE5C-4E75-ADFC-EE766A23769E}">
      <dsp:nvSpPr>
        <dsp:cNvPr id="0" name=""/>
        <dsp:cNvSpPr/>
      </dsp:nvSpPr>
      <dsp:spPr>
        <a:xfrm>
          <a:off x="2663836" y="320040"/>
          <a:ext cx="580790" cy="426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3C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rgbClr val="FF0000"/>
              </a:solidFill>
            </a:rPr>
            <a:t>2009</a:t>
          </a:r>
        </a:p>
      </dsp:txBody>
      <dsp:txXfrm>
        <a:off x="2684667" y="340871"/>
        <a:ext cx="539128" cy="385058"/>
      </dsp:txXfrm>
    </dsp:sp>
    <dsp:sp modelId="{FFE05F1C-3C24-44E4-B100-21C859CBFFD1}">
      <dsp:nvSpPr>
        <dsp:cNvPr id="0" name=""/>
        <dsp:cNvSpPr/>
      </dsp:nvSpPr>
      <dsp:spPr>
        <a:xfrm>
          <a:off x="3329104" y="320040"/>
          <a:ext cx="580790" cy="426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3C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rgbClr val="FF0000"/>
              </a:solidFill>
            </a:rPr>
            <a:t>2010</a:t>
          </a:r>
        </a:p>
      </dsp:txBody>
      <dsp:txXfrm>
        <a:off x="3349935" y="340871"/>
        <a:ext cx="539128" cy="385058"/>
      </dsp:txXfrm>
    </dsp:sp>
    <dsp:sp modelId="{1A611774-86E2-443F-9C76-C4A8BA5270F6}">
      <dsp:nvSpPr>
        <dsp:cNvPr id="0" name=""/>
        <dsp:cNvSpPr/>
      </dsp:nvSpPr>
      <dsp:spPr>
        <a:xfrm>
          <a:off x="3994373" y="320040"/>
          <a:ext cx="580790" cy="426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3C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rgbClr val="FF0000"/>
              </a:solidFill>
            </a:rPr>
            <a:t>2011</a:t>
          </a:r>
        </a:p>
      </dsp:txBody>
      <dsp:txXfrm>
        <a:off x="4015204" y="340871"/>
        <a:ext cx="539128" cy="385058"/>
      </dsp:txXfrm>
    </dsp:sp>
    <dsp:sp modelId="{08FB7579-4D23-4424-9B91-87CC4C151B73}">
      <dsp:nvSpPr>
        <dsp:cNvPr id="0" name=""/>
        <dsp:cNvSpPr/>
      </dsp:nvSpPr>
      <dsp:spPr>
        <a:xfrm>
          <a:off x="4659642" y="320040"/>
          <a:ext cx="580790" cy="426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3C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rgbClr val="FF0000"/>
              </a:solidFill>
            </a:rPr>
            <a:t>2012</a:t>
          </a:r>
        </a:p>
      </dsp:txBody>
      <dsp:txXfrm>
        <a:off x="4680473" y="340871"/>
        <a:ext cx="539128" cy="385058"/>
      </dsp:txXfrm>
    </dsp:sp>
    <dsp:sp modelId="{B28DD46C-3A9E-4944-8A12-C1EB41DFB95A}">
      <dsp:nvSpPr>
        <dsp:cNvPr id="0" name=""/>
        <dsp:cNvSpPr/>
      </dsp:nvSpPr>
      <dsp:spPr>
        <a:xfrm>
          <a:off x="5324911" y="320040"/>
          <a:ext cx="580790" cy="426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3C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rgbClr val="FF0000"/>
              </a:solidFill>
            </a:rPr>
            <a:t>2013</a:t>
          </a:r>
        </a:p>
      </dsp:txBody>
      <dsp:txXfrm>
        <a:off x="5345742" y="340871"/>
        <a:ext cx="539128" cy="385058"/>
      </dsp:txXfrm>
    </dsp:sp>
    <dsp:sp modelId="{6D558FC8-D69B-4DE8-8F94-70F3EAF7AD39}">
      <dsp:nvSpPr>
        <dsp:cNvPr id="0" name=""/>
        <dsp:cNvSpPr/>
      </dsp:nvSpPr>
      <dsp:spPr>
        <a:xfrm>
          <a:off x="5990179" y="320040"/>
          <a:ext cx="580790" cy="426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3C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rgbClr val="FF0000"/>
              </a:solidFill>
            </a:rPr>
            <a:t>2014</a:t>
          </a:r>
        </a:p>
      </dsp:txBody>
      <dsp:txXfrm>
        <a:off x="6011010" y="340871"/>
        <a:ext cx="539128" cy="385058"/>
      </dsp:txXfrm>
    </dsp:sp>
    <dsp:sp modelId="{0BFC2C5D-75C2-478A-A75A-5F7C4CD91708}">
      <dsp:nvSpPr>
        <dsp:cNvPr id="0" name=""/>
        <dsp:cNvSpPr/>
      </dsp:nvSpPr>
      <dsp:spPr>
        <a:xfrm>
          <a:off x="6655448" y="320040"/>
          <a:ext cx="580790" cy="426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3C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rgbClr val="FF0000"/>
              </a:solidFill>
            </a:rPr>
            <a:t>2015</a:t>
          </a:r>
        </a:p>
      </dsp:txBody>
      <dsp:txXfrm>
        <a:off x="6676279" y="340871"/>
        <a:ext cx="539128" cy="3850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37C977-D483-4CC9-8C0A-730944D7F7C4}">
      <dsp:nvSpPr>
        <dsp:cNvPr id="0" name=""/>
        <dsp:cNvSpPr/>
      </dsp:nvSpPr>
      <dsp:spPr>
        <a:xfrm>
          <a:off x="3" y="0"/>
          <a:ext cx="7238996" cy="1066800"/>
        </a:xfrm>
        <a:prstGeom prst="rightArrow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3BD6FE-EE5C-4E75-ADFC-EE766A23769E}">
      <dsp:nvSpPr>
        <dsp:cNvPr id="0" name=""/>
        <dsp:cNvSpPr/>
      </dsp:nvSpPr>
      <dsp:spPr>
        <a:xfrm>
          <a:off x="3667" y="320040"/>
          <a:ext cx="918571" cy="426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3C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0000"/>
              </a:solidFill>
            </a:rPr>
            <a:t>2009</a:t>
          </a:r>
        </a:p>
      </dsp:txBody>
      <dsp:txXfrm>
        <a:off x="24498" y="340871"/>
        <a:ext cx="876909" cy="385058"/>
      </dsp:txXfrm>
    </dsp:sp>
    <dsp:sp modelId="{FFE05F1C-3C24-44E4-B100-21C859CBFFD1}">
      <dsp:nvSpPr>
        <dsp:cNvPr id="0" name=""/>
        <dsp:cNvSpPr/>
      </dsp:nvSpPr>
      <dsp:spPr>
        <a:xfrm>
          <a:off x="1055849" y="320040"/>
          <a:ext cx="918571" cy="426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3C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0000"/>
              </a:solidFill>
            </a:rPr>
            <a:t>2010</a:t>
          </a:r>
        </a:p>
      </dsp:txBody>
      <dsp:txXfrm>
        <a:off x="1076680" y="340871"/>
        <a:ext cx="876909" cy="385058"/>
      </dsp:txXfrm>
    </dsp:sp>
    <dsp:sp modelId="{1A611774-86E2-443F-9C76-C4A8BA5270F6}">
      <dsp:nvSpPr>
        <dsp:cNvPr id="0" name=""/>
        <dsp:cNvSpPr/>
      </dsp:nvSpPr>
      <dsp:spPr>
        <a:xfrm>
          <a:off x="2108031" y="320040"/>
          <a:ext cx="918571" cy="426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3C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0000"/>
              </a:solidFill>
            </a:rPr>
            <a:t>2011</a:t>
          </a:r>
        </a:p>
      </dsp:txBody>
      <dsp:txXfrm>
        <a:off x="2128862" y="340871"/>
        <a:ext cx="876909" cy="385058"/>
      </dsp:txXfrm>
    </dsp:sp>
    <dsp:sp modelId="{08FB7579-4D23-4424-9B91-87CC4C151B73}">
      <dsp:nvSpPr>
        <dsp:cNvPr id="0" name=""/>
        <dsp:cNvSpPr/>
      </dsp:nvSpPr>
      <dsp:spPr>
        <a:xfrm>
          <a:off x="3160214" y="320040"/>
          <a:ext cx="918571" cy="426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3C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0000"/>
              </a:solidFill>
            </a:rPr>
            <a:t>2012</a:t>
          </a:r>
        </a:p>
      </dsp:txBody>
      <dsp:txXfrm>
        <a:off x="3181045" y="340871"/>
        <a:ext cx="876909" cy="385058"/>
      </dsp:txXfrm>
    </dsp:sp>
    <dsp:sp modelId="{B28DD46C-3A9E-4944-8A12-C1EB41DFB95A}">
      <dsp:nvSpPr>
        <dsp:cNvPr id="0" name=""/>
        <dsp:cNvSpPr/>
      </dsp:nvSpPr>
      <dsp:spPr>
        <a:xfrm>
          <a:off x="4212396" y="320040"/>
          <a:ext cx="918571" cy="426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3C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0000"/>
              </a:solidFill>
            </a:rPr>
            <a:t>2013</a:t>
          </a:r>
        </a:p>
      </dsp:txBody>
      <dsp:txXfrm>
        <a:off x="4233227" y="340871"/>
        <a:ext cx="876909" cy="385058"/>
      </dsp:txXfrm>
    </dsp:sp>
    <dsp:sp modelId="{6D558FC8-D69B-4DE8-8F94-70F3EAF7AD39}">
      <dsp:nvSpPr>
        <dsp:cNvPr id="0" name=""/>
        <dsp:cNvSpPr/>
      </dsp:nvSpPr>
      <dsp:spPr>
        <a:xfrm>
          <a:off x="5264578" y="320040"/>
          <a:ext cx="918571" cy="426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3C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0000"/>
              </a:solidFill>
            </a:rPr>
            <a:t>2014</a:t>
          </a:r>
        </a:p>
      </dsp:txBody>
      <dsp:txXfrm>
        <a:off x="5285409" y="340871"/>
        <a:ext cx="876909" cy="385058"/>
      </dsp:txXfrm>
    </dsp:sp>
    <dsp:sp modelId="{0BFC2C5D-75C2-478A-A75A-5F7C4CD91708}">
      <dsp:nvSpPr>
        <dsp:cNvPr id="0" name=""/>
        <dsp:cNvSpPr/>
      </dsp:nvSpPr>
      <dsp:spPr>
        <a:xfrm>
          <a:off x="6316760" y="320040"/>
          <a:ext cx="918571" cy="426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3C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0000"/>
              </a:solidFill>
            </a:rPr>
            <a:t>2015</a:t>
          </a:r>
        </a:p>
      </dsp:txBody>
      <dsp:txXfrm>
        <a:off x="6337591" y="340871"/>
        <a:ext cx="876909" cy="3850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68" tIns="46584" rIns="93168" bIns="46584" numCol="1" anchor="t" anchorCtr="0" compatLnSpc="1">
            <a:prstTxWarp prst="textNoShape">
              <a:avLst/>
            </a:prstTxWarp>
          </a:bodyPr>
          <a:lstStyle>
            <a:lvl1pPr defTabSz="930275" eaLnBrk="0" hangingPunct="0">
              <a:defRPr sz="12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68" tIns="46584" rIns="93168" bIns="46584" numCol="1" anchor="t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68" tIns="46584" rIns="93168" bIns="465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68" tIns="46584" rIns="93168" bIns="46584" numCol="1" anchor="b" anchorCtr="0" compatLnSpc="1">
            <a:prstTxWarp prst="textNoShape">
              <a:avLst/>
            </a:prstTxWarp>
          </a:bodyPr>
          <a:lstStyle>
            <a:lvl1pPr defTabSz="930275" eaLnBrk="0" hangingPunct="0">
              <a:defRPr sz="12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68" tIns="46584" rIns="93168" bIns="46584" numCol="1" anchor="b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2BF12815-B9A7-4C04-B320-9056BA5F3D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5395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F12815-B9A7-4C04-B320-9056BA5F3D6D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274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F12815-B9A7-4C04-B320-9056BA5F3D6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392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F12815-B9A7-4C04-B320-9056BA5F3D6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625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F12815-B9A7-4C04-B320-9056BA5F3D6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4600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F12815-B9A7-4C04-B320-9056BA5F3D6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8035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F12815-B9A7-4C04-B320-9056BA5F3D6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5680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FE755C-A238-4EAB-90BE-CC3D7F134E78}" type="slidenum">
              <a:rPr lang="en-US" altLang="en-US"/>
              <a:pPr/>
              <a:t>15</a:t>
            </a:fld>
            <a:endParaRPr lang="en-US" altLang="en-US" dirty="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349107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F12815-B9A7-4C04-B320-9056BA5F3D6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9563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F12815-B9A7-4C04-B320-9056BA5F3D6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1050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F12815-B9A7-4C04-B320-9056BA5F3D6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3306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F12815-B9A7-4C04-B320-9056BA5F3D6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554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F12815-B9A7-4C04-B320-9056BA5F3D6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4712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F12815-B9A7-4C04-B320-9056BA5F3D6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3063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68" tIns="46584" rIns="93168" bIns="46584" anchor="b"/>
          <a:lstStyle/>
          <a:p>
            <a:pPr algn="r" defTabSz="930275" eaLnBrk="0" hangingPunct="0"/>
            <a:fld id="{A2E38134-DE35-44FA-AD15-5F75844B7A55}" type="slidenum">
              <a:rPr lang="en-US" sz="1200"/>
              <a:pPr algn="r" defTabSz="930275" eaLnBrk="0" hangingPunct="0"/>
              <a:t>21</a:t>
            </a:fld>
            <a:endParaRPr lang="en-US" sz="1200" dirty="0"/>
          </a:p>
        </p:txBody>
      </p:sp>
      <p:sp>
        <p:nvSpPr>
          <p:cNvPr id="82947" name="Rectangle 7"/>
          <p:cNvSpPr txBox="1">
            <a:spLocks noGrp="1"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63" tIns="46582" rIns="93163" bIns="46582" anchor="b"/>
          <a:lstStyle/>
          <a:p>
            <a:pPr algn="r" defTabSz="930275" eaLnBrk="0" hangingPunct="0"/>
            <a:fld id="{83CDE3EC-2D6A-488B-9F83-419338FC8CCA}" type="slidenum">
              <a:rPr lang="en-US" sz="1200"/>
              <a:pPr algn="r" defTabSz="930275" eaLnBrk="0" hangingPunct="0"/>
              <a:t>21</a:t>
            </a:fld>
            <a:endParaRPr lang="en-US" sz="1200" dirty="0"/>
          </a:p>
        </p:txBody>
      </p:sp>
      <p:sp>
        <p:nvSpPr>
          <p:cNvPr id="829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163" tIns="46582" rIns="93163" bIns="46582"/>
          <a:lstStyle/>
          <a:p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2846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DAFE9BE-8E7D-483B-9697-7959F8A6463D}" type="slidenum">
              <a:rPr lang="en-US" altLang="en-US" sz="1200"/>
              <a:pPr/>
              <a:t>22</a:t>
            </a:fld>
            <a:endParaRPr lang="en-US" altLang="en-US" sz="1200" dirty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32738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F12815-B9A7-4C04-B320-9056BA5F3D6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6533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F12815-B9A7-4C04-B320-9056BA5F3D6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7790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F12815-B9A7-4C04-B320-9056BA5F3D6D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8652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F12815-B9A7-4C04-B320-9056BA5F3D6D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8599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F12815-B9A7-4C04-B320-9056BA5F3D6D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7351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F12815-B9A7-4C04-B320-9056BA5F3D6D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8616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F12815-B9A7-4C04-B320-9056BA5F3D6D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763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F12815-B9A7-4C04-B320-9056BA5F3D6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0780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F12815-B9A7-4C04-B320-9056BA5F3D6D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4641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F12815-B9A7-4C04-B320-9056BA5F3D6D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089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F12815-B9A7-4C04-B320-9056BA5F3D6D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1452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F12815-B9A7-4C04-B320-9056BA5F3D6D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6969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F12815-B9A7-4C04-B320-9056BA5F3D6D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6963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F12815-B9A7-4C04-B320-9056BA5F3D6D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1775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F12815-B9A7-4C04-B320-9056BA5F3D6D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2907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F12815-B9A7-4C04-B320-9056BA5F3D6D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2907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F12815-B9A7-4C04-B320-9056BA5F3D6D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856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F12815-B9A7-4C04-B320-9056BA5F3D6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917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F12815-B9A7-4C04-B320-9056BA5F3D6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79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F12815-B9A7-4C04-B320-9056BA5F3D6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541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F12815-B9A7-4C04-B320-9056BA5F3D6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938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07AFD18-EDDF-441B-A102-48BD92E4E257}" type="slidenum">
              <a:rPr lang="en-US" altLang="en-US" sz="1200"/>
              <a:pPr/>
              <a:t>8</a:t>
            </a:fld>
            <a:endParaRPr lang="en-US" altLang="en-US" sz="1200" dirty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184860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F12815-B9A7-4C04-B320-9056BA5F3D6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36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2">
              <a:lumMod val="20000"/>
              <a:lumOff val="80000"/>
              <a:alpha val="80000"/>
            </a:schemeClr>
          </a:solidFill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730886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7488" y="333375"/>
            <a:ext cx="2057400" cy="54879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333375"/>
            <a:ext cx="6019800" cy="5487988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6844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324083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812776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0319862"/>
      </p:ext>
    </p:extLst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2102466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678247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AE3F-DD86-4048-A785-837D426B29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7907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AE3F-DD86-4048-A785-837D426B29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504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AE3F-DD86-4048-A785-837D426B29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2164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AE3F-DD86-4048-A785-837D426B29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4949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AE3F-DD86-4048-A785-837D426B29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1182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AE3F-DD86-4048-A785-837D426B29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6305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AE3F-DD86-4048-A785-837D426B29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2840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AE3F-DD86-4048-A785-837D426B29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5203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AE3F-DD86-4048-A785-837D426B29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960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2954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6288" y="12954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AE3F-DD86-4048-A785-837D426B29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022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AE3F-DD86-4048-A785-837D426B29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649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74320" y="1097280"/>
            <a:ext cx="8595360" cy="4572000"/>
          </a:xfrm>
        </p:spPr>
        <p:txBody>
          <a:bodyPr anchor="t" anchorCtr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337424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453005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6597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-3363"/>
            <a:ext cx="9144000" cy="687050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3175" y="762000"/>
            <a:ext cx="9140825" cy="0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0" y="6507163"/>
            <a:ext cx="9140825" cy="0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29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247" y="1609821"/>
            <a:ext cx="8595360" cy="4572000"/>
          </a:xfrm>
          <a:prstGeom prst="rect">
            <a:avLst/>
          </a:prstGeom>
          <a:solidFill>
            <a:schemeClr val="bg2">
              <a:lumMod val="20000"/>
              <a:lumOff val="80000"/>
              <a:alpha val="88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9" name="Text Box 15"/>
          <p:cNvSpPr txBox="1">
            <a:spLocks noChangeArrowheads="1"/>
          </p:cNvSpPr>
          <p:nvPr userDrawn="1"/>
        </p:nvSpPr>
        <p:spPr bwMode="auto">
          <a:xfrm>
            <a:off x="274320" y="6565392"/>
            <a:ext cx="354488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>
            <a:spAutoFit/>
          </a:bodyPr>
          <a:lstStyle/>
          <a:p>
            <a:pPr eaLnBrk="0" hangingPunct="0">
              <a:defRPr/>
            </a:pPr>
            <a:r>
              <a:rPr lang="en-US" sz="1100" baseline="0" dirty="0" smtClean="0">
                <a:solidFill>
                  <a:srgbClr val="0070C0"/>
                </a:solidFill>
              </a:rPr>
              <a:t>August 2014 ©    Slide </a:t>
            </a:r>
            <a:r>
              <a:rPr lang="en-US" sz="1100" baseline="0" dirty="0">
                <a:solidFill>
                  <a:srgbClr val="0070C0"/>
                </a:solidFill>
              </a:rPr>
              <a:t>#</a:t>
            </a:r>
            <a:fld id="{DE9A0402-B1BD-408A-80A7-AF1215A13A8E}" type="slidenum">
              <a:rPr lang="en-US" sz="1100" baseline="0">
                <a:solidFill>
                  <a:srgbClr val="0070C0"/>
                </a:solidFill>
              </a:rPr>
              <a:pPr eaLnBrk="0" hangingPunct="0">
                <a:defRPr/>
              </a:pPr>
              <a:t>‹#›</a:t>
            </a:fld>
            <a:endParaRPr lang="en-US" sz="1100" baseline="0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3175" y="6355080"/>
            <a:ext cx="9140825" cy="535617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45720" rIns="18288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350" b="0" i="0" u="none" strike="noStrike" cap="none" spc="30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ＭＳ Ｐゴシック"/>
                <a:cs typeface="ＭＳ Ｐゴシック"/>
              </a:rPr>
              <a:t>Organizing Sponsors:</a:t>
            </a:r>
          </a:p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350" b="0" i="0" u="none" strike="noStrike" cap="none" spc="30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ＭＳ Ｐゴシック"/>
                <a:cs typeface="ＭＳ Ｐゴシック"/>
              </a:rPr>
              <a:t>Hampton Roads Planning District Commission – Embassy of the Netherlands – McNeilan &amp; Associates          </a:t>
            </a: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0"/>
            <a:ext cx="8001000" cy="762000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6" name="Isosceles Triangle 5"/>
          <p:cNvSpPr/>
          <p:nvPr userDrawn="1"/>
        </p:nvSpPr>
        <p:spPr bwMode="auto">
          <a:xfrm>
            <a:off x="7924800" y="-51816"/>
            <a:ext cx="842112" cy="813816"/>
          </a:xfrm>
          <a:prstGeom prst="triangle">
            <a:avLst>
              <a:gd name="adj" fmla="val 11972"/>
            </a:avLst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028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281247" y="-7283"/>
            <a:ext cx="7489825" cy="7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Dutch Dialogue for the Tidewater Preview</a:t>
            </a: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0" y="731520"/>
            <a:ext cx="9144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3C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 userDrawn="1"/>
        </p:nvCxnSpPr>
        <p:spPr bwMode="auto">
          <a:xfrm>
            <a:off x="0" y="6331526"/>
            <a:ext cx="9144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3C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extBox 3"/>
          <p:cNvSpPr txBox="1"/>
          <p:nvPr userDrawn="1"/>
        </p:nvSpPr>
        <p:spPr>
          <a:xfrm>
            <a:off x="8684606" y="29172"/>
            <a:ext cx="4319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171D43D-56DC-4094-884D-869717E9F055}" type="slidenum">
              <a:rPr lang="en-US" smtClean="0">
                <a:solidFill>
                  <a:srgbClr val="0070C0"/>
                </a:solidFill>
              </a:rPr>
              <a:t>‹#›</a:t>
            </a:fld>
            <a:endParaRPr lang="en-US" dirty="0">
              <a:solidFill>
                <a:srgbClr val="0070C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87" r:id="rId7"/>
    <p:sldLayoutId id="2147483986" r:id="rId8"/>
    <p:sldLayoutId id="2147483984" r:id="rId9"/>
    <p:sldLayoutId id="2147483985" r:id="rId10"/>
    <p:sldLayoutId id="2147483968" r:id="rId11"/>
    <p:sldLayoutId id="2147483969" r:id="rId12"/>
    <p:sldLayoutId id="2147483970" r:id="rId13"/>
    <p:sldLayoutId id="2147483971" r:id="rId14"/>
    <p:sldLayoutId id="2147483991" r:id="rId15"/>
    <p:sldLayoutId id="2147484024" r:id="rId16"/>
    <p:sldLayoutId id="2147484031" r:id="rId17"/>
    <p:sldLayoutId id="2147484032" r:id="rId18"/>
    <p:sldLayoutId id="2147484034" r:id="rId19"/>
    <p:sldLayoutId id="2147484035" r:id="rId20"/>
  </p:sldLayoutIdLst>
  <p:transition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baseline="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  <a:ea typeface="ＭＳ Ｐゴシック"/>
          <a:cs typeface="ＭＳ Ｐゴシック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  <a:ea typeface="ＭＳ Ｐゴシック"/>
          <a:cs typeface="ＭＳ Ｐゴシック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  <a:ea typeface="ＭＳ Ｐゴシック"/>
          <a:cs typeface="ＭＳ Ｐゴシック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  <a:ea typeface="ＭＳ Ｐゴシック"/>
          <a:cs typeface="ＭＳ Ｐゴシック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  <a:ea typeface="ＭＳ Ｐゴシック"/>
          <a:cs typeface="ＭＳ Ｐゴシック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  <a:ea typeface="ＭＳ Ｐゴシック"/>
          <a:cs typeface="ＭＳ Ｐゴシック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  <a:ea typeface="ＭＳ Ｐゴシック"/>
          <a:cs typeface="ＭＳ Ｐゴシック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  <a:ea typeface="ＭＳ Ｐゴシック"/>
          <a:cs typeface="ＭＳ Ｐゴシック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SzPct val="115000"/>
        <a:buChar char="•"/>
        <a:defRPr sz="2800">
          <a:solidFill>
            <a:srgbClr val="0070C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SzPct val="90000"/>
        <a:buFont typeface="Wingdings" pitchFamily="2" charset="2"/>
        <a:buChar char="§"/>
        <a:defRPr sz="2600">
          <a:solidFill>
            <a:srgbClr val="0070C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SzPct val="105000"/>
        <a:buChar char="•"/>
        <a:defRPr sz="2400">
          <a:solidFill>
            <a:srgbClr val="0070C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SzPct val="75000"/>
        <a:buFont typeface="Wingdings" pitchFamily="2" charset="2"/>
        <a:buChar char="§"/>
        <a:defRPr sz="2200">
          <a:solidFill>
            <a:srgbClr val="0070C0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SzPct val="95000"/>
        <a:buChar char="•"/>
        <a:defRPr sz="2000">
          <a:solidFill>
            <a:srgbClr val="0070C0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663300"/>
        </a:buClr>
        <a:buSzPct val="85000"/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663300"/>
        </a:buClr>
        <a:buSzPct val="85000"/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663300"/>
        </a:buClr>
        <a:buSzPct val="85000"/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663300"/>
        </a:buClr>
        <a:buSzPct val="85000"/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3AE3F-DD86-4048-A785-837D426B29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838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tom@mcneilan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hyperlink" Target="mailto:bmcfarlane@hrpdcva.gov" TargetMode="External"/><Relationship Id="rId4" Type="http://schemas.openxmlformats.org/officeDocument/2006/relationships/hyperlink" Target="mailto:bmacfarlane@hrpdcva.gov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9.xml"/><Relationship Id="rId6" Type="http://schemas.openxmlformats.org/officeDocument/2006/relationships/image" Target="../media/image3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1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8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9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0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1.xml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25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3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4.xml"/><Relationship Id="rId4" Type="http://schemas.openxmlformats.org/officeDocument/2006/relationships/image" Target="../media/image3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5.xml"/><Relationship Id="rId4" Type="http://schemas.openxmlformats.org/officeDocument/2006/relationships/image" Target="../media/image4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7.xml"/><Relationship Id="rId6" Type="http://schemas.openxmlformats.org/officeDocument/2006/relationships/image" Target="../media/image46.jp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8.xml"/><Relationship Id="rId4" Type="http://schemas.openxmlformats.org/officeDocument/2006/relationships/image" Target="../media/image47.jp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notesSlide" Target="../notesSlides/notesSlide32.xml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9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0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1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3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4.xml"/><Relationship Id="rId5" Type="http://schemas.openxmlformats.org/officeDocument/2006/relationships/image" Target="../media/image60.jpg"/><Relationship Id="rId4" Type="http://schemas.openxmlformats.org/officeDocument/2006/relationships/image" Target="../media/image5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9.png"/><Relationship Id="rId2" Type="http://schemas.openxmlformats.org/officeDocument/2006/relationships/tags" Target="../tags/tag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6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914400"/>
            <a:ext cx="8839200" cy="5213735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effectLst>
            <a:outerShdw blurRad="50800" dist="50800" dir="3600000" algn="ctr" rotWithShape="0">
              <a:schemeClr val="accent3">
                <a:alpha val="7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effectLst>
                  <a:outerShdw blurRad="38100" dist="50800" dir="2700000" algn="tl">
                    <a:srgbClr val="002060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A Dutch Dialogue for the Tidewater  </a:t>
            </a:r>
          </a:p>
          <a:p>
            <a:pPr algn="ctr"/>
            <a:r>
              <a:rPr lang="en-US" sz="3600" dirty="0" smtClean="0">
                <a:solidFill>
                  <a:srgbClr val="0070C0"/>
                </a:solidFill>
                <a:effectLst>
                  <a:outerShdw blurRad="38100" dist="50800" dir="2700000" algn="tl">
                    <a:srgbClr val="002060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Integrated Water Management for Coastal Infrastructure Resilience </a:t>
            </a:r>
          </a:p>
          <a:p>
            <a:endParaRPr lang="en-US" sz="2400" dirty="0" smtClean="0">
              <a:solidFill>
                <a:srgbClr val="0070C0"/>
              </a:solidFill>
              <a:effectLst>
                <a:outerShdw blurRad="38100" dist="50800" dir="2700000" algn="tl">
                  <a:srgbClr val="002060">
                    <a:alpha val="43000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2400" dirty="0" smtClean="0">
                <a:solidFill>
                  <a:srgbClr val="0070C0"/>
                </a:solidFill>
                <a:effectLst>
                  <a:outerShdw blurRad="38100" dist="50800" dir="2700000" algn="tl">
                    <a:srgbClr val="002060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Organizing Sponsors:</a:t>
            </a:r>
          </a:p>
          <a:p>
            <a:pPr algn="ctr"/>
            <a:r>
              <a:rPr lang="en-US" sz="2400" dirty="0" smtClean="0">
                <a:solidFill>
                  <a:srgbClr val="0070C0"/>
                </a:solidFill>
                <a:effectLst>
                  <a:outerShdw blurRad="38100" dist="50800" dir="2700000" algn="tl">
                    <a:srgbClr val="002060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Hampton Roads Planning District Commission</a:t>
            </a:r>
          </a:p>
          <a:p>
            <a:pPr algn="ctr"/>
            <a:r>
              <a:rPr lang="en-US" sz="2400" dirty="0" smtClean="0">
                <a:solidFill>
                  <a:srgbClr val="0070C0"/>
                </a:solidFill>
                <a:effectLst>
                  <a:outerShdw blurRad="38100" dist="50800" dir="2700000" algn="tl">
                    <a:srgbClr val="002060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Embassy of the Netherlands</a:t>
            </a:r>
            <a:br>
              <a:rPr lang="en-US" sz="2400" dirty="0" smtClean="0">
                <a:solidFill>
                  <a:srgbClr val="0070C0"/>
                </a:solidFill>
                <a:effectLst>
                  <a:outerShdw blurRad="38100" dist="50800" dir="2700000" algn="tl">
                    <a:srgbClr val="002060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sz="2400" dirty="0" smtClean="0">
                <a:solidFill>
                  <a:srgbClr val="0070C0"/>
                </a:solidFill>
                <a:effectLst>
                  <a:outerShdw blurRad="38100" dist="50800" dir="2700000" algn="tl">
                    <a:srgbClr val="002060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McNeilan &amp; Associates</a:t>
            </a:r>
          </a:p>
          <a:p>
            <a:pPr algn="ctr"/>
            <a:endParaRPr lang="en-US" sz="2400" dirty="0" smtClean="0">
              <a:solidFill>
                <a:srgbClr val="0070C0"/>
              </a:solidFill>
              <a:effectLst>
                <a:outerShdw blurRad="38100" dist="50800" dir="2700000" algn="tl">
                  <a:srgbClr val="002060">
                    <a:alpha val="43000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r>
              <a:rPr lang="en-US" sz="2400" dirty="0" smtClean="0">
                <a:solidFill>
                  <a:srgbClr val="0070C0"/>
                </a:solidFill>
                <a:effectLst>
                  <a:outerShdw blurRad="38100" dist="50800" dir="2700000" algn="tl">
                    <a:srgbClr val="002060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Additional Sponsors:</a:t>
            </a:r>
          </a:p>
          <a:p>
            <a:pPr algn="ctr"/>
            <a:r>
              <a:rPr lang="en-US" sz="2400" dirty="0" smtClean="0">
                <a:solidFill>
                  <a:srgbClr val="0070C0"/>
                </a:solidFill>
                <a:effectLst>
                  <a:outerShdw blurRad="38100" dist="50800" dir="2700000" algn="tl">
                    <a:srgbClr val="002060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Cities of:  Norfolk, Virginia Beach &amp; Hampton</a:t>
            </a:r>
          </a:p>
          <a:p>
            <a:pPr algn="ctr"/>
            <a:r>
              <a:rPr lang="en-US" sz="2400" dirty="0" smtClean="0">
                <a:solidFill>
                  <a:srgbClr val="0070C0"/>
                </a:solidFill>
                <a:effectLst>
                  <a:outerShdw blurRad="38100" dist="50800" dir="2700000" algn="tl">
                    <a:srgbClr val="002060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_______, ______, _______</a:t>
            </a:r>
            <a:endParaRPr lang="en-US" sz="2000" dirty="0" smtClean="0">
              <a:solidFill>
                <a:srgbClr val="0070C0"/>
              </a:solidFill>
              <a:effectLst>
                <a:outerShdw blurRad="38100" dist="50800" dir="2700000" algn="tl">
                  <a:srgbClr val="002060">
                    <a:alpha val="43000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304800" y="91440"/>
            <a:ext cx="642785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200" b="1" dirty="0">
                <a:solidFill>
                  <a:schemeClr val="bg1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en-US" sz="3200" b="1" dirty="0" smtClean="0">
                <a:solidFill>
                  <a:schemeClr val="bg1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Preview Presentation</a:t>
            </a:r>
            <a:endParaRPr lang="en-US" sz="3200" dirty="0">
              <a:solidFill>
                <a:schemeClr val="bg1"/>
              </a:solidFill>
              <a:effectLst>
                <a:outerShdw blurRad="38100" dist="63500" dir="2700000" algn="tl">
                  <a:srgbClr val="C7E5E8">
                    <a:alpha val="81000"/>
                  </a:srgbClr>
                </a:outerShdw>
              </a:effectLst>
              <a:latin typeface="Arial Rounded MT Bold" panose="020F07040305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4267200" y="6367790"/>
            <a:ext cx="2438400" cy="52322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8709" y="6367790"/>
            <a:ext cx="9123052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       Contact Information:   	Tom McNeilan               </a:t>
            </a:r>
            <a:r>
              <a:rPr lang="en-US" dirty="0" smtClean="0">
                <a:solidFill>
                  <a:schemeClr val="bg1"/>
                </a:solidFill>
                <a:hlinkClick r:id="rId3"/>
              </a:rPr>
              <a:t>t</a:t>
            </a:r>
            <a:r>
              <a:rPr lang="en-US" dirty="0" smtClean="0">
                <a:hlinkClick r:id="rId3"/>
              </a:rPr>
              <a:t>om@</a:t>
            </a:r>
            <a:r>
              <a:rPr lang="en-US" dirty="0" smtClean="0">
                <a:solidFill>
                  <a:schemeClr val="bg1"/>
                </a:solidFill>
                <a:hlinkClick r:id="rId3"/>
              </a:rPr>
              <a:t>mcneilan.com</a:t>
            </a:r>
            <a:r>
              <a:rPr lang="en-US" dirty="0" smtClean="0">
                <a:solidFill>
                  <a:schemeClr val="bg1"/>
                </a:solidFill>
              </a:rPr>
              <a:t>                 757-761-0676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			Ben McFarlane        </a:t>
            </a:r>
            <a:r>
              <a:rPr lang="en-US" dirty="0" smtClean="0">
                <a:solidFill>
                  <a:schemeClr val="bg1"/>
                </a:solidFill>
                <a:hlinkClick r:id="rId4"/>
              </a:rPr>
              <a:t>bmacfarlane@hrpdcva.gov</a:t>
            </a:r>
            <a:r>
              <a:rPr lang="en-US" dirty="0" smtClean="0">
                <a:solidFill>
                  <a:schemeClr val="bg1"/>
                </a:solidFill>
              </a:rPr>
              <a:t>           757-420-8300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67200" y="6382512"/>
            <a:ext cx="2590800" cy="47548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hlinkClick r:id="rId3"/>
              </a:rPr>
              <a:t>tom@mcneilan.com</a:t>
            </a:r>
            <a:r>
              <a:rPr lang="en-US" dirty="0" smtClean="0"/>
              <a:t>     </a:t>
            </a:r>
            <a:r>
              <a:rPr lang="en-US" dirty="0" smtClean="0">
                <a:hlinkClick r:id="rId5"/>
              </a:rPr>
              <a:t>bmcfarlane@hrpdcva.gov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304800" y="26670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717065"/>
      </p:ext>
    </p:extLst>
  </p:cSld>
  <p:clrMapOvr>
    <a:masterClrMapping/>
  </p:clrMapOvr>
  <p:transition advTm="15833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-152400" y="768095"/>
            <a:ext cx="9448800" cy="493776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8600" y="1350538"/>
            <a:ext cx="8686800" cy="4897862"/>
          </a:xfrm>
          <a:prstGeom prst="rect">
            <a:avLst/>
          </a:prstGeom>
          <a:solidFill>
            <a:schemeClr val="bg2">
              <a:lumMod val="20000"/>
              <a:lumOff val="80000"/>
              <a:alpha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125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9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105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75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indent="0" eaLnBrk="1" hangingPunct="1">
              <a:lnSpc>
                <a:spcPct val="90000"/>
              </a:lnSpc>
              <a:buClr>
                <a:srgbClr val="0070C0"/>
              </a:buClr>
              <a:buSzPct val="135000"/>
              <a:buNone/>
            </a:pPr>
            <a:r>
              <a:rPr lang="en-US" altLang="en-US" sz="2400" kern="0" dirty="0" smtClean="0">
                <a:solidFill>
                  <a:srgbClr val="0070C0"/>
                </a:solidFill>
              </a:rPr>
              <a:t>The Zeeland Sea Storm of 1953</a:t>
            </a:r>
            <a:endParaRPr lang="en-US" altLang="en-US" sz="1300" kern="0" dirty="0" smtClean="0">
              <a:solidFill>
                <a:srgbClr val="0070C0"/>
              </a:solidFill>
            </a:endParaRPr>
          </a:p>
        </p:txBody>
      </p:sp>
      <p:sp>
        <p:nvSpPr>
          <p:cNvPr id="8" name="Rectangle 12"/>
          <p:cNvSpPr txBox="1">
            <a:spLocks noChangeArrowheads="1"/>
          </p:cNvSpPr>
          <p:nvPr/>
        </p:nvSpPr>
        <p:spPr bwMode="auto">
          <a:xfrm>
            <a:off x="281247" y="-7283"/>
            <a:ext cx="7795953" cy="68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r>
              <a:rPr lang="en-US" kern="0" dirty="0" smtClean="0"/>
              <a:t>Dutch History</a:t>
            </a:r>
            <a:endParaRPr lang="en-US" sz="2400" kern="0" dirty="0" smtClean="0"/>
          </a:p>
        </p:txBody>
      </p:sp>
      <p:sp>
        <p:nvSpPr>
          <p:cNvPr id="3" name="Rectangle 2"/>
          <p:cNvSpPr/>
          <p:nvPr/>
        </p:nvSpPr>
        <p:spPr>
          <a:xfrm>
            <a:off x="281247" y="762001"/>
            <a:ext cx="90492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kern="0" dirty="0" smtClean="0">
                <a:solidFill>
                  <a:schemeClr val="bg1"/>
                </a:solidFill>
                <a:latin typeface="+mj-lt"/>
              </a:rPr>
              <a:t>Transformation from </a:t>
            </a:r>
            <a:r>
              <a:rPr lang="en-US" sz="2400" b="1" kern="0" dirty="0">
                <a:solidFill>
                  <a:schemeClr val="bg1"/>
                </a:solidFill>
                <a:latin typeface="+mj-lt"/>
              </a:rPr>
              <a:t>Fighting the Seas to Living with Water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245439" y="5214733"/>
            <a:ext cx="2477901" cy="830997"/>
          </a:xfrm>
          <a:prstGeom prst="rect">
            <a:avLst/>
          </a:prstGeom>
          <a:solidFill>
            <a:schemeClr val="bg1"/>
          </a:solidFill>
          <a:ln w="31750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70C0"/>
                </a:solidFill>
              </a:rPr>
              <a:t>1,835 lives lost</a:t>
            </a:r>
          </a:p>
          <a:p>
            <a:pPr algn="ctr"/>
            <a:r>
              <a:rPr lang="en-US" sz="1600" b="1" dirty="0" smtClean="0">
                <a:solidFill>
                  <a:srgbClr val="0070C0"/>
                </a:solidFill>
              </a:rPr>
              <a:t>67 levee failures</a:t>
            </a:r>
          </a:p>
          <a:p>
            <a:pPr algn="ctr"/>
            <a:r>
              <a:rPr lang="en-US" sz="1600" b="1" dirty="0" smtClean="0">
                <a:solidFill>
                  <a:srgbClr val="0070C0"/>
                </a:solidFill>
              </a:rPr>
              <a:t>500,000+ acres flooded</a:t>
            </a:r>
            <a:endParaRPr lang="en-US" sz="1600" b="1" dirty="0">
              <a:solidFill>
                <a:srgbClr val="0070C0"/>
              </a:solidFill>
            </a:endParaRPr>
          </a:p>
        </p:txBody>
      </p:sp>
      <p:pic>
        <p:nvPicPr>
          <p:cNvPr id="10" name="Picture 2" descr="16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12" y="1750647"/>
            <a:ext cx="4351351" cy="3092280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watersnood195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8"/>
          <a:stretch/>
        </p:blipFill>
        <p:spPr bwMode="auto">
          <a:xfrm>
            <a:off x="4870194" y="4084888"/>
            <a:ext cx="3948426" cy="2102390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RAMP_W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30"/>
          <a:stretch/>
        </p:blipFill>
        <p:spPr bwMode="auto">
          <a:xfrm>
            <a:off x="4870194" y="1424358"/>
            <a:ext cx="3931009" cy="2571863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bommel[1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13" y="4905931"/>
            <a:ext cx="1819287" cy="1281346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389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80"/>
    </mc:Choice>
    <mc:Fallback xmlns="">
      <p:transition spd="slow" advTm="9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-152400" y="768095"/>
            <a:ext cx="9448800" cy="493776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8600" y="1350538"/>
            <a:ext cx="8686800" cy="4897862"/>
          </a:xfrm>
          <a:prstGeom prst="rect">
            <a:avLst/>
          </a:prstGeom>
          <a:solidFill>
            <a:schemeClr val="bg2">
              <a:lumMod val="20000"/>
              <a:lumOff val="80000"/>
              <a:alpha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125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9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105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75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indent="0" eaLnBrk="1" hangingPunct="1">
              <a:lnSpc>
                <a:spcPct val="90000"/>
              </a:lnSpc>
              <a:buClr>
                <a:srgbClr val="0070C0"/>
              </a:buClr>
              <a:buSzPct val="135000"/>
              <a:buNone/>
            </a:pPr>
            <a:r>
              <a:rPr lang="en-US" altLang="en-US" sz="2400" kern="0" dirty="0" smtClean="0">
                <a:solidFill>
                  <a:srgbClr val="0070C0"/>
                </a:solidFill>
              </a:rPr>
              <a:t>NL Response to Zeeland Sea Storm of 1953</a:t>
            </a:r>
          </a:p>
          <a:p>
            <a:pPr eaLnBrk="1" hangingPunct="1">
              <a:buClr>
                <a:srgbClr val="0070C0"/>
              </a:buClr>
              <a:buSzPct val="135000"/>
            </a:pPr>
            <a:r>
              <a:rPr lang="en-US" altLang="en-US" sz="2400" kern="0" dirty="0" smtClean="0">
                <a:solidFill>
                  <a:srgbClr val="0070C0"/>
                </a:solidFill>
              </a:rPr>
              <a:t>1953 </a:t>
            </a:r>
            <a:r>
              <a:rPr lang="en-US" altLang="en-US" sz="2400" kern="0" dirty="0">
                <a:solidFill>
                  <a:srgbClr val="0070C0"/>
                </a:solidFill>
              </a:rPr>
              <a:t>– </a:t>
            </a:r>
            <a:r>
              <a:rPr lang="en-US" altLang="en-US" sz="2400" kern="0" dirty="0" smtClean="0">
                <a:solidFill>
                  <a:srgbClr val="0070C0"/>
                </a:solidFill>
              </a:rPr>
              <a:t>1</a:t>
            </a:r>
            <a:r>
              <a:rPr lang="en-US" altLang="en-US" sz="2400" kern="0" baseline="30000" dirty="0" smtClean="0">
                <a:solidFill>
                  <a:srgbClr val="0070C0"/>
                </a:solidFill>
              </a:rPr>
              <a:t>st</a:t>
            </a:r>
            <a:r>
              <a:rPr lang="en-US" altLang="en-US" sz="2400" kern="0" dirty="0" smtClean="0">
                <a:solidFill>
                  <a:srgbClr val="0070C0"/>
                </a:solidFill>
              </a:rPr>
              <a:t> Delta Commission established</a:t>
            </a:r>
          </a:p>
          <a:p>
            <a:pPr eaLnBrk="1" hangingPunct="1">
              <a:lnSpc>
                <a:spcPct val="90000"/>
              </a:lnSpc>
              <a:buClr>
                <a:srgbClr val="0070C0"/>
              </a:buClr>
              <a:buSzPct val="135000"/>
            </a:pPr>
            <a:r>
              <a:rPr lang="en-US" altLang="en-US" sz="2400" kern="0" dirty="0" smtClean="0">
                <a:solidFill>
                  <a:srgbClr val="0070C0"/>
                </a:solidFill>
              </a:rPr>
              <a:t>Priority for multiple lines of defense adopted</a:t>
            </a:r>
          </a:p>
          <a:p>
            <a:pPr eaLnBrk="1" hangingPunct="1">
              <a:lnSpc>
                <a:spcPct val="90000"/>
              </a:lnSpc>
              <a:buClr>
                <a:srgbClr val="0070C0"/>
              </a:buClr>
              <a:buSzPct val="135000"/>
            </a:pPr>
            <a:r>
              <a:rPr lang="en-US" altLang="en-US" sz="2400" kern="0" dirty="0" smtClean="0">
                <a:solidFill>
                  <a:srgbClr val="0070C0"/>
                </a:solidFill>
              </a:rPr>
              <a:t>Safety </a:t>
            </a:r>
            <a:r>
              <a:rPr lang="en-US" altLang="en-US" sz="2400" kern="0" dirty="0" smtClean="0">
                <a:solidFill>
                  <a:srgbClr val="0070C0"/>
                </a:solidFill>
              </a:rPr>
              <a:t>standards </a:t>
            </a:r>
            <a:r>
              <a:rPr lang="en-US" altLang="en-US" sz="2400" kern="0" dirty="0" smtClean="0">
                <a:solidFill>
                  <a:srgbClr val="0070C0"/>
                </a:solidFill>
              </a:rPr>
              <a:t>with respect to storm events</a:t>
            </a:r>
          </a:p>
          <a:p>
            <a:pPr eaLnBrk="1" hangingPunct="1">
              <a:lnSpc>
                <a:spcPct val="90000"/>
              </a:lnSpc>
              <a:buClr>
                <a:srgbClr val="0070C0"/>
              </a:buClr>
              <a:buSzPct val="135000"/>
            </a:pPr>
            <a:r>
              <a:rPr lang="en-US" altLang="en-US" sz="2400" kern="0" dirty="0" smtClean="0">
                <a:solidFill>
                  <a:srgbClr val="0070C0"/>
                </a:solidFill>
              </a:rPr>
              <a:t>1958 – Flood Risk Safety Standard Formalize</a:t>
            </a:r>
          </a:p>
          <a:p>
            <a:pPr eaLnBrk="1" hangingPunct="1">
              <a:lnSpc>
                <a:spcPct val="90000"/>
              </a:lnSpc>
              <a:buClr>
                <a:srgbClr val="0070C0"/>
              </a:buClr>
              <a:buSzPct val="135000"/>
            </a:pPr>
            <a:r>
              <a:rPr lang="en-US" altLang="en-US" sz="2400" kern="0" dirty="0" smtClean="0">
                <a:solidFill>
                  <a:srgbClr val="0070C0"/>
                </a:solidFill>
              </a:rPr>
              <a:t>Late 1950s through early 1990s – a generation of dikes, levees, seawalls and gates constructed</a:t>
            </a:r>
          </a:p>
          <a:p>
            <a:pPr eaLnBrk="1" hangingPunct="1">
              <a:lnSpc>
                <a:spcPct val="90000"/>
              </a:lnSpc>
              <a:buClr>
                <a:srgbClr val="0070C0"/>
              </a:buClr>
              <a:buSzPct val="135000"/>
            </a:pPr>
            <a:endParaRPr lang="en-US" altLang="en-US" sz="2400" kern="0" dirty="0" smtClean="0">
              <a:solidFill>
                <a:srgbClr val="0070C0"/>
              </a:solidFill>
            </a:endParaRPr>
          </a:p>
          <a:p>
            <a:pPr eaLnBrk="1" hangingPunct="1">
              <a:lnSpc>
                <a:spcPct val="90000"/>
              </a:lnSpc>
              <a:buClr>
                <a:srgbClr val="0070C0"/>
              </a:buClr>
              <a:buSzPct val="135000"/>
            </a:pPr>
            <a:endParaRPr lang="en-US" altLang="en-US" sz="1300" kern="0" dirty="0" smtClean="0">
              <a:solidFill>
                <a:srgbClr val="0070C0"/>
              </a:solidFill>
            </a:endParaRPr>
          </a:p>
        </p:txBody>
      </p:sp>
      <p:sp>
        <p:nvSpPr>
          <p:cNvPr id="8" name="Rectangle 12"/>
          <p:cNvSpPr txBox="1">
            <a:spLocks noChangeArrowheads="1"/>
          </p:cNvSpPr>
          <p:nvPr/>
        </p:nvSpPr>
        <p:spPr bwMode="auto">
          <a:xfrm>
            <a:off x="281247" y="-7283"/>
            <a:ext cx="7795953" cy="68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r>
              <a:rPr lang="en-US" kern="0" dirty="0" smtClean="0"/>
              <a:t>Dutch History</a:t>
            </a:r>
            <a:endParaRPr lang="en-US" sz="2400" kern="0" dirty="0" smtClean="0"/>
          </a:p>
        </p:txBody>
      </p:sp>
      <p:sp>
        <p:nvSpPr>
          <p:cNvPr id="3" name="Rectangle 2"/>
          <p:cNvSpPr/>
          <p:nvPr/>
        </p:nvSpPr>
        <p:spPr>
          <a:xfrm>
            <a:off x="281247" y="762001"/>
            <a:ext cx="90492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kern="0" dirty="0" smtClean="0">
                <a:solidFill>
                  <a:schemeClr val="bg1"/>
                </a:solidFill>
                <a:latin typeface="+mj-lt"/>
              </a:rPr>
              <a:t>Transformation from </a:t>
            </a:r>
            <a:r>
              <a:rPr lang="en-US" sz="2400" b="1" kern="0" dirty="0">
                <a:solidFill>
                  <a:schemeClr val="bg1"/>
                </a:solidFill>
                <a:latin typeface="+mj-lt"/>
              </a:rPr>
              <a:t>Fighting the Seas to Living with Water</a:t>
            </a:r>
          </a:p>
        </p:txBody>
      </p:sp>
      <p:pic>
        <p:nvPicPr>
          <p:cNvPr id="7" name="Picture 4" descr="C:\Users\Dale\Desktop\DeltaWorks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4189379"/>
            <a:ext cx="2518340" cy="1956152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Dale\Desktop\scheld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42456" y="4189378"/>
            <a:ext cx="2450072" cy="1942705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11" name="Picture 8" descr="Dijk Betuwe00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559" y="4585447"/>
            <a:ext cx="3161025" cy="1560084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7391400" y="1905000"/>
            <a:ext cx="920496" cy="914400"/>
            <a:chOff x="7757160" y="1828800"/>
            <a:chExt cx="920496" cy="914400"/>
          </a:xfrm>
        </p:grpSpPr>
        <p:sp>
          <p:nvSpPr>
            <p:cNvPr id="2" name="Oval 1"/>
            <p:cNvSpPr>
              <a:spLocks noChangeAspect="1"/>
            </p:cNvSpPr>
            <p:nvPr/>
          </p:nvSpPr>
          <p:spPr bwMode="auto">
            <a:xfrm>
              <a:off x="7772400" y="1828800"/>
              <a:ext cx="905256" cy="90525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/>
                <a:cs typeface="ＭＳ Ｐゴシック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8193024" y="1828800"/>
              <a:ext cx="91440" cy="914400"/>
            </a:xfrm>
            <a:prstGeom prst="rect">
              <a:avLst/>
            </a:prstGeom>
            <a:solidFill>
              <a:schemeClr val="bg1">
                <a:lumMod val="95000"/>
                <a:alpha val="9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/>
                <a:cs typeface="ＭＳ Ｐゴシック"/>
              </a:endParaRPr>
            </a:p>
          </p:txBody>
        </p:sp>
        <p:sp>
          <p:nvSpPr>
            <p:cNvPr id="12" name="Rectangle 11"/>
            <p:cNvSpPr>
              <a:spLocks/>
            </p:cNvSpPr>
            <p:nvPr/>
          </p:nvSpPr>
          <p:spPr bwMode="auto">
            <a:xfrm rot="5400000">
              <a:off x="8168640" y="1801368"/>
              <a:ext cx="91440" cy="914400"/>
            </a:xfrm>
            <a:prstGeom prst="rect">
              <a:avLst/>
            </a:prstGeom>
            <a:solidFill>
              <a:schemeClr val="bg1">
                <a:lumMod val="95000"/>
                <a:alpha val="9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/>
                <a:cs typeface="ＭＳ Ｐゴシック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 bwMode="auto">
            <a:xfrm>
              <a:off x="7918704" y="1984248"/>
              <a:ext cx="603504" cy="603504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/>
                <a:cs typeface="ＭＳ Ｐゴシック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 bwMode="auto">
            <a:xfrm>
              <a:off x="8071104" y="2136648"/>
              <a:ext cx="301752" cy="301752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/>
                <a:cs typeface="ＭＳ Ｐゴシック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824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19"/>
    </mc:Choice>
    <mc:Fallback xmlns="">
      <p:transition spd="slow" advTm="10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-152400" y="768095"/>
            <a:ext cx="9448800" cy="493776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8600" y="1316736"/>
            <a:ext cx="8686800" cy="4919472"/>
          </a:xfrm>
          <a:prstGeom prst="rect">
            <a:avLst/>
          </a:prstGeom>
          <a:solidFill>
            <a:schemeClr val="bg2">
              <a:lumMod val="20000"/>
              <a:lumOff val="80000"/>
              <a:alpha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125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9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105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75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indent="0" eaLnBrk="1" hangingPunct="1">
              <a:lnSpc>
                <a:spcPct val="90000"/>
              </a:lnSpc>
              <a:buClr>
                <a:srgbClr val="0070C0"/>
              </a:buClr>
              <a:buSzPct val="135000"/>
              <a:buNone/>
            </a:pPr>
            <a:r>
              <a:rPr lang="en-US" altLang="en-US" sz="2400" kern="0" dirty="0" smtClean="0">
                <a:solidFill>
                  <a:srgbClr val="0070C0"/>
                </a:solidFill>
              </a:rPr>
              <a:t>NL Moving forward from additional lessons learned</a:t>
            </a:r>
          </a:p>
          <a:p>
            <a:pPr eaLnBrk="1" hangingPunct="1">
              <a:spcBef>
                <a:spcPts val="900"/>
              </a:spcBef>
              <a:buClr>
                <a:srgbClr val="0070C0"/>
              </a:buClr>
              <a:buSzPct val="135000"/>
            </a:pPr>
            <a:r>
              <a:rPr lang="en-US" altLang="en-US" sz="2300" kern="0" dirty="0" smtClean="0">
                <a:solidFill>
                  <a:srgbClr val="0070C0"/>
                </a:solidFill>
              </a:rPr>
              <a:t>Massive barriers cause unintended consequences</a:t>
            </a:r>
          </a:p>
          <a:p>
            <a:pPr eaLnBrk="1" hangingPunct="1">
              <a:lnSpc>
                <a:spcPct val="95000"/>
              </a:lnSpc>
              <a:buClr>
                <a:srgbClr val="0070C0"/>
              </a:buClr>
              <a:buSzPct val="135000"/>
            </a:pPr>
            <a:r>
              <a:rPr lang="en-US" altLang="en-US" sz="2300" kern="0" dirty="0" smtClean="0">
                <a:solidFill>
                  <a:srgbClr val="0070C0"/>
                </a:solidFill>
              </a:rPr>
              <a:t>In the late 1990s </a:t>
            </a:r>
            <a:r>
              <a:rPr lang="en-US" altLang="en-US" sz="2300" kern="0" dirty="0">
                <a:solidFill>
                  <a:srgbClr val="0070C0"/>
                </a:solidFill>
              </a:rPr>
              <a:t>– </a:t>
            </a:r>
            <a:r>
              <a:rPr lang="en-US" altLang="en-US" sz="2300" kern="0" dirty="0" smtClean="0">
                <a:solidFill>
                  <a:srgbClr val="0070C0"/>
                </a:solidFill>
              </a:rPr>
              <a:t>additional river flows, increased coastal storms and sea level rise cause flooding</a:t>
            </a:r>
          </a:p>
          <a:p>
            <a:pPr eaLnBrk="1" hangingPunct="1">
              <a:lnSpc>
                <a:spcPct val="90000"/>
              </a:lnSpc>
              <a:buClr>
                <a:srgbClr val="0070C0"/>
              </a:buClr>
              <a:buSzPct val="135000"/>
            </a:pPr>
            <a:r>
              <a:rPr lang="en-US" altLang="en-US" sz="2300" kern="0" dirty="0" smtClean="0">
                <a:solidFill>
                  <a:srgbClr val="0070C0"/>
                </a:solidFill>
              </a:rPr>
              <a:t>2</a:t>
            </a:r>
            <a:r>
              <a:rPr lang="en-US" altLang="en-US" sz="2300" kern="0" baseline="30000" dirty="0" smtClean="0">
                <a:solidFill>
                  <a:srgbClr val="0070C0"/>
                </a:solidFill>
              </a:rPr>
              <a:t>nd</a:t>
            </a:r>
            <a:r>
              <a:rPr lang="en-US" altLang="en-US" sz="2300" kern="0" dirty="0" smtClean="0">
                <a:solidFill>
                  <a:srgbClr val="0070C0"/>
                </a:solidFill>
              </a:rPr>
              <a:t> Delta Commission established</a:t>
            </a:r>
          </a:p>
          <a:p>
            <a:pPr eaLnBrk="1" hangingPunct="1">
              <a:lnSpc>
                <a:spcPct val="90000"/>
              </a:lnSpc>
              <a:buClr>
                <a:srgbClr val="0070C0"/>
              </a:buClr>
              <a:buSzPct val="135000"/>
            </a:pPr>
            <a:r>
              <a:rPr lang="en-US" altLang="en-US" sz="2300" kern="0" dirty="0" smtClean="0">
                <a:solidFill>
                  <a:srgbClr val="0070C0"/>
                </a:solidFill>
              </a:rPr>
              <a:t>2006 – 2</a:t>
            </a:r>
            <a:r>
              <a:rPr lang="en-US" altLang="en-US" sz="2300" kern="0" baseline="30000" dirty="0" smtClean="0">
                <a:solidFill>
                  <a:srgbClr val="0070C0"/>
                </a:solidFill>
              </a:rPr>
              <a:t>nd</a:t>
            </a:r>
            <a:r>
              <a:rPr lang="en-US" altLang="en-US" sz="2300" kern="0" dirty="0" smtClean="0">
                <a:solidFill>
                  <a:srgbClr val="0070C0"/>
                </a:solidFill>
              </a:rPr>
              <a:t> </a:t>
            </a:r>
            <a:r>
              <a:rPr lang="en-US" altLang="en-US" sz="2300" kern="0" dirty="0">
                <a:solidFill>
                  <a:srgbClr val="0070C0"/>
                </a:solidFill>
              </a:rPr>
              <a:t>D</a:t>
            </a:r>
            <a:r>
              <a:rPr lang="en-US" altLang="en-US" sz="2300" kern="0" dirty="0" smtClean="0">
                <a:solidFill>
                  <a:srgbClr val="0070C0"/>
                </a:solidFill>
              </a:rPr>
              <a:t>elta Commission report</a:t>
            </a:r>
          </a:p>
          <a:p>
            <a:pPr eaLnBrk="1" hangingPunct="1">
              <a:lnSpc>
                <a:spcPct val="95000"/>
              </a:lnSpc>
              <a:buClr>
                <a:srgbClr val="0070C0"/>
              </a:buClr>
              <a:buSzPct val="135000"/>
            </a:pPr>
            <a:r>
              <a:rPr lang="en-US" altLang="en-US" sz="2300" b="1" kern="0" dirty="0" smtClean="0">
                <a:solidFill>
                  <a:srgbClr val="0070C0"/>
                </a:solidFill>
              </a:rPr>
              <a:t>Additional </a:t>
            </a:r>
            <a:r>
              <a:rPr lang="en-US" altLang="en-US" sz="2300" b="1" kern="0" dirty="0">
                <a:solidFill>
                  <a:srgbClr val="0070C0"/>
                </a:solidFill>
              </a:rPr>
              <a:t>protection will be </a:t>
            </a:r>
            <a:r>
              <a:rPr lang="en-US" altLang="en-US" sz="2300" b="1" kern="0" dirty="0" smtClean="0">
                <a:solidFill>
                  <a:srgbClr val="0070C0"/>
                </a:solidFill>
              </a:rPr>
              <a:t>required</a:t>
            </a:r>
            <a:r>
              <a:rPr lang="en-US" altLang="en-US" sz="2300" kern="0" dirty="0" smtClean="0">
                <a:solidFill>
                  <a:srgbClr val="0070C0"/>
                </a:solidFill>
              </a:rPr>
              <a:t>, BUT such protection shall be created </a:t>
            </a:r>
            <a:r>
              <a:rPr lang="en-US" altLang="en-US" sz="2300" b="1" kern="0" dirty="0" smtClean="0">
                <a:solidFill>
                  <a:srgbClr val="0070C0"/>
                </a:solidFill>
              </a:rPr>
              <a:t>within a context of an integrated water management approach</a:t>
            </a:r>
            <a:r>
              <a:rPr lang="en-US" altLang="en-US" sz="2300" kern="0" dirty="0" smtClean="0">
                <a:solidFill>
                  <a:srgbClr val="0070C0"/>
                </a:solidFill>
              </a:rPr>
              <a:t> – i.e. “green solutions”</a:t>
            </a:r>
            <a:endParaRPr lang="en-US" altLang="en-US" sz="2300" kern="0" dirty="0">
              <a:solidFill>
                <a:srgbClr val="0070C0"/>
              </a:solidFill>
            </a:endParaRPr>
          </a:p>
          <a:p>
            <a:pPr eaLnBrk="1" hangingPunct="1">
              <a:lnSpc>
                <a:spcPct val="95000"/>
              </a:lnSpc>
              <a:buClr>
                <a:srgbClr val="0070C0"/>
              </a:buClr>
              <a:buSzPct val="135000"/>
            </a:pPr>
            <a:r>
              <a:rPr lang="en-US" altLang="en-US" sz="2300" kern="0" dirty="0" smtClean="0">
                <a:solidFill>
                  <a:srgbClr val="0070C0"/>
                </a:solidFill>
              </a:rPr>
              <a:t>Late </a:t>
            </a:r>
            <a:r>
              <a:rPr lang="en-US" altLang="en-US" sz="2300" kern="0" dirty="0">
                <a:solidFill>
                  <a:srgbClr val="0070C0"/>
                </a:solidFill>
              </a:rPr>
              <a:t>2000s – </a:t>
            </a:r>
            <a:r>
              <a:rPr lang="en-US" altLang="en-US" sz="2300" kern="0" dirty="0" smtClean="0">
                <a:solidFill>
                  <a:srgbClr val="0070C0"/>
                </a:solidFill>
              </a:rPr>
              <a:t>Establishment of </a:t>
            </a:r>
            <a:r>
              <a:rPr lang="en-US" altLang="en-US" sz="2300" i="1" kern="0" dirty="0" smtClean="0">
                <a:solidFill>
                  <a:srgbClr val="0070C0"/>
                </a:solidFill>
              </a:rPr>
              <a:t>Living with Water</a:t>
            </a:r>
            <a:r>
              <a:rPr lang="en-US" altLang="en-US" sz="2300" kern="0" dirty="0" smtClean="0">
                <a:solidFill>
                  <a:srgbClr val="0070C0"/>
                </a:solidFill>
              </a:rPr>
              <a:t>, </a:t>
            </a:r>
            <a:r>
              <a:rPr lang="en-US" altLang="en-US" sz="2300" i="1" kern="0" dirty="0" smtClean="0">
                <a:solidFill>
                  <a:srgbClr val="0070C0"/>
                </a:solidFill>
              </a:rPr>
              <a:t>Room for the River</a:t>
            </a:r>
            <a:r>
              <a:rPr lang="en-US" altLang="en-US" sz="2300" kern="0" dirty="0" smtClean="0">
                <a:solidFill>
                  <a:srgbClr val="0070C0"/>
                </a:solidFill>
              </a:rPr>
              <a:t>, </a:t>
            </a:r>
            <a:r>
              <a:rPr lang="en-US" altLang="en-US" sz="2300" i="1" kern="0" dirty="0" smtClean="0">
                <a:solidFill>
                  <a:srgbClr val="0070C0"/>
                </a:solidFill>
              </a:rPr>
              <a:t>Urban </a:t>
            </a:r>
            <a:r>
              <a:rPr lang="en-US" altLang="en-US" sz="2300" i="1" kern="0" dirty="0">
                <a:solidFill>
                  <a:srgbClr val="0070C0"/>
                </a:solidFill>
              </a:rPr>
              <a:t>W</a:t>
            </a:r>
            <a:r>
              <a:rPr lang="en-US" altLang="en-US" sz="2300" i="1" kern="0" dirty="0" smtClean="0">
                <a:solidFill>
                  <a:srgbClr val="0070C0"/>
                </a:solidFill>
              </a:rPr>
              <a:t>ater Management </a:t>
            </a:r>
            <a:r>
              <a:rPr lang="en-US" altLang="en-US" sz="2300" kern="0" dirty="0" smtClean="0">
                <a:solidFill>
                  <a:srgbClr val="0070C0"/>
                </a:solidFill>
              </a:rPr>
              <a:t>programs</a:t>
            </a:r>
          </a:p>
          <a:p>
            <a:pPr eaLnBrk="1" hangingPunct="1">
              <a:lnSpc>
                <a:spcPct val="90000"/>
              </a:lnSpc>
              <a:buClr>
                <a:srgbClr val="0070C0"/>
              </a:buClr>
              <a:buSzPct val="135000"/>
            </a:pPr>
            <a:r>
              <a:rPr lang="en-US" altLang="en-US" sz="2300" kern="0" dirty="0" smtClean="0">
                <a:solidFill>
                  <a:srgbClr val="0070C0"/>
                </a:solidFill>
              </a:rPr>
              <a:t>2011-2014 </a:t>
            </a:r>
            <a:r>
              <a:rPr lang="en-US" altLang="en-US" sz="2300" kern="0" dirty="0">
                <a:solidFill>
                  <a:srgbClr val="0070C0"/>
                </a:solidFill>
              </a:rPr>
              <a:t>– </a:t>
            </a:r>
            <a:r>
              <a:rPr lang="en-US" altLang="en-US" sz="2300" kern="0" dirty="0" smtClean="0">
                <a:solidFill>
                  <a:srgbClr val="0070C0"/>
                </a:solidFill>
              </a:rPr>
              <a:t>Implement research and prototype projects</a:t>
            </a:r>
          </a:p>
          <a:p>
            <a:pPr eaLnBrk="1" hangingPunct="1">
              <a:lnSpc>
                <a:spcPct val="90000"/>
              </a:lnSpc>
              <a:buClr>
                <a:srgbClr val="0070C0"/>
              </a:buClr>
              <a:buSzPct val="135000"/>
            </a:pPr>
            <a:r>
              <a:rPr lang="en-US" altLang="en-US" sz="2300" kern="0" dirty="0" smtClean="0">
                <a:solidFill>
                  <a:srgbClr val="0070C0"/>
                </a:solidFill>
              </a:rPr>
              <a:t>2020 and </a:t>
            </a:r>
            <a:r>
              <a:rPr lang="en-US" altLang="en-US" sz="2300" kern="0" dirty="0">
                <a:solidFill>
                  <a:srgbClr val="0070C0"/>
                </a:solidFill>
              </a:rPr>
              <a:t>beyond – </a:t>
            </a:r>
            <a:r>
              <a:rPr lang="en-US" altLang="en-US" sz="2300" b="1" kern="0" dirty="0" smtClean="0">
                <a:solidFill>
                  <a:srgbClr val="0070C0"/>
                </a:solidFill>
              </a:rPr>
              <a:t>€1B per year</a:t>
            </a:r>
            <a:r>
              <a:rPr lang="en-US" altLang="en-US" sz="2300" kern="0" dirty="0" smtClean="0">
                <a:solidFill>
                  <a:srgbClr val="0070C0"/>
                </a:solidFill>
              </a:rPr>
              <a:t> of project funding</a:t>
            </a:r>
          </a:p>
        </p:txBody>
      </p:sp>
      <p:sp>
        <p:nvSpPr>
          <p:cNvPr id="8" name="Rectangle 12"/>
          <p:cNvSpPr txBox="1">
            <a:spLocks noChangeArrowheads="1"/>
          </p:cNvSpPr>
          <p:nvPr/>
        </p:nvSpPr>
        <p:spPr bwMode="auto">
          <a:xfrm>
            <a:off x="281247" y="-7283"/>
            <a:ext cx="7795953" cy="68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r>
              <a:rPr lang="en-US" kern="0" dirty="0" smtClean="0"/>
              <a:t>Dutch History</a:t>
            </a:r>
            <a:endParaRPr lang="en-US" sz="2400" kern="0" dirty="0" smtClean="0"/>
          </a:p>
        </p:txBody>
      </p:sp>
      <p:sp>
        <p:nvSpPr>
          <p:cNvPr id="3" name="Rectangle 2"/>
          <p:cNvSpPr/>
          <p:nvPr/>
        </p:nvSpPr>
        <p:spPr>
          <a:xfrm>
            <a:off x="281247" y="762001"/>
            <a:ext cx="90492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kern="0" dirty="0" smtClean="0">
                <a:solidFill>
                  <a:schemeClr val="bg1"/>
                </a:solidFill>
                <a:latin typeface="+mj-lt"/>
              </a:rPr>
              <a:t>Transformation from </a:t>
            </a:r>
            <a:r>
              <a:rPr lang="en-US" sz="2400" b="1" kern="0" dirty="0">
                <a:solidFill>
                  <a:schemeClr val="bg1"/>
                </a:solidFill>
                <a:latin typeface="+mj-lt"/>
              </a:rPr>
              <a:t>Fighting the Seas to Living with Water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344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95"/>
    </mc:Choice>
    <mc:Fallback xmlns="">
      <p:transition spd="slow" advTm="16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-152400" y="768095"/>
            <a:ext cx="9448800" cy="493776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52400" y="1350538"/>
            <a:ext cx="8839200" cy="4897862"/>
          </a:xfrm>
          <a:prstGeom prst="rect">
            <a:avLst/>
          </a:prstGeom>
          <a:solidFill>
            <a:schemeClr val="bg2">
              <a:lumMod val="20000"/>
              <a:lumOff val="80000"/>
              <a:alpha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125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9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105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75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indent="0" eaLnBrk="1" hangingPunct="1">
              <a:lnSpc>
                <a:spcPct val="90000"/>
              </a:lnSpc>
              <a:buClr>
                <a:srgbClr val="0070C0"/>
              </a:buClr>
              <a:buSzPct val="135000"/>
              <a:buNone/>
            </a:pPr>
            <a:r>
              <a:rPr lang="en-US" altLang="en-US" sz="2400" i="1" kern="0" dirty="0" smtClean="0">
                <a:solidFill>
                  <a:srgbClr val="0070C0"/>
                </a:solidFill>
              </a:rPr>
              <a:t>Living with Water </a:t>
            </a:r>
            <a:r>
              <a:rPr lang="en-US" altLang="en-US" sz="2400" kern="0" dirty="0" smtClean="0">
                <a:solidFill>
                  <a:srgbClr val="0070C0"/>
                </a:solidFill>
              </a:rPr>
              <a:t>and </a:t>
            </a:r>
            <a:r>
              <a:rPr lang="en-US" altLang="en-US" sz="2400" i="1" kern="0" dirty="0" smtClean="0">
                <a:solidFill>
                  <a:srgbClr val="0070C0"/>
                </a:solidFill>
              </a:rPr>
              <a:t>Room for the River </a:t>
            </a:r>
            <a:r>
              <a:rPr lang="en-US" altLang="en-US" sz="2400" kern="0" dirty="0" smtClean="0">
                <a:solidFill>
                  <a:srgbClr val="0070C0"/>
                </a:solidFill>
              </a:rPr>
              <a:t>Programs</a:t>
            </a:r>
          </a:p>
          <a:p>
            <a:pPr eaLnBrk="1" hangingPunct="1">
              <a:lnSpc>
                <a:spcPct val="90000"/>
              </a:lnSpc>
              <a:buClr>
                <a:srgbClr val="0070C0"/>
              </a:buClr>
              <a:buSzPct val="135000"/>
            </a:pPr>
            <a:r>
              <a:rPr lang="en-US" altLang="en-US" sz="2400" kern="0" dirty="0" smtClean="0">
                <a:solidFill>
                  <a:srgbClr val="0070C0"/>
                </a:solidFill>
              </a:rPr>
              <a:t>Cost </a:t>
            </a:r>
            <a:r>
              <a:rPr lang="en-US" altLang="en-US" sz="2400" kern="0" dirty="0" smtClean="0">
                <a:solidFill>
                  <a:srgbClr val="0070C0"/>
                </a:solidFill>
              </a:rPr>
              <a:t>versus </a:t>
            </a:r>
            <a:r>
              <a:rPr lang="en-US" altLang="en-US" sz="2400" kern="0" dirty="0" smtClean="0">
                <a:solidFill>
                  <a:srgbClr val="0070C0"/>
                </a:solidFill>
              </a:rPr>
              <a:t>Benefits (which include economies created)</a:t>
            </a:r>
          </a:p>
          <a:p>
            <a:pPr eaLnBrk="1" hangingPunct="1">
              <a:lnSpc>
                <a:spcPct val="90000"/>
              </a:lnSpc>
              <a:buClr>
                <a:srgbClr val="0070C0"/>
              </a:buClr>
              <a:buSzPct val="135000"/>
            </a:pPr>
            <a:r>
              <a:rPr lang="en-US" altLang="en-US" sz="2400" kern="0" dirty="0" smtClean="0">
                <a:solidFill>
                  <a:srgbClr val="0070C0"/>
                </a:solidFill>
              </a:rPr>
              <a:t>Tipping Point analyses</a:t>
            </a:r>
          </a:p>
          <a:p>
            <a:pPr eaLnBrk="1" hangingPunct="1">
              <a:lnSpc>
                <a:spcPct val="90000"/>
              </a:lnSpc>
              <a:buClr>
                <a:srgbClr val="0070C0"/>
              </a:buClr>
              <a:buSzPct val="135000"/>
            </a:pPr>
            <a:r>
              <a:rPr lang="en-US" altLang="en-US" sz="2400" kern="0" dirty="0" smtClean="0">
                <a:solidFill>
                  <a:srgbClr val="0070C0"/>
                </a:solidFill>
              </a:rPr>
              <a:t>Adaptive management </a:t>
            </a:r>
          </a:p>
          <a:p>
            <a:pPr eaLnBrk="1" hangingPunct="1">
              <a:lnSpc>
                <a:spcPct val="90000"/>
              </a:lnSpc>
              <a:buClr>
                <a:srgbClr val="0070C0"/>
              </a:buClr>
              <a:buSzPct val="135000"/>
            </a:pPr>
            <a:r>
              <a:rPr lang="en-US" altLang="en-US" sz="2400" kern="0" dirty="0" smtClean="0">
                <a:solidFill>
                  <a:srgbClr val="0070C0"/>
                </a:solidFill>
              </a:rPr>
              <a:t>No regrets approach</a:t>
            </a:r>
            <a:endParaRPr lang="en-US" altLang="en-US" sz="1300" kern="0" dirty="0" smtClean="0">
              <a:solidFill>
                <a:srgbClr val="0070C0"/>
              </a:solidFill>
            </a:endParaRPr>
          </a:p>
        </p:txBody>
      </p:sp>
      <p:sp>
        <p:nvSpPr>
          <p:cNvPr id="8" name="Rectangle 12"/>
          <p:cNvSpPr txBox="1">
            <a:spLocks noChangeArrowheads="1"/>
          </p:cNvSpPr>
          <p:nvPr/>
        </p:nvSpPr>
        <p:spPr bwMode="auto">
          <a:xfrm>
            <a:off x="281247" y="-7283"/>
            <a:ext cx="7795953" cy="68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r>
              <a:rPr lang="en-US" kern="0" dirty="0" smtClean="0"/>
              <a:t>Dutch History</a:t>
            </a:r>
            <a:endParaRPr lang="en-US" sz="2400" kern="0" dirty="0" smtClean="0"/>
          </a:p>
        </p:txBody>
      </p:sp>
      <p:sp>
        <p:nvSpPr>
          <p:cNvPr id="3" name="Rectangle 2"/>
          <p:cNvSpPr/>
          <p:nvPr/>
        </p:nvSpPr>
        <p:spPr>
          <a:xfrm>
            <a:off x="281247" y="762001"/>
            <a:ext cx="90492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kern="0" dirty="0" smtClean="0">
                <a:solidFill>
                  <a:schemeClr val="bg1"/>
                </a:solidFill>
                <a:latin typeface="+mj-lt"/>
              </a:rPr>
              <a:t>Transformation from </a:t>
            </a:r>
            <a:r>
              <a:rPr lang="en-US" sz="2400" b="1" kern="0" dirty="0">
                <a:solidFill>
                  <a:schemeClr val="bg1"/>
                </a:solidFill>
                <a:latin typeface="+mj-lt"/>
              </a:rPr>
              <a:t>Fighting the Seas to Living with Water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055" y="3447124"/>
            <a:ext cx="2545069" cy="2375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218" y="3436238"/>
            <a:ext cx="2355887" cy="235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91"/>
          <p:cNvSpPr txBox="1">
            <a:spLocks noChangeArrowheads="1"/>
          </p:cNvSpPr>
          <p:nvPr/>
        </p:nvSpPr>
        <p:spPr bwMode="auto">
          <a:xfrm>
            <a:off x="277618" y="5754004"/>
            <a:ext cx="4937506" cy="430887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200" dirty="0" smtClean="0">
                <a:solidFill>
                  <a:srgbClr val="0070C0"/>
                </a:solidFill>
              </a:rPr>
              <a:t>Increase Water Storage &amp; Recharge</a:t>
            </a:r>
            <a:endParaRPr lang="en-US" altLang="en-US" sz="22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1" t="33334" b="19999"/>
          <a:stretch/>
        </p:blipFill>
        <p:spPr>
          <a:xfrm>
            <a:off x="5424481" y="2930210"/>
            <a:ext cx="3443747" cy="2538312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15" name="Text Box 91"/>
          <p:cNvSpPr txBox="1">
            <a:spLocks noChangeArrowheads="1"/>
          </p:cNvSpPr>
          <p:nvPr/>
        </p:nvSpPr>
        <p:spPr bwMode="auto">
          <a:xfrm>
            <a:off x="5404104" y="5468522"/>
            <a:ext cx="3474720" cy="707886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dirty="0" smtClean="0">
                <a:solidFill>
                  <a:srgbClr val="0070C0"/>
                </a:solidFill>
              </a:rPr>
              <a:t>Alternate Beach Nourishment Approaches</a:t>
            </a:r>
            <a:endParaRPr lang="en-US" altLang="en-US" sz="2000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77618" y="3447124"/>
            <a:ext cx="4937506" cy="2306880"/>
          </a:xfrm>
          <a:prstGeom prst="rect">
            <a:avLst/>
          </a:pr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427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90"/>
    </mc:Choice>
    <mc:Fallback xmlns="">
      <p:transition spd="slow" advTm="8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81000" y="0"/>
            <a:ext cx="74898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 eaLnBrk="1" hangingPunct="1"/>
            <a:r>
              <a:rPr lang="en-US" sz="2800" kern="0" dirty="0" smtClean="0">
                <a:solidFill>
                  <a:schemeClr val="bg1"/>
                </a:solidFill>
              </a:rPr>
              <a:t>Dutch Water Management Approach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90500" y="914401"/>
            <a:ext cx="8763000" cy="5334000"/>
          </a:xfrm>
          <a:prstGeom prst="rect">
            <a:avLst/>
          </a:prstGeom>
          <a:solidFill>
            <a:schemeClr val="bg2">
              <a:lumMod val="20000"/>
              <a:lumOff val="80000"/>
              <a:alpha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125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9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105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75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indent="0" eaLnBrk="1" hangingPunct="1">
              <a:buClr>
                <a:srgbClr val="0070C0"/>
              </a:buClr>
              <a:buSzPct val="135000"/>
              <a:buNone/>
            </a:pPr>
            <a:r>
              <a:rPr lang="en-US" altLang="en-US" sz="2400" kern="0" dirty="0" smtClean="0">
                <a:solidFill>
                  <a:srgbClr val="0070C0"/>
                </a:solidFill>
              </a:rPr>
              <a:t>Comparison of  “Hard” versus “Soft”  or  “Grey” versus “Green”</a:t>
            </a:r>
            <a:endParaRPr lang="en-US" altLang="en-US" sz="1600" kern="0" dirty="0" smtClean="0">
              <a:solidFill>
                <a:srgbClr val="0070C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15035" r="820" b="2743"/>
          <a:stretch/>
        </p:blipFill>
        <p:spPr>
          <a:xfrm>
            <a:off x="381000" y="1447800"/>
            <a:ext cx="8382000" cy="47244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7958397"/>
      </p:ext>
    </p:extLst>
  </p:cSld>
  <p:clrMapOvr>
    <a:masterClrMapping/>
  </p:clrMapOvr>
  <p:transition advTm="537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2" name="Text Box 4"/>
          <p:cNvSpPr txBox="1">
            <a:spLocks noChangeArrowheads="1"/>
          </p:cNvSpPr>
          <p:nvPr/>
        </p:nvSpPr>
        <p:spPr bwMode="auto">
          <a:xfrm>
            <a:off x="246675" y="841248"/>
            <a:ext cx="8595360" cy="5394960"/>
          </a:xfrm>
          <a:prstGeom prst="rect">
            <a:avLst/>
          </a:prstGeom>
          <a:solidFill>
            <a:schemeClr val="bg2">
              <a:lumMod val="20000"/>
              <a:lumOff val="80000"/>
              <a:alpha val="80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lang="en-US" altLang="en-US" sz="2400" dirty="0" smtClean="0">
                <a:solidFill>
                  <a:srgbClr val="0070C0"/>
                </a:solidFill>
              </a:rPr>
              <a:t> Conditions </a:t>
            </a:r>
            <a:r>
              <a:rPr lang="en-US" altLang="en-US" sz="2400" dirty="0">
                <a:solidFill>
                  <a:srgbClr val="0070C0"/>
                </a:solidFill>
              </a:rPr>
              <a:t>and their variations </a:t>
            </a:r>
            <a:r>
              <a:rPr lang="en-US" altLang="en-US" sz="2200" dirty="0">
                <a:solidFill>
                  <a:srgbClr val="0070C0"/>
                </a:solidFill>
              </a:rPr>
              <a:t>- with Location &amp; </a:t>
            </a:r>
            <a:r>
              <a:rPr lang="en-US" altLang="en-US" sz="2200" dirty="0" smtClean="0">
                <a:solidFill>
                  <a:srgbClr val="0070C0"/>
                </a:solidFill>
              </a:rPr>
              <a:t>Time</a:t>
            </a:r>
          </a:p>
          <a:p>
            <a:pPr>
              <a:spcBef>
                <a:spcPct val="10000"/>
              </a:spcBef>
            </a:pPr>
            <a:endParaRPr lang="en-US" altLang="en-US" sz="2200" dirty="0">
              <a:solidFill>
                <a:srgbClr val="0070C0"/>
              </a:solidFill>
            </a:endParaRPr>
          </a:p>
          <a:p>
            <a:pPr>
              <a:spcBef>
                <a:spcPct val="10000"/>
              </a:spcBef>
            </a:pPr>
            <a:endParaRPr lang="en-US" altLang="en-US" sz="2200" dirty="0" smtClean="0">
              <a:solidFill>
                <a:srgbClr val="0070C0"/>
              </a:solidFill>
            </a:endParaRPr>
          </a:p>
          <a:p>
            <a:pPr>
              <a:spcBef>
                <a:spcPct val="10000"/>
              </a:spcBef>
            </a:pPr>
            <a:endParaRPr lang="en-US" altLang="en-US" sz="2200" dirty="0">
              <a:solidFill>
                <a:srgbClr val="0070C0"/>
              </a:solidFill>
            </a:endParaRPr>
          </a:p>
          <a:p>
            <a:pPr>
              <a:spcBef>
                <a:spcPct val="10000"/>
              </a:spcBef>
            </a:pPr>
            <a:endParaRPr lang="en-US" altLang="en-US" sz="2200" dirty="0" smtClean="0">
              <a:solidFill>
                <a:srgbClr val="0070C0"/>
              </a:solidFill>
            </a:endParaRPr>
          </a:p>
          <a:p>
            <a:pPr>
              <a:spcBef>
                <a:spcPct val="10000"/>
              </a:spcBef>
            </a:pPr>
            <a:endParaRPr lang="en-US" altLang="en-US" sz="2200" dirty="0">
              <a:solidFill>
                <a:srgbClr val="0070C0"/>
              </a:solidFill>
            </a:endParaRPr>
          </a:p>
          <a:p>
            <a:pPr>
              <a:spcBef>
                <a:spcPct val="10000"/>
              </a:spcBef>
            </a:pPr>
            <a:endParaRPr lang="en-US" altLang="en-US" sz="2200" dirty="0" smtClean="0">
              <a:solidFill>
                <a:srgbClr val="0070C0"/>
              </a:solidFill>
            </a:endParaRPr>
          </a:p>
          <a:p>
            <a:pPr>
              <a:spcBef>
                <a:spcPct val="10000"/>
              </a:spcBef>
            </a:pPr>
            <a:endParaRPr lang="en-US" altLang="en-US" sz="2200" dirty="0">
              <a:solidFill>
                <a:srgbClr val="0070C0"/>
              </a:solidFill>
            </a:endParaRPr>
          </a:p>
          <a:p>
            <a:pPr>
              <a:spcBef>
                <a:spcPct val="10000"/>
              </a:spcBef>
            </a:pPr>
            <a:endParaRPr lang="en-US" altLang="en-US" sz="2200" dirty="0" smtClean="0">
              <a:solidFill>
                <a:srgbClr val="0070C0"/>
              </a:solidFill>
            </a:endParaRPr>
          </a:p>
          <a:p>
            <a:pPr>
              <a:spcBef>
                <a:spcPct val="10000"/>
              </a:spcBef>
            </a:pPr>
            <a:endParaRPr lang="en-US" altLang="en-US" sz="2200" dirty="0">
              <a:solidFill>
                <a:srgbClr val="0070C0"/>
              </a:solidFill>
            </a:endParaRPr>
          </a:p>
          <a:p>
            <a:pPr>
              <a:spcBef>
                <a:spcPct val="10000"/>
              </a:spcBef>
            </a:pPr>
            <a:endParaRPr lang="en-US" altLang="en-US" sz="2200" dirty="0" smtClean="0">
              <a:solidFill>
                <a:srgbClr val="0070C0"/>
              </a:solidFill>
            </a:endParaRPr>
          </a:p>
          <a:p>
            <a:pPr>
              <a:spcBef>
                <a:spcPct val="10000"/>
              </a:spcBef>
            </a:pPr>
            <a:endParaRPr lang="en-US" altLang="en-US" sz="2200" dirty="0">
              <a:solidFill>
                <a:srgbClr val="0070C0"/>
              </a:solidFill>
            </a:endParaRPr>
          </a:p>
          <a:p>
            <a:pPr>
              <a:spcBef>
                <a:spcPct val="10000"/>
              </a:spcBef>
            </a:pPr>
            <a:endParaRPr lang="en-US" altLang="en-US" sz="2200" dirty="0" smtClean="0">
              <a:solidFill>
                <a:srgbClr val="0070C0"/>
              </a:solidFill>
            </a:endParaRPr>
          </a:p>
          <a:p>
            <a:pPr>
              <a:spcBef>
                <a:spcPct val="10000"/>
              </a:spcBef>
            </a:pPr>
            <a:endParaRPr lang="en-US" altLang="en-US" sz="2200" dirty="0">
              <a:solidFill>
                <a:srgbClr val="0070C0"/>
              </a:solidFill>
            </a:endParaRPr>
          </a:p>
          <a:p>
            <a:pPr>
              <a:spcBef>
                <a:spcPct val="10000"/>
              </a:spcBef>
            </a:pPr>
            <a:r>
              <a:rPr lang="en-US" altLang="en-US" sz="2000" dirty="0"/>
              <a:t>	</a:t>
            </a:r>
          </a:p>
        </p:txBody>
      </p:sp>
      <p:sp>
        <p:nvSpPr>
          <p:cNvPr id="135170" name="Rectangle 2"/>
          <p:cNvSpPr>
            <a:spLocks noChangeArrowheads="1"/>
          </p:cNvSpPr>
          <p:nvPr/>
        </p:nvSpPr>
        <p:spPr bwMode="auto">
          <a:xfrm>
            <a:off x="218905" y="0"/>
            <a:ext cx="748982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 dirty="0" smtClean="0">
                <a:solidFill>
                  <a:schemeClr val="bg1"/>
                </a:solidFill>
              </a:rPr>
              <a:t>Dutch Approach to Water Management</a:t>
            </a:r>
            <a:endParaRPr lang="en-US" altLang="en-US" sz="2800" dirty="0">
              <a:solidFill>
                <a:schemeClr val="bg1"/>
              </a:solidFill>
            </a:endParaRPr>
          </a:p>
        </p:txBody>
      </p:sp>
      <p:sp>
        <p:nvSpPr>
          <p:cNvPr id="135171" name="Text Box 3"/>
          <p:cNvSpPr txBox="1">
            <a:spLocks noChangeArrowheads="1"/>
          </p:cNvSpPr>
          <p:nvPr/>
        </p:nvSpPr>
        <p:spPr bwMode="auto">
          <a:xfrm>
            <a:off x="2482372" y="1737360"/>
            <a:ext cx="26670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dirty="0">
                <a:solidFill>
                  <a:srgbClr val="0070C0"/>
                </a:solidFill>
              </a:rPr>
              <a:t>Physical Impacts</a:t>
            </a:r>
          </a:p>
        </p:txBody>
      </p:sp>
      <p:sp>
        <p:nvSpPr>
          <p:cNvPr id="135173" name="Text Box 5"/>
          <p:cNvSpPr txBox="1">
            <a:spLocks noChangeArrowheads="1"/>
          </p:cNvSpPr>
          <p:nvPr/>
        </p:nvSpPr>
        <p:spPr bwMode="auto">
          <a:xfrm>
            <a:off x="4434853" y="2560320"/>
            <a:ext cx="21336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dirty="0">
                <a:solidFill>
                  <a:srgbClr val="0070C0"/>
                </a:solidFill>
              </a:rPr>
              <a:t>Challenges</a:t>
            </a:r>
          </a:p>
        </p:txBody>
      </p:sp>
      <p:sp>
        <p:nvSpPr>
          <p:cNvPr id="135174" name="Text Box 6"/>
          <p:cNvSpPr txBox="1">
            <a:spLocks noChangeArrowheads="1"/>
          </p:cNvSpPr>
          <p:nvPr/>
        </p:nvSpPr>
        <p:spPr bwMode="auto">
          <a:xfrm>
            <a:off x="6062613" y="3355848"/>
            <a:ext cx="23622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200" dirty="0">
                <a:solidFill>
                  <a:srgbClr val="0070C0"/>
                </a:solidFill>
              </a:rPr>
              <a:t>Opportunities</a:t>
            </a:r>
          </a:p>
        </p:txBody>
      </p:sp>
      <p:sp>
        <p:nvSpPr>
          <p:cNvPr id="135175" name="AutoShape 7"/>
          <p:cNvSpPr>
            <a:spLocks noChangeArrowheads="1"/>
          </p:cNvSpPr>
          <p:nvPr/>
        </p:nvSpPr>
        <p:spPr bwMode="auto">
          <a:xfrm flipV="1">
            <a:off x="644747" y="1371600"/>
            <a:ext cx="1676400" cy="792163"/>
          </a:xfrm>
          <a:custGeom>
            <a:avLst/>
            <a:gdLst>
              <a:gd name="G0" fmla="+- 12427 0 0"/>
              <a:gd name="G1" fmla="+- 3240 0 0"/>
              <a:gd name="G2" fmla="+- 12158 0 3240"/>
              <a:gd name="G3" fmla="+- G2 0 3240"/>
              <a:gd name="G4" fmla="*/ G3 32768 32059"/>
              <a:gd name="G5" fmla="*/ G4 1 2"/>
              <a:gd name="G6" fmla="+- 21600 0 12427"/>
              <a:gd name="G7" fmla="*/ G6 3240 6079"/>
              <a:gd name="G8" fmla="+- G7 12427 0"/>
              <a:gd name="T0" fmla="*/ 12427 w 21600"/>
              <a:gd name="T1" fmla="*/ 0 h 21600"/>
              <a:gd name="T2" fmla="*/ 12427 w 21600"/>
              <a:gd name="T3" fmla="*/ 12158 h 21600"/>
              <a:gd name="T4" fmla="*/ 2902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427" y="0"/>
                </a:lnTo>
                <a:lnTo>
                  <a:pt x="12427" y="3240"/>
                </a:lnTo>
                <a:cubicBezTo>
                  <a:pt x="5564" y="3240"/>
                  <a:pt x="0" y="7233"/>
                  <a:pt x="0" y="12158"/>
                </a:cubicBezTo>
                <a:lnTo>
                  <a:pt x="0" y="21600"/>
                </a:lnTo>
                <a:lnTo>
                  <a:pt x="5804" y="21600"/>
                </a:lnTo>
                <a:lnTo>
                  <a:pt x="5804" y="12158"/>
                </a:lnTo>
                <a:cubicBezTo>
                  <a:pt x="5804" y="10369"/>
                  <a:pt x="8769" y="8918"/>
                  <a:pt x="12427" y="8918"/>
                </a:cubicBezTo>
                <a:lnTo>
                  <a:pt x="12427" y="12158"/>
                </a:lnTo>
                <a:close/>
              </a:path>
            </a:pathLst>
          </a:custGeom>
          <a:solidFill>
            <a:srgbClr val="CECEEF"/>
          </a:solidFill>
          <a:ln w="53975">
            <a:solidFill>
              <a:srgbClr val="0070C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5197" name="AutoShape 29"/>
          <p:cNvSpPr>
            <a:spLocks noChangeArrowheads="1"/>
          </p:cNvSpPr>
          <p:nvPr/>
        </p:nvSpPr>
        <p:spPr bwMode="auto">
          <a:xfrm flipV="1">
            <a:off x="4572000" y="3017520"/>
            <a:ext cx="1676400" cy="793750"/>
          </a:xfrm>
          <a:custGeom>
            <a:avLst/>
            <a:gdLst>
              <a:gd name="G0" fmla="+- 12427 0 0"/>
              <a:gd name="G1" fmla="+- 3240 0 0"/>
              <a:gd name="G2" fmla="+- 12158 0 3240"/>
              <a:gd name="G3" fmla="+- G2 0 3240"/>
              <a:gd name="G4" fmla="*/ G3 32768 32059"/>
              <a:gd name="G5" fmla="*/ G4 1 2"/>
              <a:gd name="G6" fmla="+- 21600 0 12427"/>
              <a:gd name="G7" fmla="*/ G6 3240 6079"/>
              <a:gd name="G8" fmla="+- G7 12427 0"/>
              <a:gd name="T0" fmla="*/ 12427 w 21600"/>
              <a:gd name="T1" fmla="*/ 0 h 21600"/>
              <a:gd name="T2" fmla="*/ 12427 w 21600"/>
              <a:gd name="T3" fmla="*/ 12158 h 21600"/>
              <a:gd name="T4" fmla="*/ 2902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427" y="0"/>
                </a:lnTo>
                <a:lnTo>
                  <a:pt x="12427" y="3240"/>
                </a:lnTo>
                <a:cubicBezTo>
                  <a:pt x="5564" y="3240"/>
                  <a:pt x="0" y="7233"/>
                  <a:pt x="0" y="12158"/>
                </a:cubicBezTo>
                <a:lnTo>
                  <a:pt x="0" y="21600"/>
                </a:lnTo>
                <a:lnTo>
                  <a:pt x="5804" y="21600"/>
                </a:lnTo>
                <a:lnTo>
                  <a:pt x="5804" y="12158"/>
                </a:lnTo>
                <a:cubicBezTo>
                  <a:pt x="5804" y="10369"/>
                  <a:pt x="8769" y="8918"/>
                  <a:pt x="12427" y="8918"/>
                </a:cubicBezTo>
                <a:lnTo>
                  <a:pt x="12427" y="12158"/>
                </a:lnTo>
                <a:close/>
              </a:path>
            </a:pathLst>
          </a:custGeom>
          <a:solidFill>
            <a:srgbClr val="CECEEF"/>
          </a:solidFill>
          <a:ln w="50800">
            <a:solidFill>
              <a:srgbClr val="0070C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5198" name="AutoShape 30"/>
          <p:cNvSpPr>
            <a:spLocks noChangeArrowheads="1"/>
          </p:cNvSpPr>
          <p:nvPr/>
        </p:nvSpPr>
        <p:spPr bwMode="auto">
          <a:xfrm flipV="1">
            <a:off x="2618472" y="2194559"/>
            <a:ext cx="1676400" cy="795528"/>
          </a:xfrm>
          <a:custGeom>
            <a:avLst/>
            <a:gdLst>
              <a:gd name="G0" fmla="+- 12427 0 0"/>
              <a:gd name="G1" fmla="+- 3240 0 0"/>
              <a:gd name="G2" fmla="+- 12158 0 3240"/>
              <a:gd name="G3" fmla="+- G2 0 3240"/>
              <a:gd name="G4" fmla="*/ G3 32768 32059"/>
              <a:gd name="G5" fmla="*/ G4 1 2"/>
              <a:gd name="G6" fmla="+- 21600 0 12427"/>
              <a:gd name="G7" fmla="*/ G6 3240 6079"/>
              <a:gd name="G8" fmla="+- G7 12427 0"/>
              <a:gd name="T0" fmla="*/ 12427 w 21600"/>
              <a:gd name="T1" fmla="*/ 0 h 21600"/>
              <a:gd name="T2" fmla="*/ 12427 w 21600"/>
              <a:gd name="T3" fmla="*/ 12158 h 21600"/>
              <a:gd name="T4" fmla="*/ 2902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427" y="0"/>
                </a:lnTo>
                <a:lnTo>
                  <a:pt x="12427" y="3240"/>
                </a:lnTo>
                <a:cubicBezTo>
                  <a:pt x="5564" y="3240"/>
                  <a:pt x="0" y="7233"/>
                  <a:pt x="0" y="12158"/>
                </a:cubicBezTo>
                <a:lnTo>
                  <a:pt x="0" y="21600"/>
                </a:lnTo>
                <a:lnTo>
                  <a:pt x="5804" y="21600"/>
                </a:lnTo>
                <a:lnTo>
                  <a:pt x="5804" y="12158"/>
                </a:lnTo>
                <a:cubicBezTo>
                  <a:pt x="5804" y="10369"/>
                  <a:pt x="8769" y="8918"/>
                  <a:pt x="12427" y="8918"/>
                </a:cubicBezTo>
                <a:lnTo>
                  <a:pt x="12427" y="12158"/>
                </a:lnTo>
                <a:close/>
              </a:path>
            </a:pathLst>
          </a:custGeom>
          <a:solidFill>
            <a:srgbClr val="CECEEF"/>
          </a:solidFill>
          <a:ln w="50800">
            <a:solidFill>
              <a:srgbClr val="0070C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5200" name="Text Box 32"/>
          <p:cNvSpPr txBox="1">
            <a:spLocks noChangeArrowheads="1"/>
          </p:cNvSpPr>
          <p:nvPr/>
        </p:nvSpPr>
        <p:spPr bwMode="auto">
          <a:xfrm>
            <a:off x="5522976" y="4663440"/>
            <a:ext cx="340836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dirty="0">
                <a:solidFill>
                  <a:srgbClr val="0070C0"/>
                </a:solidFill>
              </a:rPr>
              <a:t>Live with Water</a:t>
            </a:r>
            <a:br>
              <a:rPr lang="en-US" altLang="en-US" sz="2000" dirty="0">
                <a:solidFill>
                  <a:srgbClr val="0070C0"/>
                </a:solidFill>
              </a:rPr>
            </a:br>
            <a:r>
              <a:rPr lang="en-US" altLang="en-US" sz="2000" dirty="0">
                <a:solidFill>
                  <a:srgbClr val="0070C0"/>
                </a:solidFill>
              </a:rPr>
              <a:t>Add Beauty</a:t>
            </a:r>
            <a:br>
              <a:rPr lang="en-US" altLang="en-US" sz="2000" dirty="0">
                <a:solidFill>
                  <a:srgbClr val="0070C0"/>
                </a:solidFill>
              </a:rPr>
            </a:br>
            <a:r>
              <a:rPr lang="en-US" altLang="en-US" sz="2000" dirty="0" smtClean="0">
                <a:solidFill>
                  <a:srgbClr val="0070C0"/>
                </a:solidFill>
              </a:rPr>
              <a:t>Protect Investment</a:t>
            </a:r>
            <a:br>
              <a:rPr lang="en-US" altLang="en-US" sz="2000" dirty="0" smtClean="0">
                <a:solidFill>
                  <a:srgbClr val="0070C0"/>
                </a:solidFill>
              </a:rPr>
            </a:br>
            <a:r>
              <a:rPr lang="en-US" altLang="en-US" sz="2000" dirty="0" smtClean="0">
                <a:solidFill>
                  <a:srgbClr val="0070C0"/>
                </a:solidFill>
              </a:rPr>
              <a:t>Stimulate </a:t>
            </a:r>
            <a:r>
              <a:rPr lang="en-US" altLang="en-US" sz="2000" dirty="0">
                <a:solidFill>
                  <a:srgbClr val="0070C0"/>
                </a:solidFill>
              </a:rPr>
              <a:t>Economy</a:t>
            </a:r>
            <a:br>
              <a:rPr lang="en-US" altLang="en-US" sz="2000" dirty="0">
                <a:solidFill>
                  <a:srgbClr val="0070C0"/>
                </a:solidFill>
              </a:rPr>
            </a:br>
            <a:r>
              <a:rPr lang="en-US" altLang="en-US" sz="2000" dirty="0">
                <a:solidFill>
                  <a:srgbClr val="0070C0"/>
                </a:solidFill>
              </a:rPr>
              <a:t>Improve </a:t>
            </a:r>
            <a:r>
              <a:rPr lang="en-US" altLang="en-US" sz="2000" dirty="0" smtClean="0">
                <a:solidFill>
                  <a:srgbClr val="0070C0"/>
                </a:solidFill>
              </a:rPr>
              <a:t>infrastructure</a:t>
            </a:r>
            <a:endParaRPr lang="en-US" altLang="en-US" sz="2000" dirty="0">
              <a:solidFill>
                <a:srgbClr val="0070C0"/>
              </a:solidFill>
            </a:endParaRPr>
          </a:p>
        </p:txBody>
      </p:sp>
      <p:sp>
        <p:nvSpPr>
          <p:cNvPr id="135201" name="AutoShape 33"/>
          <p:cNvSpPr>
            <a:spLocks noChangeArrowheads="1"/>
          </p:cNvSpPr>
          <p:nvPr/>
        </p:nvSpPr>
        <p:spPr bwMode="auto">
          <a:xfrm rot="5400000">
            <a:off x="6783217" y="3913632"/>
            <a:ext cx="898525" cy="625475"/>
          </a:xfrm>
          <a:prstGeom prst="rightArrow">
            <a:avLst>
              <a:gd name="adj1" fmla="val 48231"/>
              <a:gd name="adj2" fmla="val 71322"/>
            </a:avLst>
          </a:prstGeom>
          <a:solidFill>
            <a:srgbClr val="CECEEF"/>
          </a:solidFill>
          <a:ln w="50800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35202" name="Picture 34" descr="Fraim VIMS Adaptive Planning Summit - FINAL Presentation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472" y="4572000"/>
            <a:ext cx="2069971" cy="1600200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203" name="Picture 35" descr="Fraim VIMS Adaptive Planning Summit - FINAL Presentation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85" y="2814539"/>
            <a:ext cx="2093806" cy="1618488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204" name="Picture 36" descr="Fraim VIMS Adaptive Planning Summit - FINAL Presentation 9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8" t="4668" r="-1" b="2740"/>
          <a:stretch/>
        </p:blipFill>
        <p:spPr bwMode="auto">
          <a:xfrm>
            <a:off x="354154" y="4572000"/>
            <a:ext cx="2128218" cy="1618488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543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74"/>
    </mc:Choice>
    <mc:Fallback xmlns="">
      <p:transition spd="slow" advTm="11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1" grpId="0"/>
      <p:bldP spid="135173" grpId="0"/>
      <p:bldP spid="135174" grpId="0"/>
      <p:bldP spid="135175" grpId="0" animBg="1"/>
      <p:bldP spid="135197" grpId="0" animBg="1"/>
      <p:bldP spid="135198" grpId="0" animBg="1"/>
      <p:bldP spid="135200" grpId="0"/>
      <p:bldP spid="13520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18905" y="914400"/>
            <a:ext cx="3743495" cy="5257800"/>
          </a:xfrm>
        </p:spPr>
        <p:txBody>
          <a:bodyPr/>
          <a:lstStyle/>
          <a:p>
            <a:pPr marL="0" indent="0">
              <a:buNone/>
            </a:pPr>
            <a:r>
              <a:rPr lang="en-US" sz="2400" u="sng" dirty="0" smtClean="0"/>
              <a:t>Build consensus </a:t>
            </a:r>
            <a:r>
              <a:rPr lang="en-US" sz="2400" dirty="0" smtClean="0"/>
              <a:t>among all Stakeholder:</a:t>
            </a:r>
          </a:p>
          <a:p>
            <a:r>
              <a:rPr lang="en-US" sz="2400" dirty="0" smtClean="0"/>
              <a:t>Infrastructure Owners</a:t>
            </a:r>
          </a:p>
          <a:p>
            <a:pPr>
              <a:lnSpc>
                <a:spcPct val="95000"/>
              </a:lnSpc>
            </a:pPr>
            <a:r>
              <a:rPr lang="en-US" sz="2400" dirty="0" smtClean="0"/>
              <a:t>Governments</a:t>
            </a:r>
          </a:p>
          <a:p>
            <a:pPr lvl="1">
              <a:lnSpc>
                <a:spcPct val="95000"/>
              </a:lnSpc>
            </a:pPr>
            <a:r>
              <a:rPr lang="en-US" sz="2400" dirty="0" smtClean="0"/>
              <a:t>Local</a:t>
            </a:r>
          </a:p>
          <a:p>
            <a:pPr lvl="1">
              <a:lnSpc>
                <a:spcPct val="95000"/>
              </a:lnSpc>
            </a:pPr>
            <a:r>
              <a:rPr lang="en-US" sz="2400" dirty="0" smtClean="0"/>
              <a:t>Regional Agencies</a:t>
            </a:r>
          </a:p>
          <a:p>
            <a:pPr lvl="1">
              <a:lnSpc>
                <a:spcPct val="95000"/>
              </a:lnSpc>
            </a:pPr>
            <a:r>
              <a:rPr lang="en-US" sz="2400" dirty="0" smtClean="0"/>
              <a:t>Federal</a:t>
            </a:r>
          </a:p>
          <a:p>
            <a:pPr>
              <a:lnSpc>
                <a:spcPct val="95000"/>
              </a:lnSpc>
            </a:pPr>
            <a:r>
              <a:rPr lang="en-US" sz="2400" dirty="0" smtClean="0"/>
              <a:t>Citizens</a:t>
            </a:r>
          </a:p>
          <a:p>
            <a:pPr>
              <a:lnSpc>
                <a:spcPct val="95000"/>
              </a:lnSpc>
            </a:pPr>
            <a:r>
              <a:rPr lang="en-US" sz="2400" dirty="0" smtClean="0"/>
              <a:t>NGOs</a:t>
            </a:r>
          </a:p>
          <a:p>
            <a:pPr>
              <a:lnSpc>
                <a:spcPct val="95000"/>
              </a:lnSpc>
            </a:pPr>
            <a:r>
              <a:rPr lang="en-US" sz="2400" dirty="0" smtClean="0"/>
              <a:t>Financiers</a:t>
            </a:r>
          </a:p>
          <a:p>
            <a:pPr>
              <a:lnSpc>
                <a:spcPct val="95000"/>
              </a:lnSpc>
            </a:pPr>
            <a:r>
              <a:rPr lang="en-US" sz="2400" dirty="0" smtClean="0"/>
              <a:t>Insurers</a:t>
            </a:r>
            <a:endParaRPr lang="en-US" sz="2400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181600" y="914400"/>
            <a:ext cx="3774008" cy="5257800"/>
          </a:xfrm>
          <a:prstGeom prst="rect">
            <a:avLst/>
          </a:prstGeom>
          <a:solidFill>
            <a:schemeClr val="bg2">
              <a:lumMod val="20000"/>
              <a:lumOff val="80000"/>
              <a:alpha val="88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115000"/>
              <a:buChar char="•"/>
              <a:defRPr sz="28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90000"/>
              <a:buFont typeface="Wingdings" pitchFamily="2" charset="2"/>
              <a:buChar char="§"/>
              <a:defRPr sz="26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105000"/>
              <a:buChar char="•"/>
              <a:defRPr sz="24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75000"/>
              <a:buFont typeface="Wingdings" pitchFamily="2" charset="2"/>
              <a:buChar char="§"/>
              <a:defRPr sz="2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95000"/>
              <a:buChar char="•"/>
              <a:defRPr sz="20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kern="0" dirty="0" smtClean="0"/>
              <a:t>For all types of Infrastructure</a:t>
            </a:r>
          </a:p>
          <a:p>
            <a:r>
              <a:rPr lang="en-US" sz="2400" kern="0" dirty="0" smtClean="0"/>
              <a:t>Utilities – Gas, Electrical, Other fuels</a:t>
            </a:r>
          </a:p>
          <a:p>
            <a:pPr>
              <a:lnSpc>
                <a:spcPct val="90000"/>
              </a:lnSpc>
            </a:pPr>
            <a:r>
              <a:rPr lang="en-US" sz="2400" kern="0" dirty="0" smtClean="0"/>
              <a:t>Transportation - Roads, Rail, Air and Water</a:t>
            </a:r>
          </a:p>
          <a:p>
            <a:pPr>
              <a:lnSpc>
                <a:spcPct val="90000"/>
              </a:lnSpc>
            </a:pPr>
            <a:r>
              <a:rPr lang="en-US" sz="2400" kern="0" dirty="0" smtClean="0"/>
              <a:t>Communication Networks</a:t>
            </a:r>
          </a:p>
          <a:p>
            <a:pPr>
              <a:lnSpc>
                <a:spcPct val="90000"/>
              </a:lnSpc>
            </a:pPr>
            <a:r>
              <a:rPr lang="en-US" sz="2400" kern="0" dirty="0" smtClean="0"/>
              <a:t>Food distribution</a:t>
            </a:r>
          </a:p>
          <a:p>
            <a:pPr>
              <a:lnSpc>
                <a:spcPct val="90000"/>
              </a:lnSpc>
            </a:pPr>
            <a:r>
              <a:rPr lang="en-US" sz="2400" kern="0" dirty="0" smtClean="0"/>
              <a:t>Health care distribution </a:t>
            </a:r>
          </a:p>
          <a:p>
            <a:pPr>
              <a:lnSpc>
                <a:spcPct val="90000"/>
              </a:lnSpc>
            </a:pPr>
            <a:r>
              <a:rPr lang="en-US" sz="2400" kern="0" dirty="0" smtClean="0"/>
              <a:t>Anything that affects life, safety and economic vitality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18905" y="0"/>
            <a:ext cx="748982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 dirty="0" smtClean="0">
                <a:solidFill>
                  <a:schemeClr val="bg1"/>
                </a:solidFill>
              </a:rPr>
              <a:t>Dutch Approach to Water Management</a:t>
            </a:r>
            <a:endParaRPr lang="en-US" altLang="en-US" sz="2800" dirty="0">
              <a:solidFill>
                <a:schemeClr val="bg1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905000" y="5334000"/>
            <a:ext cx="3581400" cy="923330"/>
          </a:xfrm>
          <a:prstGeom prst="rect">
            <a:avLst/>
          </a:prstGeom>
          <a:solidFill>
            <a:schemeClr val="bg1"/>
          </a:solidFill>
          <a:ln w="31750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u="sng" dirty="0" smtClean="0">
                <a:solidFill>
                  <a:srgbClr val="0070C0"/>
                </a:solidFill>
              </a:rPr>
              <a:t>Recognize that consensus and funding follows a Vision.</a:t>
            </a:r>
          </a:p>
          <a:p>
            <a:pPr algn="ctr">
              <a:lnSpc>
                <a:spcPct val="90000"/>
              </a:lnSpc>
            </a:pPr>
            <a:r>
              <a:rPr lang="en-US" sz="2000" u="sng" dirty="0" smtClean="0">
                <a:solidFill>
                  <a:srgbClr val="0070C0"/>
                </a:solidFill>
              </a:rPr>
              <a:t>Investment precedes benefits</a:t>
            </a:r>
            <a:r>
              <a:rPr lang="en-US" sz="2000" b="1" u="sng" dirty="0" smtClean="0">
                <a:solidFill>
                  <a:srgbClr val="0070C0"/>
                </a:solidFill>
              </a:rPr>
              <a:t>.</a:t>
            </a:r>
            <a:endParaRPr lang="en-US" sz="2000" b="1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9649994"/>
      </p:ext>
    </p:extLst>
  </p:cSld>
  <p:clrMapOvr>
    <a:masterClrMapping/>
  </p:clrMapOvr>
  <p:transition advTm="1311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Content Placeholder 2"/>
          <p:cNvSpPr>
            <a:spLocks noGrp="1"/>
          </p:cNvSpPr>
          <p:nvPr>
            <p:ph idx="4294967295"/>
          </p:nvPr>
        </p:nvSpPr>
        <p:spPr>
          <a:xfrm>
            <a:off x="274320" y="914400"/>
            <a:ext cx="8595360" cy="53340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Evaluation Process</a:t>
            </a:r>
          </a:p>
          <a:p>
            <a:r>
              <a:rPr lang="en-US" sz="2400" dirty="0" smtClean="0"/>
              <a:t>Inundation mapping </a:t>
            </a:r>
          </a:p>
          <a:p>
            <a:r>
              <a:rPr lang="en-US" sz="2400" dirty="0" smtClean="0"/>
              <a:t>Define project areas based on hydrologic boundaries</a:t>
            </a:r>
          </a:p>
          <a:p>
            <a:pPr lvl="1"/>
            <a:r>
              <a:rPr lang="en-US" sz="2400" dirty="0" smtClean="0"/>
              <a:t>May </a:t>
            </a:r>
            <a:r>
              <a:rPr lang="en-US" sz="2400" dirty="0"/>
              <a:t>include multiple planning </a:t>
            </a:r>
            <a:r>
              <a:rPr lang="en-US" sz="2400" dirty="0" smtClean="0"/>
              <a:t>districts</a:t>
            </a:r>
          </a:p>
          <a:p>
            <a:pPr>
              <a:spcBef>
                <a:spcPct val="35000"/>
              </a:spcBef>
            </a:pPr>
            <a:r>
              <a:rPr lang="en-US" sz="2400" dirty="0" smtClean="0"/>
              <a:t>Identify project infrastructure options to mitigate coastal flooding</a:t>
            </a:r>
          </a:p>
          <a:p>
            <a:pPr>
              <a:spcBef>
                <a:spcPct val="35000"/>
              </a:spcBef>
            </a:pPr>
            <a:r>
              <a:rPr lang="en-US" sz="2400" dirty="0" smtClean="0"/>
              <a:t>Prioritize projects based on </a:t>
            </a:r>
          </a:p>
          <a:p>
            <a:pPr lvl="1">
              <a:spcBef>
                <a:spcPts val="600"/>
              </a:spcBef>
            </a:pPr>
            <a:r>
              <a:rPr lang="en-US" sz="2400" dirty="0" smtClean="0"/>
              <a:t>Risk </a:t>
            </a:r>
          </a:p>
          <a:p>
            <a:pPr lvl="1">
              <a:spcBef>
                <a:spcPts val="600"/>
              </a:spcBef>
            </a:pPr>
            <a:r>
              <a:rPr lang="en-US" sz="2400" dirty="0" smtClean="0"/>
              <a:t>Investment </a:t>
            </a:r>
          </a:p>
          <a:p>
            <a:pPr lvl="1">
              <a:spcBef>
                <a:spcPts val="600"/>
              </a:spcBef>
            </a:pPr>
            <a:r>
              <a:rPr lang="en-US" sz="2400" dirty="0" smtClean="0"/>
              <a:t>Benefit (includes preservation &amp; expansion of tax base)</a:t>
            </a:r>
          </a:p>
          <a:p>
            <a:pPr>
              <a:spcBef>
                <a:spcPct val="35000"/>
              </a:spcBef>
            </a:pPr>
            <a:r>
              <a:rPr lang="en-US" sz="2400" dirty="0" smtClean="0"/>
              <a:t>Project cost estimates to calculate costs of mitigation based on ground elevation and design elevation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18905" y="0"/>
            <a:ext cx="748982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 dirty="0" smtClean="0">
                <a:solidFill>
                  <a:schemeClr val="bg1"/>
                </a:solidFill>
              </a:rPr>
              <a:t>Dutch Approach to Water Management</a:t>
            </a:r>
            <a:endParaRPr lang="en-US" altLang="en-US" sz="28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6775663"/>
      </p:ext>
    </p:extLst>
  </p:cSld>
  <p:clrMapOvr>
    <a:masterClrMapping/>
  </p:clrMapOvr>
  <p:transition advTm="10437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Content Placeholder 3"/>
          <p:cNvSpPr>
            <a:spLocks noGrp="1"/>
          </p:cNvSpPr>
          <p:nvPr>
            <p:ph idx="4294967295"/>
          </p:nvPr>
        </p:nvSpPr>
        <p:spPr>
          <a:xfrm>
            <a:off x="264592" y="914400"/>
            <a:ext cx="8595360" cy="5322888"/>
          </a:xfrm>
          <a:solidFill>
            <a:schemeClr val="bg2">
              <a:lumMod val="20000"/>
              <a:lumOff val="80000"/>
              <a:alpha val="80000"/>
            </a:schemeClr>
          </a:solidFill>
        </p:spPr>
        <p:txBody>
          <a:bodyPr/>
          <a:lstStyle/>
          <a:p>
            <a:pPr marL="0" indent="0" eaLnBrk="1" hangingPunct="1">
              <a:spcBef>
                <a:spcPts val="600"/>
              </a:spcBef>
              <a:buNone/>
            </a:pPr>
            <a:r>
              <a:rPr lang="en-US" sz="2400" dirty="0" smtClean="0"/>
              <a:t>Mitigation Planning</a:t>
            </a:r>
          </a:p>
          <a:p>
            <a:pPr eaLnBrk="1" hangingPunct="1">
              <a:spcBef>
                <a:spcPts val="600"/>
              </a:spcBef>
            </a:pPr>
            <a:r>
              <a:rPr lang="en-US" sz="2300" dirty="0" smtClean="0"/>
              <a:t>Mitigation scenarios should include:</a:t>
            </a:r>
          </a:p>
          <a:p>
            <a:pPr marL="800100" lvl="1" indent="-342900" eaLnBrk="1" hangingPunct="1">
              <a:spcBef>
                <a:spcPts val="400"/>
              </a:spcBef>
            </a:pPr>
            <a:r>
              <a:rPr lang="en-US" sz="2000" dirty="0" smtClean="0"/>
              <a:t>“grand” options, </a:t>
            </a:r>
          </a:p>
          <a:p>
            <a:pPr marL="800100" lvl="1" indent="-342900" eaLnBrk="1" hangingPunct="1">
              <a:spcBef>
                <a:spcPts val="400"/>
              </a:spcBef>
            </a:pPr>
            <a:r>
              <a:rPr lang="en-US" sz="2000" dirty="0" smtClean="0"/>
              <a:t>watershed capital improvements, </a:t>
            </a:r>
          </a:p>
          <a:p>
            <a:pPr marL="800100" lvl="1" indent="-342900" eaLnBrk="1" hangingPunct="1">
              <a:spcBef>
                <a:spcPts val="400"/>
              </a:spcBef>
            </a:pPr>
            <a:r>
              <a:rPr lang="en-US" sz="2000" dirty="0" smtClean="0"/>
              <a:t>local options (grade raises &amp; house elevation) &amp; </a:t>
            </a:r>
          </a:p>
          <a:p>
            <a:pPr marL="800100" lvl="1" indent="-342900" eaLnBrk="1" hangingPunct="1">
              <a:spcBef>
                <a:spcPts val="400"/>
              </a:spcBef>
            </a:pPr>
            <a:r>
              <a:rPr lang="en-US" sz="2000" dirty="0" smtClean="0"/>
              <a:t>parcel-specific actions</a:t>
            </a:r>
          </a:p>
          <a:p>
            <a:pPr eaLnBrk="1" hangingPunct="1">
              <a:spcBef>
                <a:spcPts val="600"/>
              </a:spcBef>
            </a:pPr>
            <a:r>
              <a:rPr lang="en-US" sz="2300" dirty="0" smtClean="0"/>
              <a:t>A generation of actions are required</a:t>
            </a:r>
          </a:p>
          <a:p>
            <a:pPr eaLnBrk="1" hangingPunct="1">
              <a:spcBef>
                <a:spcPts val="600"/>
              </a:spcBef>
            </a:pPr>
            <a:r>
              <a:rPr lang="en-US" sz="2300" dirty="0" smtClean="0"/>
              <a:t>A programmatic approach is appropriate to:  </a:t>
            </a:r>
          </a:p>
          <a:p>
            <a:pPr marL="800100" lvl="1" indent="-342900" eaLnBrk="1" hangingPunct="1">
              <a:spcBef>
                <a:spcPts val="400"/>
              </a:spcBef>
            </a:pPr>
            <a:r>
              <a:rPr lang="en-US" sz="2000" dirty="0" smtClean="0"/>
              <a:t>Define priorities</a:t>
            </a:r>
          </a:p>
          <a:p>
            <a:pPr marL="800100" lvl="1" indent="-342900" eaLnBrk="1" hangingPunct="1">
              <a:spcBef>
                <a:spcPts val="400"/>
              </a:spcBef>
            </a:pPr>
            <a:r>
              <a:rPr lang="en-US" sz="2000" dirty="0" smtClean="0"/>
              <a:t>Raise capital &amp; Invest wisely</a:t>
            </a:r>
          </a:p>
          <a:p>
            <a:pPr marL="800100" lvl="1" indent="-342900" eaLnBrk="1" hangingPunct="1">
              <a:spcBef>
                <a:spcPts val="400"/>
              </a:spcBef>
            </a:pPr>
            <a:r>
              <a:rPr lang="en-US" sz="2000" dirty="0" smtClean="0"/>
              <a:t>Leverage synergistic opportunities</a:t>
            </a:r>
          </a:p>
          <a:p>
            <a:pPr marL="800100" lvl="1" indent="-342900" eaLnBrk="1" hangingPunct="1">
              <a:spcBef>
                <a:spcPts val="400"/>
              </a:spcBef>
            </a:pPr>
            <a:r>
              <a:rPr lang="en-US" sz="2000" dirty="0" smtClean="0"/>
              <a:t>Create wealth</a:t>
            </a:r>
          </a:p>
          <a:p>
            <a:pPr eaLnBrk="1" hangingPunct="1">
              <a:spcBef>
                <a:spcPts val="600"/>
              </a:spcBef>
            </a:pPr>
            <a:r>
              <a:rPr lang="en-US" sz="2300" dirty="0" smtClean="0"/>
              <a:t>Efforts can not be optimized in a vacuum – but rather need to be advanced in a regional framework</a:t>
            </a:r>
          </a:p>
          <a:p>
            <a:pPr eaLnBrk="1" hangingPunct="1">
              <a:spcBef>
                <a:spcPts val="600"/>
              </a:spcBef>
            </a:pPr>
            <a:endParaRPr lang="en-US" sz="2000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64592" y="1"/>
            <a:ext cx="7489825" cy="68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r>
              <a:rPr lang="en-US" kern="0" dirty="0" smtClean="0"/>
              <a:t>Dutch Flooding Mitigation Planning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3848222"/>
      </p:ext>
    </p:extLst>
  </p:cSld>
  <p:clrMapOvr>
    <a:masterClrMapping/>
  </p:clrMapOvr>
  <p:transition advTm="11168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28600" y="901386"/>
            <a:ext cx="4759126" cy="5347015"/>
          </a:xfrm>
          <a:prstGeom prst="rect">
            <a:avLst/>
          </a:prstGeom>
          <a:solidFill>
            <a:schemeClr val="bg2">
              <a:lumMod val="20000"/>
              <a:lumOff val="80000"/>
              <a:alpha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125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9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105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75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indent="0" eaLnBrk="1" hangingPunct="1">
              <a:buClr>
                <a:srgbClr val="0070C0"/>
              </a:buClr>
              <a:buSzPct val="135000"/>
              <a:buNone/>
            </a:pPr>
            <a:r>
              <a:rPr lang="en-US" altLang="en-US" sz="2400" kern="0" dirty="0" smtClean="0">
                <a:solidFill>
                  <a:srgbClr val="0070C0"/>
                </a:solidFill>
              </a:rPr>
              <a:t>Dutch Strategies to reduce flooding vulnerability include:</a:t>
            </a:r>
          </a:p>
          <a:p>
            <a:pPr eaLnBrk="1" hangingPunct="1">
              <a:buClr>
                <a:srgbClr val="0070C0"/>
              </a:buClr>
              <a:buSzPct val="135000"/>
            </a:pPr>
            <a:r>
              <a:rPr lang="en-US" altLang="en-US" sz="2300" u="sng" kern="0" dirty="0">
                <a:solidFill>
                  <a:srgbClr val="0070C0"/>
                </a:solidFill>
              </a:rPr>
              <a:t>Defense</a:t>
            </a:r>
            <a:r>
              <a:rPr lang="en-US" altLang="en-US" sz="2300" kern="0" dirty="0">
                <a:solidFill>
                  <a:srgbClr val="0070C0"/>
                </a:solidFill>
              </a:rPr>
              <a:t> – </a:t>
            </a:r>
            <a:r>
              <a:rPr lang="en-US" altLang="en-US" sz="2300" kern="0" dirty="0" smtClean="0">
                <a:solidFill>
                  <a:srgbClr val="0070C0"/>
                </a:solidFill>
              </a:rPr>
              <a:t>Improve flood protection</a:t>
            </a:r>
          </a:p>
          <a:p>
            <a:pPr eaLnBrk="1" hangingPunct="1">
              <a:buClr>
                <a:srgbClr val="0070C0"/>
              </a:buClr>
              <a:buSzPct val="135000"/>
            </a:pPr>
            <a:r>
              <a:rPr lang="en-US" altLang="en-US" sz="2300" u="sng" kern="0" dirty="0" smtClean="0">
                <a:solidFill>
                  <a:srgbClr val="0070C0"/>
                </a:solidFill>
              </a:rPr>
              <a:t>Water Management </a:t>
            </a:r>
            <a:r>
              <a:rPr lang="en-US" altLang="en-US" sz="2300" kern="0" dirty="0" smtClean="0">
                <a:solidFill>
                  <a:srgbClr val="0070C0"/>
                </a:solidFill>
              </a:rPr>
              <a:t>– Improve flood conveyance &amp; flood water storage</a:t>
            </a:r>
          </a:p>
          <a:p>
            <a:pPr eaLnBrk="1" hangingPunct="1">
              <a:buClr>
                <a:srgbClr val="0070C0"/>
              </a:buClr>
              <a:buSzPct val="135000"/>
            </a:pPr>
            <a:r>
              <a:rPr lang="en-US" altLang="en-US" sz="2300" u="sng" kern="0" dirty="0" smtClean="0">
                <a:solidFill>
                  <a:srgbClr val="0070C0"/>
                </a:solidFill>
              </a:rPr>
              <a:t>Elevation</a:t>
            </a:r>
            <a:r>
              <a:rPr lang="en-US" altLang="en-US" sz="2300" kern="0" dirty="0" smtClean="0">
                <a:solidFill>
                  <a:srgbClr val="0070C0"/>
                </a:solidFill>
              </a:rPr>
              <a:t> – Raise ground and/or buildings &amp; infrastructure</a:t>
            </a:r>
          </a:p>
          <a:p>
            <a:pPr eaLnBrk="1" hangingPunct="1">
              <a:buClr>
                <a:srgbClr val="0070C0"/>
              </a:buClr>
              <a:buSzPct val="135000"/>
            </a:pPr>
            <a:r>
              <a:rPr lang="en-US" altLang="en-US" sz="2300" u="sng" kern="0" dirty="0">
                <a:solidFill>
                  <a:srgbClr val="0070C0"/>
                </a:solidFill>
              </a:rPr>
              <a:t>Protection</a:t>
            </a:r>
            <a:r>
              <a:rPr lang="en-US" altLang="en-US" sz="2300" kern="0" dirty="0">
                <a:solidFill>
                  <a:srgbClr val="0070C0"/>
                </a:solidFill>
              </a:rPr>
              <a:t> – </a:t>
            </a:r>
            <a:r>
              <a:rPr lang="en-US" altLang="en-US" sz="2300" kern="0" dirty="0" smtClean="0">
                <a:solidFill>
                  <a:srgbClr val="0070C0"/>
                </a:solidFill>
              </a:rPr>
              <a:t>Adapt buildings and infrastructure</a:t>
            </a:r>
          </a:p>
          <a:p>
            <a:pPr eaLnBrk="1" hangingPunct="1">
              <a:buClr>
                <a:srgbClr val="0070C0"/>
              </a:buClr>
              <a:buSzPct val="135000"/>
            </a:pPr>
            <a:r>
              <a:rPr lang="en-US" altLang="en-US" sz="2300" u="sng" kern="0" dirty="0" smtClean="0">
                <a:solidFill>
                  <a:srgbClr val="0070C0"/>
                </a:solidFill>
              </a:rPr>
              <a:t>Preparedness</a:t>
            </a:r>
            <a:r>
              <a:rPr lang="en-US" altLang="en-US" sz="2300" kern="0" dirty="0" smtClean="0">
                <a:solidFill>
                  <a:srgbClr val="0070C0"/>
                </a:solidFill>
              </a:rPr>
              <a:t> </a:t>
            </a:r>
            <a:r>
              <a:rPr lang="en-US" altLang="en-US" sz="2300" kern="0" dirty="0">
                <a:solidFill>
                  <a:srgbClr val="0070C0"/>
                </a:solidFill>
              </a:rPr>
              <a:t>– </a:t>
            </a:r>
            <a:r>
              <a:rPr lang="en-US" altLang="en-US" sz="2300" kern="0" dirty="0" smtClean="0">
                <a:solidFill>
                  <a:srgbClr val="0070C0"/>
                </a:solidFill>
              </a:rPr>
              <a:t>Anticipate threats and prepare</a:t>
            </a:r>
          </a:p>
          <a:p>
            <a:pPr marL="0" indent="0" eaLnBrk="1" hangingPunct="1">
              <a:lnSpc>
                <a:spcPct val="150000"/>
              </a:lnSpc>
              <a:buClr>
                <a:srgbClr val="0070C0"/>
              </a:buClr>
              <a:buSzPct val="135000"/>
              <a:buNone/>
            </a:pPr>
            <a:r>
              <a:rPr lang="en-US" altLang="en-US" sz="1400" kern="0" dirty="0" smtClean="0">
                <a:solidFill>
                  <a:srgbClr val="0070C0"/>
                </a:solidFill>
              </a:rPr>
              <a:t>Modified from presentation courtesy of Deltares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75" t="16349" r="4988" b="8095"/>
          <a:stretch/>
        </p:blipFill>
        <p:spPr>
          <a:xfrm>
            <a:off x="6996953" y="1676400"/>
            <a:ext cx="2031938" cy="4490671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" t="15712" r="67747" b="7391"/>
          <a:stretch/>
        </p:blipFill>
        <p:spPr>
          <a:xfrm>
            <a:off x="4987726" y="901386"/>
            <a:ext cx="2022674" cy="4490671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264592" y="1"/>
            <a:ext cx="7489825" cy="68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r>
              <a:rPr lang="en-US" kern="0" dirty="0" smtClean="0"/>
              <a:t>Dutch Flooding Mitigation Planning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8156758"/>
      </p:ext>
    </p:extLst>
  </p:cSld>
  <p:clrMapOvr>
    <a:masterClrMapping/>
  </p:clrMapOvr>
  <p:transition advTm="14056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74320" y="854258"/>
            <a:ext cx="8595360" cy="5340096"/>
          </a:xfrm>
          <a:solidFill>
            <a:schemeClr val="bg2">
              <a:lumMod val="20000"/>
              <a:lumOff val="80000"/>
              <a:alpha val="75000"/>
            </a:schemeClr>
          </a:solidFill>
        </p:spPr>
        <p:txBody>
          <a:bodyPr/>
          <a:lstStyle/>
          <a:p>
            <a:pPr>
              <a:spcBef>
                <a:spcPts val="0"/>
              </a:spcBef>
              <a:spcAft>
                <a:spcPts val="300"/>
              </a:spcAft>
              <a:buSzPct val="125000"/>
            </a:pPr>
            <a:r>
              <a:rPr lang="en-US" sz="2000" u="sng" dirty="0"/>
              <a:t>If we accept that Sea Level is Rising </a:t>
            </a:r>
            <a:r>
              <a:rPr lang="en-US" sz="2000" dirty="0" smtClean="0"/>
              <a:t>(</a:t>
            </a:r>
            <a:r>
              <a:rPr lang="en-US" sz="2000" dirty="0"/>
              <a:t>or </a:t>
            </a:r>
            <a:r>
              <a:rPr lang="en-US" sz="2000" dirty="0" smtClean="0"/>
              <a:t>that </a:t>
            </a:r>
            <a:r>
              <a:rPr lang="en-US" sz="2000" dirty="0"/>
              <a:t>flooding is getting worse)</a:t>
            </a:r>
          </a:p>
          <a:p>
            <a:pPr>
              <a:spcBef>
                <a:spcPts val="900"/>
              </a:spcBef>
              <a:spcAft>
                <a:spcPts val="300"/>
              </a:spcAft>
              <a:buSzPct val="125000"/>
            </a:pPr>
            <a:r>
              <a:rPr lang="en-US" sz="2000" dirty="0" smtClean="0"/>
              <a:t>Then </a:t>
            </a:r>
            <a:r>
              <a:rPr lang="en-US" sz="2000" dirty="0"/>
              <a:t>what is our vision for our grandchildren and great-grandchildren?</a:t>
            </a:r>
          </a:p>
          <a:p>
            <a:pPr>
              <a:spcBef>
                <a:spcPts val="900"/>
              </a:spcBef>
              <a:spcAft>
                <a:spcPts val="300"/>
              </a:spcAft>
              <a:buSzPct val="125000"/>
            </a:pPr>
            <a:r>
              <a:rPr lang="en-US" sz="2000" u="sng" dirty="0"/>
              <a:t>What is the </a:t>
            </a:r>
            <a:r>
              <a:rPr lang="en-US" sz="2000" i="1" u="sng" dirty="0"/>
              <a:t>Take Away</a:t>
            </a:r>
            <a:r>
              <a:rPr lang="en-US" sz="2000" u="sng" dirty="0"/>
              <a:t> from the experiences of the two most coastal flood-prone countries in the world?</a:t>
            </a:r>
          </a:p>
          <a:p>
            <a:endParaRPr lang="en-US" dirty="0"/>
          </a:p>
        </p:txBody>
      </p:sp>
      <p:pic>
        <p:nvPicPr>
          <p:cNvPr id="5" name="Picture 4" descr="empty_world_map"/>
          <p:cNvPicPr>
            <a:picLocks noChangeAspect="1" noChangeArrowheads="1"/>
          </p:cNvPicPr>
          <p:nvPr/>
        </p:nvPicPr>
        <p:blipFill rotWithShape="1">
          <a:blip r:embed="rId4"/>
          <a:srcRect l="3635" t="7230" r="3635" b="25193"/>
          <a:stretch/>
        </p:blipFill>
        <p:spPr bwMode="auto">
          <a:xfrm>
            <a:off x="457200" y="2667000"/>
            <a:ext cx="8229600" cy="3388659"/>
          </a:xfrm>
          <a:prstGeom prst="rect">
            <a:avLst/>
          </a:prstGeom>
          <a:noFill/>
          <a:ln w="31750">
            <a:solidFill>
              <a:srgbClr val="0070C0"/>
            </a:solidFill>
          </a:ln>
        </p:spPr>
      </p:pic>
      <p:grpSp>
        <p:nvGrpSpPr>
          <p:cNvPr id="14" name="Group 13"/>
          <p:cNvGrpSpPr/>
          <p:nvPr/>
        </p:nvGrpSpPr>
        <p:grpSpPr>
          <a:xfrm>
            <a:off x="3657600" y="2743200"/>
            <a:ext cx="1828800" cy="1236077"/>
            <a:chOff x="3657601" y="3068888"/>
            <a:chExt cx="1828800" cy="1236077"/>
          </a:xfrm>
        </p:grpSpPr>
        <p:sp>
          <p:nvSpPr>
            <p:cNvPr id="6" name="Oval 5"/>
            <p:cNvSpPr>
              <a:spLocks noChangeAspect="1" noChangeArrowheads="1"/>
            </p:cNvSpPr>
            <p:nvPr/>
          </p:nvSpPr>
          <p:spPr bwMode="auto">
            <a:xfrm>
              <a:off x="4572001" y="4076365"/>
              <a:ext cx="228600" cy="228600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3657601" y="3068888"/>
              <a:ext cx="1828800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 b="1" dirty="0">
                  <a:solidFill>
                    <a:srgbClr val="0070C0"/>
                  </a:solidFill>
                </a:rPr>
                <a:t>The Netherlands</a:t>
              </a:r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3886200" y="3407442"/>
              <a:ext cx="685799" cy="668923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019800" y="4526280"/>
            <a:ext cx="1371600" cy="1191409"/>
            <a:chOff x="6057900" y="4617720"/>
            <a:chExt cx="1371600" cy="1191409"/>
          </a:xfrm>
        </p:grpSpPr>
        <p:sp>
          <p:nvSpPr>
            <p:cNvPr id="9" name="Oval 8"/>
            <p:cNvSpPr>
              <a:spLocks noChangeAspect="1" noChangeArrowheads="1"/>
            </p:cNvSpPr>
            <p:nvPr/>
          </p:nvSpPr>
          <p:spPr bwMode="auto">
            <a:xfrm>
              <a:off x="6629400" y="4617720"/>
              <a:ext cx="228600" cy="228600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6057900" y="5470575"/>
              <a:ext cx="1371600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 b="1" dirty="0">
                  <a:solidFill>
                    <a:srgbClr val="0070C0"/>
                  </a:solidFill>
                </a:rPr>
                <a:t>Bangladesh</a:t>
              </a: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 flipH="1">
              <a:off x="6172201" y="4871720"/>
              <a:ext cx="457199" cy="640080"/>
            </a:xfrm>
            <a:custGeom>
              <a:avLst/>
              <a:gdLst/>
              <a:ahLst/>
              <a:cxnLst>
                <a:cxn ang="0">
                  <a:pos x="366" y="348"/>
                </a:cxn>
                <a:cxn ang="0">
                  <a:pos x="0" y="0"/>
                </a:cxn>
              </a:cxnLst>
              <a:rect l="0" t="0" r="r" b="b"/>
              <a:pathLst>
                <a:path w="366" h="348">
                  <a:moveTo>
                    <a:pt x="366" y="348"/>
                  </a:move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0070C0"/>
              </a:solidFill>
              <a:round/>
              <a:headEnd type="none" w="med" len="med"/>
              <a:tailEnd type="triangle" w="med" len="lg"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88759855"/>
      </p:ext>
    </p:extLst>
  </p:cSld>
  <p:clrMapOvr>
    <a:masterClrMapping/>
  </p:clrMapOvr>
  <p:transition advTm="13919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Content Placeholder 3"/>
          <p:cNvSpPr>
            <a:spLocks noGrp="1"/>
          </p:cNvSpPr>
          <p:nvPr>
            <p:ph idx="4294967295"/>
          </p:nvPr>
        </p:nvSpPr>
        <p:spPr>
          <a:xfrm>
            <a:off x="152400" y="838200"/>
            <a:ext cx="8839200" cy="5399088"/>
          </a:xfrm>
          <a:solidFill>
            <a:schemeClr val="bg2">
              <a:lumMod val="20000"/>
              <a:lumOff val="80000"/>
              <a:alpha val="80000"/>
            </a:schemeClr>
          </a:solidFill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buNone/>
            </a:pPr>
            <a:r>
              <a:rPr lang="en-US" sz="2400" dirty="0" smtClean="0"/>
              <a:t>Storm Surge</a:t>
            </a:r>
            <a:br>
              <a:rPr lang="en-US" sz="2400" dirty="0" smtClean="0"/>
            </a:br>
            <a:r>
              <a:rPr lang="en-US" sz="2400" dirty="0" smtClean="0"/>
              <a:t>Mitigation Approach</a:t>
            </a:r>
            <a:br>
              <a:rPr lang="en-US" sz="2400" dirty="0" smtClean="0"/>
            </a:br>
            <a:r>
              <a:rPr lang="en-US" sz="2400" dirty="0" smtClean="0"/>
              <a:t>Options</a:t>
            </a:r>
          </a:p>
          <a:p>
            <a:pPr marL="0" indent="0" algn="ctr" eaLnBrk="1" hangingPunct="1">
              <a:spcBef>
                <a:spcPts val="600"/>
              </a:spcBef>
              <a:buNone/>
            </a:pPr>
            <a:endParaRPr lang="en-US" sz="2400" dirty="0"/>
          </a:p>
          <a:p>
            <a:pPr marL="0" indent="0" algn="ctr" eaLnBrk="1" hangingPunct="1">
              <a:spcBef>
                <a:spcPts val="600"/>
              </a:spcBef>
              <a:buNone/>
            </a:pPr>
            <a:endParaRPr lang="en-US" sz="2400" dirty="0" smtClean="0"/>
          </a:p>
          <a:p>
            <a:pPr marL="0" indent="0" algn="ctr" eaLnBrk="1" hangingPunct="1">
              <a:spcBef>
                <a:spcPts val="600"/>
              </a:spcBef>
              <a:buNone/>
            </a:pPr>
            <a:endParaRPr lang="en-US" sz="2400" dirty="0"/>
          </a:p>
          <a:p>
            <a:pPr marL="0" indent="0" algn="ctr" eaLnBrk="1" hangingPunct="1">
              <a:spcBef>
                <a:spcPts val="600"/>
              </a:spcBef>
              <a:buNone/>
            </a:pPr>
            <a:endParaRPr lang="en-US" sz="2400" dirty="0" smtClean="0"/>
          </a:p>
          <a:p>
            <a:pPr marL="0" indent="0" algn="ctr" eaLnBrk="1" hangingPunct="1">
              <a:spcBef>
                <a:spcPts val="600"/>
              </a:spcBef>
              <a:buNone/>
            </a:pPr>
            <a:endParaRPr lang="en-US" sz="2400" dirty="0"/>
          </a:p>
          <a:p>
            <a:pPr marL="0" indent="0" algn="ctr" eaLnBrk="1" hangingPunct="1">
              <a:spcBef>
                <a:spcPts val="600"/>
              </a:spcBef>
              <a:buNone/>
            </a:pPr>
            <a:endParaRPr lang="en-US" sz="2400" dirty="0" smtClean="0"/>
          </a:p>
          <a:p>
            <a:pPr marL="0" indent="0" algn="ctr" eaLnBrk="1" hangingPunct="1">
              <a:spcBef>
                <a:spcPts val="600"/>
              </a:spcBef>
              <a:buNone/>
            </a:pPr>
            <a:endParaRPr lang="en-US" sz="2400" dirty="0"/>
          </a:p>
          <a:p>
            <a:pPr marL="0" indent="0" algn="ctr" eaLnBrk="1" hangingPunct="1">
              <a:spcBef>
                <a:spcPts val="600"/>
              </a:spcBef>
              <a:buNone/>
            </a:pPr>
            <a:endParaRPr lang="en-US" sz="2400" dirty="0" smtClean="0"/>
          </a:p>
          <a:p>
            <a:pPr marL="0" indent="0" algn="ctr" eaLnBrk="1" hangingPunct="1">
              <a:spcBef>
                <a:spcPts val="0"/>
              </a:spcBef>
              <a:buNone/>
            </a:pPr>
            <a:endParaRPr lang="en-US" altLang="en-US" sz="1400" dirty="0" smtClean="0"/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altLang="en-US" sz="1400" dirty="0" smtClean="0"/>
              <a:t>Modified </a:t>
            </a:r>
            <a:r>
              <a:rPr lang="en-US" altLang="en-US" sz="1400" dirty="0"/>
              <a:t>from </a:t>
            </a:r>
            <a:r>
              <a:rPr lang="en-US" altLang="en-US" sz="1400" dirty="0" smtClean="0"/>
              <a:t>graphic 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altLang="en-US" sz="1400" dirty="0" smtClean="0"/>
              <a:t>courtesy </a:t>
            </a:r>
            <a:r>
              <a:rPr lang="en-US" altLang="en-US" sz="1400" dirty="0"/>
              <a:t>of </a:t>
            </a:r>
            <a:r>
              <a:rPr lang="en-US" altLang="en-US" sz="1400" dirty="0" smtClean="0"/>
              <a:t>Arcadis</a:t>
            </a:r>
            <a:endParaRPr lang="en-US" altLang="en-US" sz="1400" dirty="0"/>
          </a:p>
          <a:p>
            <a:pPr marL="0" indent="0" algn="ctr" eaLnBrk="1" hangingPunct="1">
              <a:spcBef>
                <a:spcPts val="600"/>
              </a:spcBef>
              <a:buNone/>
            </a:pPr>
            <a:endParaRPr lang="en-US" sz="2400" dirty="0" smtClean="0"/>
          </a:p>
          <a:p>
            <a:pPr eaLnBrk="1" hangingPunct="1">
              <a:spcBef>
                <a:spcPts val="600"/>
              </a:spcBef>
            </a:pPr>
            <a:endParaRPr lang="en-US" sz="2000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64592" y="1"/>
            <a:ext cx="7489825" cy="68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r>
              <a:rPr lang="en-US" kern="0" dirty="0" smtClean="0"/>
              <a:t>Dutch Flooding Mitigation Planning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1667" r="55000" b="31667"/>
          <a:stretch/>
        </p:blipFill>
        <p:spPr>
          <a:xfrm>
            <a:off x="2733472" y="2327729"/>
            <a:ext cx="3657600" cy="2438400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1847" r="55000" b="6666"/>
          <a:stretch/>
        </p:blipFill>
        <p:spPr>
          <a:xfrm>
            <a:off x="223661" y="3740168"/>
            <a:ext cx="2774462" cy="2479204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21973" r="5000" b="6666"/>
          <a:stretch/>
        </p:blipFill>
        <p:spPr>
          <a:xfrm>
            <a:off x="197338" y="870856"/>
            <a:ext cx="2800785" cy="2481943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4" t="22128" r="54999" b="6666"/>
          <a:stretch/>
        </p:blipFill>
        <p:spPr>
          <a:xfrm>
            <a:off x="6172200" y="874486"/>
            <a:ext cx="2782177" cy="2528997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1" t="21592" r="4999" b="6666"/>
          <a:stretch/>
        </p:blipFill>
        <p:spPr>
          <a:xfrm>
            <a:off x="6172200" y="3680727"/>
            <a:ext cx="2782087" cy="2494875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0806484"/>
      </p:ext>
    </p:extLst>
  </p:cSld>
  <p:clrMapOvr>
    <a:masterClrMapping/>
  </p:clrMapOvr>
  <p:transition advTm="20168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 noChangeArrowheads="1"/>
          </p:cNvSpPr>
          <p:nvPr/>
        </p:nvSpPr>
        <p:spPr bwMode="auto">
          <a:xfrm>
            <a:off x="152042" y="868681"/>
            <a:ext cx="5410200" cy="5379720"/>
          </a:xfrm>
          <a:prstGeom prst="rect">
            <a:avLst/>
          </a:prstGeom>
          <a:solidFill>
            <a:schemeClr val="bg2">
              <a:lumMod val="20000"/>
              <a:lumOff val="80000"/>
              <a:alpha val="8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0070C0"/>
              </a:buClr>
              <a:buSzPct val="120000"/>
            </a:pPr>
            <a:r>
              <a:rPr lang="en-US" sz="2200" b="1" dirty="0" smtClean="0">
                <a:solidFill>
                  <a:srgbClr val="0070C0"/>
                </a:solidFill>
              </a:rPr>
              <a:t>Mitigation &amp; Adaptation Strategies</a:t>
            </a:r>
          </a:p>
          <a:p>
            <a:pPr marL="342900" indent="-342900">
              <a:spcBef>
                <a:spcPct val="20000"/>
              </a:spcBef>
              <a:buClr>
                <a:srgbClr val="0070C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0070C0"/>
                </a:solidFill>
              </a:rPr>
              <a:t>Public </a:t>
            </a:r>
            <a:r>
              <a:rPr lang="en-US" sz="2200" dirty="0">
                <a:solidFill>
                  <a:srgbClr val="0070C0"/>
                </a:solidFill>
              </a:rPr>
              <a:t>Information, </a:t>
            </a:r>
            <a:r>
              <a:rPr lang="en-US" sz="2200" dirty="0" smtClean="0">
                <a:solidFill>
                  <a:srgbClr val="0070C0"/>
                </a:solidFill>
              </a:rPr>
              <a:t>Notification</a:t>
            </a:r>
            <a:br>
              <a:rPr lang="en-US" sz="2200" dirty="0" smtClean="0">
                <a:solidFill>
                  <a:srgbClr val="0070C0"/>
                </a:solidFill>
              </a:rPr>
            </a:br>
            <a:r>
              <a:rPr lang="en-US" sz="2200" dirty="0" smtClean="0">
                <a:solidFill>
                  <a:srgbClr val="0070C0"/>
                </a:solidFill>
              </a:rPr>
              <a:t>and </a:t>
            </a:r>
            <a:r>
              <a:rPr lang="en-US" sz="2200" dirty="0">
                <a:solidFill>
                  <a:srgbClr val="0070C0"/>
                </a:solidFill>
              </a:rPr>
              <a:t>Education</a:t>
            </a:r>
          </a:p>
          <a:p>
            <a:pPr marL="342900" indent="-342900">
              <a:spcBef>
                <a:spcPct val="20000"/>
              </a:spcBef>
              <a:buClr>
                <a:srgbClr val="0070C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70C0"/>
                </a:solidFill>
              </a:rPr>
              <a:t>Land use options &amp; Government policy</a:t>
            </a:r>
          </a:p>
          <a:p>
            <a:pPr marL="742950" lvl="1" indent="-285750">
              <a:spcBef>
                <a:spcPct val="2000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</a:rPr>
              <a:t>Zoning regulations</a:t>
            </a:r>
          </a:p>
          <a:p>
            <a:pPr marL="342900" indent="-342900">
              <a:spcBef>
                <a:spcPct val="20000"/>
              </a:spcBef>
              <a:buClr>
                <a:srgbClr val="0070C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70C0"/>
                </a:solidFill>
              </a:rPr>
              <a:t>Development requirements </a:t>
            </a:r>
          </a:p>
          <a:p>
            <a:pPr marL="742950" lvl="1" indent="-285750">
              <a:lnSpc>
                <a:spcPct val="95000"/>
              </a:lnSpc>
              <a:spcBef>
                <a:spcPct val="2000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</a:rPr>
              <a:t>Minimum floor elevations for house</a:t>
            </a:r>
          </a:p>
          <a:p>
            <a:pPr marL="742950" lvl="1" indent="-285750">
              <a:lnSpc>
                <a:spcPct val="95000"/>
              </a:lnSpc>
              <a:spcBef>
                <a:spcPct val="2000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</a:rPr>
              <a:t>Minimum floor elevation for garages and ancillary structures</a:t>
            </a:r>
          </a:p>
          <a:p>
            <a:pPr marL="742950" lvl="1" indent="-285750">
              <a:lnSpc>
                <a:spcPct val="95000"/>
              </a:lnSpc>
              <a:spcBef>
                <a:spcPct val="2000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</a:rPr>
              <a:t>Flood proofing vulnerable elevations</a:t>
            </a:r>
          </a:p>
          <a:p>
            <a:pPr marL="742950" lvl="1" indent="-285750">
              <a:lnSpc>
                <a:spcPct val="95000"/>
              </a:lnSpc>
              <a:spcBef>
                <a:spcPct val="2000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</a:rPr>
              <a:t>Foundation, structural, mechanical design requirements</a:t>
            </a:r>
          </a:p>
          <a:p>
            <a:pPr marL="342900" indent="-342900">
              <a:spcBef>
                <a:spcPct val="15000"/>
              </a:spcBef>
              <a:buClr>
                <a:srgbClr val="0070C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70C0"/>
                </a:solidFill>
              </a:rPr>
              <a:t>Adaptation</a:t>
            </a:r>
          </a:p>
          <a:p>
            <a:pPr marL="742950" lvl="1" indent="-285750">
              <a:lnSpc>
                <a:spcPct val="95000"/>
              </a:lnSpc>
              <a:spcBef>
                <a:spcPct val="15000"/>
              </a:spcBef>
              <a:buClr>
                <a:srgbClr val="0070C0"/>
              </a:buClr>
              <a:buSzPct val="100000"/>
              <a:buFont typeface="Wingdings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</a:rPr>
              <a:t>Property </a:t>
            </a:r>
            <a:r>
              <a:rPr lang="en-US" sz="2000" dirty="0" smtClean="0">
                <a:solidFill>
                  <a:srgbClr val="0070C0"/>
                </a:solidFill>
              </a:rPr>
              <a:t>Purchase &amp; Small Projects</a:t>
            </a:r>
          </a:p>
          <a:p>
            <a:pPr marL="742950" lvl="1" indent="-285750">
              <a:lnSpc>
                <a:spcPct val="95000"/>
              </a:lnSpc>
              <a:spcBef>
                <a:spcPct val="15000"/>
              </a:spcBef>
              <a:buClr>
                <a:srgbClr val="0070C0"/>
              </a:buClr>
              <a:buSzPct val="100000"/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0070C0"/>
                </a:solidFill>
              </a:rPr>
              <a:t>Flood </a:t>
            </a:r>
            <a:r>
              <a:rPr lang="en-US" sz="2000" dirty="0">
                <a:solidFill>
                  <a:srgbClr val="0070C0"/>
                </a:solidFill>
              </a:rPr>
              <a:t>proofing </a:t>
            </a:r>
            <a:r>
              <a:rPr lang="en-US" sz="2000" dirty="0" smtClean="0">
                <a:solidFill>
                  <a:srgbClr val="0070C0"/>
                </a:solidFill>
              </a:rPr>
              <a:t>individual buildings</a:t>
            </a:r>
            <a:endParaRPr lang="en-US" sz="2000" dirty="0">
              <a:solidFill>
                <a:srgbClr val="0070C0"/>
              </a:solidFill>
            </a:endParaRPr>
          </a:p>
          <a:p>
            <a:pPr lvl="1">
              <a:spcBef>
                <a:spcPct val="15000"/>
              </a:spcBef>
              <a:buClr>
                <a:srgbClr val="663300"/>
              </a:buClr>
              <a:buSzPct val="120000"/>
            </a:pPr>
            <a:endParaRPr lang="en-US" dirty="0"/>
          </a:p>
        </p:txBody>
      </p:sp>
      <p:grpSp>
        <p:nvGrpSpPr>
          <p:cNvPr id="81928" name="Group 8"/>
          <p:cNvGrpSpPr>
            <a:grpSpLocks/>
          </p:cNvGrpSpPr>
          <p:nvPr/>
        </p:nvGrpSpPr>
        <p:grpSpPr bwMode="auto">
          <a:xfrm>
            <a:off x="5379516" y="1452266"/>
            <a:ext cx="3646876" cy="4729460"/>
            <a:chOff x="3384" y="624"/>
            <a:chExt cx="2395" cy="3303"/>
          </a:xfrm>
        </p:grpSpPr>
        <p:pic>
          <p:nvPicPr>
            <p:cNvPr id="81924" name="Picture 1"/>
            <p:cNvPicPr>
              <a:picLocks noChangeAspect="1" noChangeArrowheads="1"/>
            </p:cNvPicPr>
            <p:nvPr/>
          </p:nvPicPr>
          <p:blipFill>
            <a:blip r:embed="rId3"/>
            <a:srcRect l="6596" t="33350" r="48244" b="22646"/>
            <a:stretch>
              <a:fillRect/>
            </a:stretch>
          </p:blipFill>
          <p:spPr bwMode="auto">
            <a:xfrm>
              <a:off x="3504" y="624"/>
              <a:ext cx="2107" cy="1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25" name="Picture 1"/>
            <p:cNvPicPr>
              <a:picLocks noChangeAspect="1" noChangeArrowheads="1"/>
            </p:cNvPicPr>
            <p:nvPr/>
          </p:nvPicPr>
          <p:blipFill>
            <a:blip r:embed="rId3"/>
            <a:srcRect l="51756" t="33350" r="4044" b="22646"/>
            <a:stretch>
              <a:fillRect/>
            </a:stretch>
          </p:blipFill>
          <p:spPr bwMode="auto">
            <a:xfrm>
              <a:off x="3663" y="2420"/>
              <a:ext cx="2116" cy="15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1926" name="TextBox 6"/>
            <p:cNvSpPr txBox="1">
              <a:spLocks noChangeArrowheads="1"/>
            </p:cNvSpPr>
            <p:nvPr/>
          </p:nvSpPr>
          <p:spPr bwMode="auto">
            <a:xfrm>
              <a:off x="4848" y="1968"/>
              <a:ext cx="912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200" b="1" dirty="0">
                  <a:solidFill>
                    <a:srgbClr val="1E497D"/>
                  </a:solidFill>
                </a:rPr>
                <a:t>Brick cover over water proofing</a:t>
              </a:r>
            </a:p>
          </p:txBody>
        </p:sp>
        <p:sp>
          <p:nvSpPr>
            <p:cNvPr id="81927" name="TextBox 7"/>
            <p:cNvSpPr txBox="1">
              <a:spLocks noChangeArrowheads="1"/>
            </p:cNvSpPr>
            <p:nvPr/>
          </p:nvSpPr>
          <p:spPr bwMode="auto">
            <a:xfrm>
              <a:off x="3384" y="2305"/>
              <a:ext cx="1248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0" hangingPunct="0"/>
              <a:r>
                <a:rPr lang="en-US" sz="1200" b="1" dirty="0">
                  <a:solidFill>
                    <a:srgbClr val="1E497D"/>
                  </a:solidFill>
                </a:rPr>
                <a:t>Steel door with gaskets that seal when closed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882233" y="990600"/>
            <a:ext cx="4115229" cy="461665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Non Infrastructure Options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64592" y="1"/>
            <a:ext cx="7489825" cy="68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r>
              <a:rPr lang="en-US" kern="0" dirty="0" smtClean="0"/>
              <a:t>Dutch Flooding Mitigation Planning</a:t>
            </a:r>
          </a:p>
        </p:txBody>
      </p:sp>
    </p:spTree>
    <p:extLst>
      <p:ext uri="{BB962C8B-B14F-4D97-AF65-F5344CB8AC3E}">
        <p14:creationId xmlns:p14="http://schemas.microsoft.com/office/powerpoint/2010/main" val="1786337968"/>
      </p:ext>
    </p:extLst>
  </p:cSld>
  <p:clrMapOvr>
    <a:masterClrMapping/>
  </p:clrMapOvr>
  <p:transition advTm="6563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/>
          <p:cNvSpPr/>
          <p:nvPr/>
        </p:nvSpPr>
        <p:spPr bwMode="auto">
          <a:xfrm>
            <a:off x="1546225" y="2524125"/>
            <a:ext cx="2184400" cy="1593850"/>
          </a:xfrm>
          <a:custGeom>
            <a:avLst/>
            <a:gdLst>
              <a:gd name="connsiteX0" fmla="*/ 1086830 w 2184110"/>
              <a:gd name="connsiteY0" fmla="*/ 0 h 1593669"/>
              <a:gd name="connsiteX1" fmla="*/ 0 w 2184110"/>
              <a:gd name="connsiteY1" fmla="*/ 1577993 h 1593669"/>
              <a:gd name="connsiteX2" fmla="*/ 2184110 w 2184110"/>
              <a:gd name="connsiteY2" fmla="*/ 1593669 h 1593669"/>
              <a:gd name="connsiteX3" fmla="*/ 1086830 w 2184110"/>
              <a:gd name="connsiteY3" fmla="*/ 0 h 159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4110" h="1593669">
                <a:moveTo>
                  <a:pt x="1086830" y="0"/>
                </a:moveTo>
                <a:lnTo>
                  <a:pt x="0" y="1577993"/>
                </a:lnTo>
                <a:lnTo>
                  <a:pt x="2184110" y="1593669"/>
                </a:lnTo>
                <a:lnTo>
                  <a:pt x="1086830" y="0"/>
                </a:lnTo>
                <a:close/>
              </a:path>
            </a:pathLst>
          </a:cu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a typeface="ＭＳ Ｐゴシック"/>
            </a:endParaRPr>
          </a:p>
        </p:txBody>
      </p:sp>
      <p:sp>
        <p:nvSpPr>
          <p:cNvPr id="28" name="Freeform 27"/>
          <p:cNvSpPr/>
          <p:nvPr/>
        </p:nvSpPr>
        <p:spPr bwMode="auto">
          <a:xfrm>
            <a:off x="1227138" y="4122738"/>
            <a:ext cx="2838450" cy="465137"/>
          </a:xfrm>
          <a:custGeom>
            <a:avLst/>
            <a:gdLst>
              <a:gd name="connsiteX0" fmla="*/ 318733 w 2837252"/>
              <a:gd name="connsiteY0" fmla="*/ 0 h 465037"/>
              <a:gd name="connsiteX1" fmla="*/ 0 w 2837252"/>
              <a:gd name="connsiteY1" fmla="*/ 438912 h 465037"/>
              <a:gd name="connsiteX2" fmla="*/ 2837252 w 2837252"/>
              <a:gd name="connsiteY2" fmla="*/ 465037 h 465037"/>
              <a:gd name="connsiteX3" fmla="*/ 2502843 w 2837252"/>
              <a:gd name="connsiteY3" fmla="*/ 0 h 465037"/>
              <a:gd name="connsiteX4" fmla="*/ 318733 w 2837252"/>
              <a:gd name="connsiteY4" fmla="*/ 0 h 465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7252" h="465037">
                <a:moveTo>
                  <a:pt x="318733" y="0"/>
                </a:moveTo>
                <a:lnTo>
                  <a:pt x="0" y="438912"/>
                </a:lnTo>
                <a:lnTo>
                  <a:pt x="2837252" y="465037"/>
                </a:lnTo>
                <a:lnTo>
                  <a:pt x="2502843" y="0"/>
                </a:lnTo>
                <a:lnTo>
                  <a:pt x="318733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a typeface="ＭＳ Ｐゴシック"/>
            </a:endParaRPr>
          </a:p>
        </p:txBody>
      </p:sp>
      <p:sp>
        <p:nvSpPr>
          <p:cNvPr id="27" name="Freeform 26"/>
          <p:cNvSpPr/>
          <p:nvPr/>
        </p:nvSpPr>
        <p:spPr bwMode="auto">
          <a:xfrm>
            <a:off x="909638" y="4572000"/>
            <a:ext cx="3432175" cy="460375"/>
          </a:xfrm>
          <a:custGeom>
            <a:avLst/>
            <a:gdLst>
              <a:gd name="connsiteX0" fmla="*/ 297833 w 3432919"/>
              <a:gd name="connsiteY0" fmla="*/ 0 h 459813"/>
              <a:gd name="connsiteX1" fmla="*/ 0 w 3432919"/>
              <a:gd name="connsiteY1" fmla="*/ 454587 h 459813"/>
              <a:gd name="connsiteX2" fmla="*/ 3432919 w 3432919"/>
              <a:gd name="connsiteY2" fmla="*/ 459813 h 459813"/>
              <a:gd name="connsiteX3" fmla="*/ 3140311 w 3432919"/>
              <a:gd name="connsiteY3" fmla="*/ 5225 h 459813"/>
              <a:gd name="connsiteX4" fmla="*/ 297833 w 3432919"/>
              <a:gd name="connsiteY4" fmla="*/ 0 h 459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2919" h="459813">
                <a:moveTo>
                  <a:pt x="297833" y="0"/>
                </a:moveTo>
                <a:lnTo>
                  <a:pt x="0" y="454587"/>
                </a:lnTo>
                <a:lnTo>
                  <a:pt x="3432919" y="459813"/>
                </a:lnTo>
                <a:lnTo>
                  <a:pt x="3140311" y="5225"/>
                </a:lnTo>
                <a:lnTo>
                  <a:pt x="297833" y="0"/>
                </a:lnTo>
                <a:close/>
              </a:path>
            </a:pathLst>
          </a:cu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a typeface="ＭＳ Ｐゴシック"/>
            </a:endParaRPr>
          </a:p>
        </p:txBody>
      </p:sp>
      <p:sp>
        <p:nvSpPr>
          <p:cNvPr id="26" name="Freeform 25"/>
          <p:cNvSpPr/>
          <p:nvPr/>
        </p:nvSpPr>
        <p:spPr bwMode="auto">
          <a:xfrm>
            <a:off x="554038" y="5026025"/>
            <a:ext cx="4159250" cy="544513"/>
          </a:xfrm>
          <a:custGeom>
            <a:avLst/>
            <a:gdLst>
              <a:gd name="connsiteX0" fmla="*/ 3798679 w 4159214"/>
              <a:gd name="connsiteY0" fmla="*/ 0 h 543415"/>
              <a:gd name="connsiteX1" fmla="*/ 360535 w 4159214"/>
              <a:gd name="connsiteY1" fmla="*/ 0 h 543415"/>
              <a:gd name="connsiteX2" fmla="*/ 0 w 4159214"/>
              <a:gd name="connsiteY2" fmla="*/ 527740 h 543415"/>
              <a:gd name="connsiteX3" fmla="*/ 4159214 w 4159214"/>
              <a:gd name="connsiteY3" fmla="*/ 543415 h 543415"/>
              <a:gd name="connsiteX4" fmla="*/ 3798679 w 4159214"/>
              <a:gd name="connsiteY4" fmla="*/ 0 h 543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9214" h="543415">
                <a:moveTo>
                  <a:pt x="3798679" y="0"/>
                </a:moveTo>
                <a:lnTo>
                  <a:pt x="360535" y="0"/>
                </a:lnTo>
                <a:lnTo>
                  <a:pt x="0" y="527740"/>
                </a:lnTo>
                <a:lnTo>
                  <a:pt x="4159214" y="543415"/>
                </a:lnTo>
                <a:lnTo>
                  <a:pt x="3798679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a typeface="ＭＳ Ｐゴシック"/>
            </a:endParaRPr>
          </a:p>
        </p:txBody>
      </p:sp>
      <p:sp>
        <p:nvSpPr>
          <p:cNvPr id="10247" name="Rectangle 3"/>
          <p:cNvSpPr>
            <a:spLocks noChangeArrowheads="1"/>
          </p:cNvSpPr>
          <p:nvPr/>
        </p:nvSpPr>
        <p:spPr bwMode="auto">
          <a:xfrm>
            <a:off x="218905" y="904186"/>
            <a:ext cx="8772695" cy="5420414"/>
          </a:xfrm>
          <a:prstGeom prst="rect">
            <a:avLst/>
          </a:prstGeom>
          <a:solidFill>
            <a:schemeClr val="bg2">
              <a:lumMod val="20000"/>
              <a:lumOff val="80000"/>
              <a:alpha val="80000"/>
            </a:schemeClr>
          </a:solidFill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ct val="20000"/>
              </a:spcBef>
              <a:buClr>
                <a:srgbClr val="663300"/>
              </a:buClr>
              <a:buSzPct val="125000"/>
            </a:pPr>
            <a:r>
              <a:rPr lang="en-US" altLang="en-US" dirty="0">
                <a:solidFill>
                  <a:srgbClr val="0070C0"/>
                </a:solidFill>
              </a:rPr>
              <a:t>Decision Process for </a:t>
            </a:r>
            <a:r>
              <a:rPr lang="en-US" altLang="en-US" dirty="0" smtClean="0">
                <a:solidFill>
                  <a:srgbClr val="0070C0"/>
                </a:solidFill>
              </a:rPr>
              <a:t>Evaluation</a:t>
            </a:r>
            <a:br>
              <a:rPr lang="en-US" altLang="en-US" dirty="0" smtClean="0">
                <a:solidFill>
                  <a:srgbClr val="0070C0"/>
                </a:solidFill>
              </a:rPr>
            </a:br>
            <a:r>
              <a:rPr lang="en-US" altLang="en-US" dirty="0" smtClean="0">
                <a:solidFill>
                  <a:srgbClr val="0070C0"/>
                </a:solidFill>
              </a:rPr>
              <a:t>of Flood Mitigation &amp; Adaptation</a:t>
            </a:r>
            <a:endParaRPr lang="en-US" altLang="en-US" dirty="0">
              <a:solidFill>
                <a:srgbClr val="0070C0"/>
              </a:solidFill>
            </a:endParaRPr>
          </a:p>
          <a:p>
            <a:pPr lvl="1" eaLnBrk="1" hangingPunct="1">
              <a:spcBef>
                <a:spcPct val="20000"/>
              </a:spcBef>
              <a:buClr>
                <a:srgbClr val="663300"/>
              </a:buClr>
              <a:buSzPct val="90000"/>
              <a:buFont typeface="Wingdings" panose="05000000000000000000" pitchFamily="2" charset="2"/>
              <a:buChar char="§"/>
            </a:pPr>
            <a:endParaRPr lang="en-US" altLang="en-US" sz="1800" dirty="0"/>
          </a:p>
          <a:p>
            <a:pPr lvl="1" eaLnBrk="1" hangingPunct="1">
              <a:spcBef>
                <a:spcPct val="20000"/>
              </a:spcBef>
              <a:buClr>
                <a:srgbClr val="663300"/>
              </a:buClr>
              <a:buSzPct val="90000"/>
              <a:buFont typeface="Wingdings" panose="05000000000000000000" pitchFamily="2" charset="2"/>
              <a:buChar char="§"/>
            </a:pPr>
            <a:endParaRPr lang="en-US" altLang="en-US" sz="1800" dirty="0"/>
          </a:p>
          <a:p>
            <a:pPr lvl="1" eaLnBrk="1" hangingPunct="1">
              <a:spcBef>
                <a:spcPct val="20000"/>
              </a:spcBef>
              <a:buClr>
                <a:srgbClr val="663300"/>
              </a:buClr>
              <a:buSzPct val="90000"/>
              <a:buFont typeface="Wingdings" panose="05000000000000000000" pitchFamily="2" charset="2"/>
              <a:buChar char="§"/>
            </a:pPr>
            <a:endParaRPr lang="en-US" altLang="en-US" sz="1800" dirty="0"/>
          </a:p>
          <a:p>
            <a:pPr lvl="1" eaLnBrk="1" hangingPunct="1">
              <a:spcBef>
                <a:spcPct val="20000"/>
              </a:spcBef>
              <a:buClr>
                <a:srgbClr val="663300"/>
              </a:buClr>
              <a:buSzPct val="90000"/>
              <a:buFont typeface="Wingdings" panose="05000000000000000000" pitchFamily="2" charset="2"/>
              <a:buChar char="§"/>
            </a:pPr>
            <a:endParaRPr lang="en-US" altLang="en-US" sz="1800" dirty="0"/>
          </a:p>
          <a:p>
            <a:pPr lvl="1" eaLnBrk="1" hangingPunct="1">
              <a:spcBef>
                <a:spcPct val="20000"/>
              </a:spcBef>
              <a:buClr>
                <a:srgbClr val="663300"/>
              </a:buClr>
              <a:buSzPct val="90000"/>
              <a:buFont typeface="Wingdings" panose="05000000000000000000" pitchFamily="2" charset="2"/>
              <a:buChar char="§"/>
            </a:pPr>
            <a:endParaRPr lang="en-US" altLang="en-US" sz="1800" dirty="0"/>
          </a:p>
          <a:p>
            <a:pPr eaLnBrk="1" hangingPunct="1">
              <a:spcBef>
                <a:spcPct val="20000"/>
              </a:spcBef>
              <a:buClr>
                <a:srgbClr val="663300"/>
              </a:buClr>
              <a:buSzPct val="125000"/>
              <a:buFontTx/>
              <a:buChar char="•"/>
            </a:pPr>
            <a:endParaRPr lang="en-US" altLang="en-US" sz="1800" dirty="0"/>
          </a:p>
        </p:txBody>
      </p:sp>
      <p:grpSp>
        <p:nvGrpSpPr>
          <p:cNvPr id="10248" name="Group 12"/>
          <p:cNvGrpSpPr>
            <a:grpSpLocks/>
          </p:cNvGrpSpPr>
          <p:nvPr/>
        </p:nvGrpSpPr>
        <p:grpSpPr bwMode="auto">
          <a:xfrm>
            <a:off x="533400" y="2514600"/>
            <a:ext cx="4191000" cy="3048000"/>
            <a:chOff x="432" y="1296"/>
            <a:chExt cx="2640" cy="1920"/>
          </a:xfrm>
        </p:grpSpPr>
        <p:sp>
          <p:nvSpPr>
            <p:cNvPr id="10265" name="Text Box 4"/>
            <p:cNvSpPr txBox="1">
              <a:spLocks noChangeArrowheads="1"/>
            </p:cNvSpPr>
            <p:nvPr/>
          </p:nvSpPr>
          <p:spPr bwMode="auto">
            <a:xfrm>
              <a:off x="1152" y="2016"/>
              <a:ext cx="1195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dirty="0">
                  <a:solidFill>
                    <a:srgbClr val="0070C0"/>
                  </a:solidFill>
                </a:rPr>
                <a:t>Decisions</a:t>
              </a:r>
            </a:p>
            <a:p>
              <a:pPr algn="ctr">
                <a:spcBef>
                  <a:spcPct val="25000"/>
                </a:spcBef>
              </a:pPr>
              <a:r>
                <a:rPr lang="en-US" altLang="en-US" dirty="0">
                  <a:solidFill>
                    <a:srgbClr val="0070C0"/>
                  </a:solidFill>
                </a:rPr>
                <a:t>Assessment</a:t>
              </a:r>
            </a:p>
            <a:p>
              <a:pPr algn="ctr">
                <a:spcBef>
                  <a:spcPct val="25000"/>
                </a:spcBef>
              </a:pPr>
              <a:r>
                <a:rPr lang="en-US" altLang="en-US" dirty="0">
                  <a:solidFill>
                    <a:srgbClr val="0070C0"/>
                  </a:solidFill>
                </a:rPr>
                <a:t>Environment</a:t>
              </a:r>
            </a:p>
            <a:p>
              <a:pPr algn="ctr">
                <a:spcBef>
                  <a:spcPct val="25000"/>
                </a:spcBef>
              </a:pPr>
              <a:r>
                <a:rPr lang="en-US" altLang="en-US" dirty="0">
                  <a:solidFill>
                    <a:srgbClr val="0070C0"/>
                  </a:solidFill>
                </a:rPr>
                <a:t>Data</a:t>
              </a:r>
            </a:p>
          </p:txBody>
        </p:sp>
        <p:sp>
          <p:nvSpPr>
            <p:cNvPr id="10266" name="AutoShape 5"/>
            <p:cNvSpPr>
              <a:spLocks noChangeArrowheads="1"/>
            </p:cNvSpPr>
            <p:nvPr/>
          </p:nvSpPr>
          <p:spPr bwMode="auto">
            <a:xfrm>
              <a:off x="432" y="1296"/>
              <a:ext cx="2640" cy="1920"/>
            </a:xfrm>
            <a:prstGeom prst="triangle">
              <a:avLst>
                <a:gd name="adj" fmla="val 50000"/>
              </a:avLst>
            </a:prstGeom>
            <a:noFill/>
            <a:ln w="25400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dirty="0">
                <a:solidFill>
                  <a:srgbClr val="0070C0"/>
                </a:solidFill>
              </a:endParaRPr>
            </a:p>
          </p:txBody>
        </p:sp>
        <p:sp>
          <p:nvSpPr>
            <p:cNvPr id="10267" name="Line 6"/>
            <p:cNvSpPr>
              <a:spLocks noChangeShapeType="1"/>
            </p:cNvSpPr>
            <p:nvPr/>
          </p:nvSpPr>
          <p:spPr bwMode="auto">
            <a:xfrm>
              <a:off x="1056" y="2304"/>
              <a:ext cx="1392" cy="0"/>
            </a:xfrm>
            <a:prstGeom prst="line">
              <a:avLst/>
            </a:prstGeom>
            <a:noFill/>
            <a:ln w="25400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0268" name="Line 7"/>
            <p:cNvSpPr>
              <a:spLocks noChangeShapeType="1"/>
            </p:cNvSpPr>
            <p:nvPr/>
          </p:nvSpPr>
          <p:spPr bwMode="auto">
            <a:xfrm>
              <a:off x="864" y="2592"/>
              <a:ext cx="1776" cy="0"/>
            </a:xfrm>
            <a:prstGeom prst="line">
              <a:avLst/>
            </a:prstGeom>
            <a:noFill/>
            <a:ln w="25400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0269" name="Line 8"/>
            <p:cNvSpPr>
              <a:spLocks noChangeShapeType="1"/>
            </p:cNvSpPr>
            <p:nvPr/>
          </p:nvSpPr>
          <p:spPr bwMode="auto">
            <a:xfrm>
              <a:off x="672" y="2880"/>
              <a:ext cx="2160" cy="0"/>
            </a:xfrm>
            <a:prstGeom prst="line">
              <a:avLst/>
            </a:prstGeom>
            <a:noFill/>
            <a:ln w="25400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solidFill>
                  <a:srgbClr val="0070C0"/>
                </a:solidFill>
              </a:endParaRPr>
            </a:p>
          </p:txBody>
        </p:sp>
      </p:grp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5471636" y="5566069"/>
            <a:ext cx="3432175" cy="654050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dirty="0">
                <a:solidFill>
                  <a:srgbClr val="0070C0"/>
                </a:solidFill>
              </a:rPr>
              <a:t>Tide gauge </a:t>
            </a:r>
            <a:r>
              <a:rPr lang="en-US" altLang="en-US" sz="1800" dirty="0" smtClean="0">
                <a:solidFill>
                  <a:srgbClr val="0070C0"/>
                </a:solidFill>
              </a:rPr>
              <a:t>&amp; stream flow data </a:t>
            </a:r>
            <a:endParaRPr lang="en-US" altLang="en-US" sz="1800" dirty="0">
              <a:solidFill>
                <a:srgbClr val="0070C0"/>
              </a:solidFill>
            </a:endParaRPr>
          </a:p>
          <a:p>
            <a:r>
              <a:rPr lang="en-US" altLang="en-US" sz="1800" dirty="0">
                <a:solidFill>
                  <a:srgbClr val="0070C0"/>
                </a:solidFill>
              </a:rPr>
              <a:t>Potential Sea Level Changes</a:t>
            </a:r>
          </a:p>
        </p:txBody>
      </p:sp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5486400" y="4529138"/>
            <a:ext cx="3429000" cy="923330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dirty="0">
                <a:solidFill>
                  <a:srgbClr val="0070C0"/>
                </a:solidFill>
              </a:rPr>
              <a:t>Define physical environment and how water levels </a:t>
            </a:r>
            <a:r>
              <a:rPr lang="en-US" altLang="en-US" sz="1800" dirty="0" smtClean="0">
                <a:solidFill>
                  <a:srgbClr val="0070C0"/>
                </a:solidFill>
              </a:rPr>
              <a:t>vary spatially </a:t>
            </a:r>
            <a:r>
              <a:rPr lang="en-US" altLang="en-US" sz="1800" dirty="0">
                <a:solidFill>
                  <a:srgbClr val="0070C0"/>
                </a:solidFill>
              </a:rPr>
              <a:t>with storms conditions</a:t>
            </a:r>
          </a:p>
        </p:txBody>
      </p:sp>
      <p:sp>
        <p:nvSpPr>
          <p:cNvPr id="57355" name="Text Box 11"/>
          <p:cNvSpPr txBox="1">
            <a:spLocks noChangeArrowheads="1"/>
          </p:cNvSpPr>
          <p:nvPr/>
        </p:nvSpPr>
        <p:spPr bwMode="auto">
          <a:xfrm>
            <a:off x="5486400" y="2924175"/>
            <a:ext cx="3429000" cy="1477963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dirty="0" smtClean="0">
                <a:solidFill>
                  <a:srgbClr val="0070C0"/>
                </a:solidFill>
              </a:rPr>
              <a:t>Assessment depends on:</a:t>
            </a:r>
            <a:endParaRPr lang="en-US" altLang="en-US" sz="1800" dirty="0">
              <a:solidFill>
                <a:srgbClr val="0070C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70C0"/>
                </a:solidFill>
              </a:rPr>
              <a:t>Design storm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70C0"/>
                </a:solidFill>
              </a:rPr>
              <a:t>Design period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70C0"/>
                </a:solidFill>
              </a:rPr>
              <a:t>Mitigation options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70C0"/>
                </a:solidFill>
              </a:rPr>
              <a:t>Cost-Benefit</a:t>
            </a:r>
          </a:p>
        </p:txBody>
      </p:sp>
      <p:sp>
        <p:nvSpPr>
          <p:cNvPr id="57357" name="Text Box 13"/>
          <p:cNvSpPr txBox="1">
            <a:spLocks noChangeArrowheads="1"/>
          </p:cNvSpPr>
          <p:nvPr/>
        </p:nvSpPr>
        <p:spPr bwMode="auto">
          <a:xfrm>
            <a:off x="5486400" y="1066800"/>
            <a:ext cx="3429000" cy="1754326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dirty="0">
                <a:solidFill>
                  <a:srgbClr val="0070C0"/>
                </a:solidFill>
              </a:rPr>
              <a:t>Decisions based on: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70C0"/>
                </a:solidFill>
              </a:rPr>
              <a:t>Vision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70C0"/>
                </a:solidFill>
              </a:rPr>
              <a:t>Policy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70C0"/>
                </a:solidFill>
              </a:rPr>
              <a:t>Objectives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rgbClr val="0070C0"/>
                </a:solidFill>
              </a:rPr>
              <a:t>Cost-Benefit</a:t>
            </a:r>
            <a:endParaRPr lang="en-US" altLang="en-US" sz="1800" dirty="0">
              <a:solidFill>
                <a:srgbClr val="0070C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800" u="sng" dirty="0" smtClean="0">
                <a:solidFill>
                  <a:srgbClr val="0070C0"/>
                </a:solidFill>
              </a:rPr>
              <a:t>Funding Opportunities</a:t>
            </a:r>
            <a:endParaRPr lang="en-US" altLang="en-US" sz="1800" u="sng" dirty="0">
              <a:solidFill>
                <a:srgbClr val="0070C0"/>
              </a:solidFill>
            </a:endParaRPr>
          </a:p>
        </p:txBody>
      </p:sp>
      <p:sp>
        <p:nvSpPr>
          <p:cNvPr id="57358" name="Freeform 14"/>
          <p:cNvSpPr>
            <a:spLocks/>
          </p:cNvSpPr>
          <p:nvPr/>
        </p:nvSpPr>
        <p:spPr bwMode="auto">
          <a:xfrm>
            <a:off x="3124200" y="5257800"/>
            <a:ext cx="2351088" cy="674688"/>
          </a:xfrm>
          <a:custGeom>
            <a:avLst/>
            <a:gdLst>
              <a:gd name="T0" fmla="*/ 0 w 1481"/>
              <a:gd name="T1" fmla="*/ 0 h 425"/>
              <a:gd name="T2" fmla="*/ 2147483647 w 1481"/>
              <a:gd name="T3" fmla="*/ 2147483647 h 425"/>
              <a:gd name="T4" fmla="*/ 0 60000 65536"/>
              <a:gd name="T5" fmla="*/ 0 60000 65536"/>
              <a:gd name="T6" fmla="*/ 0 w 1481"/>
              <a:gd name="T7" fmla="*/ 0 h 425"/>
              <a:gd name="T8" fmla="*/ 1481 w 1481"/>
              <a:gd name="T9" fmla="*/ 425 h 4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81" h="425">
                <a:moveTo>
                  <a:pt x="0" y="0"/>
                </a:moveTo>
                <a:lnTo>
                  <a:pt x="1481" y="425"/>
                </a:lnTo>
              </a:path>
            </a:pathLst>
          </a:custGeom>
          <a:noFill/>
          <a:ln w="25400">
            <a:solidFill>
              <a:srgbClr val="0070C0"/>
            </a:solidFill>
            <a:round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7363" name="Freeform 19"/>
          <p:cNvSpPr>
            <a:spLocks/>
          </p:cNvSpPr>
          <p:nvPr/>
        </p:nvSpPr>
        <p:spPr bwMode="auto">
          <a:xfrm>
            <a:off x="3581400" y="4800600"/>
            <a:ext cx="1925638" cy="111125"/>
          </a:xfrm>
          <a:custGeom>
            <a:avLst/>
            <a:gdLst>
              <a:gd name="T0" fmla="*/ 0 w 1213"/>
              <a:gd name="T1" fmla="*/ 0 h 70"/>
              <a:gd name="T2" fmla="*/ 2147483647 w 1213"/>
              <a:gd name="T3" fmla="*/ 2147483647 h 70"/>
              <a:gd name="T4" fmla="*/ 0 60000 65536"/>
              <a:gd name="T5" fmla="*/ 0 60000 65536"/>
              <a:gd name="T6" fmla="*/ 0 w 1213"/>
              <a:gd name="T7" fmla="*/ 0 h 70"/>
              <a:gd name="T8" fmla="*/ 1213 w 1213"/>
              <a:gd name="T9" fmla="*/ 70 h 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13" h="70">
                <a:moveTo>
                  <a:pt x="0" y="0"/>
                </a:moveTo>
                <a:lnTo>
                  <a:pt x="1213" y="70"/>
                </a:lnTo>
              </a:path>
            </a:pathLst>
          </a:custGeom>
          <a:noFill/>
          <a:ln w="25400">
            <a:solidFill>
              <a:srgbClr val="0070C0"/>
            </a:solidFill>
            <a:round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7366" name="Freeform 22"/>
          <p:cNvSpPr>
            <a:spLocks/>
          </p:cNvSpPr>
          <p:nvPr/>
        </p:nvSpPr>
        <p:spPr bwMode="auto">
          <a:xfrm>
            <a:off x="3508375" y="3082925"/>
            <a:ext cx="1998663" cy="1287463"/>
          </a:xfrm>
          <a:custGeom>
            <a:avLst/>
            <a:gdLst>
              <a:gd name="T0" fmla="*/ 0 w 1259"/>
              <a:gd name="T1" fmla="*/ 2147483647 h 811"/>
              <a:gd name="T2" fmla="*/ 2147483647 w 1259"/>
              <a:gd name="T3" fmla="*/ 0 h 811"/>
              <a:gd name="T4" fmla="*/ 0 60000 65536"/>
              <a:gd name="T5" fmla="*/ 0 60000 65536"/>
              <a:gd name="T6" fmla="*/ 0 w 1259"/>
              <a:gd name="T7" fmla="*/ 0 h 811"/>
              <a:gd name="T8" fmla="*/ 1259 w 1259"/>
              <a:gd name="T9" fmla="*/ 811 h 81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59" h="811">
                <a:moveTo>
                  <a:pt x="0" y="811"/>
                </a:moveTo>
                <a:lnTo>
                  <a:pt x="1259" y="0"/>
                </a:lnTo>
              </a:path>
            </a:pathLst>
          </a:custGeom>
          <a:noFill/>
          <a:ln w="25400">
            <a:solidFill>
              <a:srgbClr val="0070C0"/>
            </a:solidFill>
            <a:round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7367" name="Freeform 23"/>
          <p:cNvSpPr>
            <a:spLocks/>
          </p:cNvSpPr>
          <p:nvPr/>
        </p:nvSpPr>
        <p:spPr bwMode="auto">
          <a:xfrm>
            <a:off x="3352800" y="1295400"/>
            <a:ext cx="2133600" cy="2590800"/>
          </a:xfrm>
          <a:custGeom>
            <a:avLst/>
            <a:gdLst>
              <a:gd name="T0" fmla="*/ 0 w 1259"/>
              <a:gd name="T1" fmla="*/ 2147483647 h 811"/>
              <a:gd name="T2" fmla="*/ 2147483647 w 1259"/>
              <a:gd name="T3" fmla="*/ 0 h 811"/>
              <a:gd name="T4" fmla="*/ 0 60000 65536"/>
              <a:gd name="T5" fmla="*/ 0 60000 65536"/>
              <a:gd name="T6" fmla="*/ 0 w 1259"/>
              <a:gd name="T7" fmla="*/ 0 h 811"/>
              <a:gd name="T8" fmla="*/ 1259 w 1259"/>
              <a:gd name="T9" fmla="*/ 811 h 81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59" h="811">
                <a:moveTo>
                  <a:pt x="0" y="811"/>
                </a:moveTo>
                <a:lnTo>
                  <a:pt x="1259" y="0"/>
                </a:lnTo>
              </a:path>
            </a:pathLst>
          </a:custGeom>
          <a:noFill/>
          <a:ln w="25400">
            <a:solidFill>
              <a:srgbClr val="0070C0"/>
            </a:solidFill>
            <a:round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2" name="Line 6"/>
          <p:cNvSpPr>
            <a:spLocks noChangeShapeType="1"/>
          </p:cNvSpPr>
          <p:nvPr/>
        </p:nvSpPr>
        <p:spPr bwMode="auto">
          <a:xfrm>
            <a:off x="1920240" y="3581400"/>
            <a:ext cx="1416424" cy="0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11680" y="3099105"/>
            <a:ext cx="1298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Funding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 bwMode="auto">
          <a:xfrm>
            <a:off x="264592" y="1"/>
            <a:ext cx="7489825" cy="68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r>
              <a:rPr lang="en-US" kern="0" dirty="0" smtClean="0"/>
              <a:t>Dutch Flooding Mitigation Planning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1390">
            <a:off x="457831" y="1855628"/>
            <a:ext cx="2038186" cy="1008365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3" name="Curved Up Arrow 2"/>
          <p:cNvSpPr/>
          <p:nvPr/>
        </p:nvSpPr>
        <p:spPr bwMode="auto">
          <a:xfrm rot="14405303">
            <a:off x="2932906" y="1482389"/>
            <a:ext cx="1013448" cy="1498621"/>
          </a:xfrm>
          <a:prstGeom prst="curvedUpArrow">
            <a:avLst>
              <a:gd name="adj1" fmla="val 10297"/>
              <a:gd name="adj2" fmla="val 30823"/>
              <a:gd name="adj3" fmla="val 32981"/>
            </a:avLst>
          </a:prstGeom>
          <a:solidFill>
            <a:schemeClr val="bg1">
              <a:alpha val="50000"/>
            </a:schemeClr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2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74"/>
    </mc:Choice>
    <mc:Fallback xmlns="">
      <p:transition spd="slow" advTm="14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3" grpId="0" animBg="1"/>
      <p:bldP spid="57354" grpId="0" animBg="1"/>
      <p:bldP spid="57355" grpId="0" animBg="1"/>
      <p:bldP spid="57357" grpId="0" animBg="1"/>
      <p:bldP spid="57358" grpId="0" animBg="1"/>
      <p:bldP spid="57363" grpId="0" animBg="1"/>
      <p:bldP spid="57366" grpId="0" animBg="1"/>
      <p:bldP spid="57367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 txBox="1">
            <a:spLocks noChangeArrowheads="1"/>
          </p:cNvSpPr>
          <p:nvPr/>
        </p:nvSpPr>
        <p:spPr bwMode="auto">
          <a:xfrm>
            <a:off x="281247" y="-7283"/>
            <a:ext cx="7489825" cy="769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r>
              <a:rPr lang="en-US" kern="0" dirty="0" smtClean="0"/>
              <a:t>Dutch Dialogue for the Tidewater Preview</a:t>
            </a:r>
          </a:p>
        </p:txBody>
      </p:sp>
      <p:pic>
        <p:nvPicPr>
          <p:cNvPr id="24" name="Picture 11" descr="Manhattan-20130906-0053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6" r="6667" b="2074"/>
          <a:stretch/>
        </p:blipFill>
        <p:spPr bwMode="auto">
          <a:xfrm rot="263741">
            <a:off x="230374" y="4674435"/>
            <a:ext cx="2657283" cy="1727234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152042" y="868681"/>
            <a:ext cx="6324958" cy="3855719"/>
          </a:xfrm>
          <a:prstGeom prst="rect">
            <a:avLst/>
          </a:prstGeom>
          <a:solidFill>
            <a:schemeClr val="bg2">
              <a:lumMod val="20000"/>
              <a:lumOff val="80000"/>
              <a:alpha val="8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0070C0"/>
              </a:buClr>
              <a:buSzPct val="120000"/>
            </a:pPr>
            <a:r>
              <a:rPr lang="en-US" sz="2000" dirty="0" smtClean="0">
                <a:solidFill>
                  <a:srgbClr val="0070C0"/>
                </a:solidFill>
              </a:rPr>
              <a:t>A Dutch Dialogue:</a:t>
            </a:r>
          </a:p>
          <a:p>
            <a:pPr marL="342900" indent="-342900">
              <a:spcBef>
                <a:spcPct val="20000"/>
              </a:spcBef>
              <a:buClr>
                <a:srgbClr val="0070C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70C0"/>
                </a:solidFill>
              </a:rPr>
              <a:t>Includes local stakeholders and Dutch experts.</a:t>
            </a:r>
          </a:p>
          <a:p>
            <a:pPr marL="342900" indent="-342900">
              <a:spcBef>
                <a:spcPct val="20000"/>
              </a:spcBef>
              <a:buClr>
                <a:srgbClr val="0070C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70C0"/>
                </a:solidFill>
              </a:rPr>
              <a:t>Includes: policy makers, planning experts, engineers, and financiers. </a:t>
            </a:r>
          </a:p>
          <a:p>
            <a:pPr marL="342900" indent="-342900">
              <a:spcBef>
                <a:spcPct val="20000"/>
              </a:spcBef>
              <a:buClr>
                <a:srgbClr val="0070C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70C0"/>
                </a:solidFill>
              </a:rPr>
              <a:t>Is used to synopsize the local water management challenges and opportunities.</a:t>
            </a:r>
          </a:p>
          <a:p>
            <a:pPr marL="342900" indent="-342900">
              <a:spcBef>
                <a:spcPct val="20000"/>
              </a:spcBef>
              <a:buClr>
                <a:srgbClr val="0070C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70C0"/>
                </a:solidFill>
              </a:rPr>
              <a:t>Identifies “areas” where flood mitigation and adaptation needs can be used to also enhance the environment, improve the livability of the landscape, create economic opportunity, and increase the tax base.</a:t>
            </a:r>
          </a:p>
          <a:p>
            <a:pPr marL="342900" indent="-342900">
              <a:spcBef>
                <a:spcPct val="20000"/>
              </a:spcBef>
              <a:buClr>
                <a:srgbClr val="0070C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70C0"/>
                </a:solidFill>
              </a:rPr>
              <a:t>Includes hands-on conceptual project formulation.</a:t>
            </a:r>
          </a:p>
          <a:p>
            <a:pPr marL="342900" indent="-342900">
              <a:spcBef>
                <a:spcPct val="20000"/>
              </a:spcBef>
              <a:buClr>
                <a:srgbClr val="0070C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70C0"/>
                </a:solidFill>
              </a:rPr>
              <a:t>Produces a report and presentation for future use.</a:t>
            </a:r>
            <a:endParaRPr lang="en-US" sz="1800" dirty="0"/>
          </a:p>
        </p:txBody>
      </p:sp>
      <p:pic>
        <p:nvPicPr>
          <p:cNvPr id="23" name="Afbeelding 10" descr="Manhattan-20130905-0052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045" y="2438400"/>
            <a:ext cx="2969486" cy="1845647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0070C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6256">
            <a:off x="5721580" y="4354683"/>
            <a:ext cx="3258889" cy="2035521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1654">
            <a:off x="6512343" y="886824"/>
            <a:ext cx="2516423" cy="1627776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6124781"/>
      </p:ext>
    </p:extLst>
  </p:cSld>
  <p:clrMapOvr>
    <a:masterClrMapping/>
  </p:clrMapOvr>
  <p:transition advTm="19836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 txBox="1">
            <a:spLocks noChangeArrowheads="1"/>
          </p:cNvSpPr>
          <p:nvPr/>
        </p:nvSpPr>
        <p:spPr bwMode="auto">
          <a:xfrm>
            <a:off x="281247" y="-7283"/>
            <a:ext cx="7489825" cy="769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r>
              <a:rPr lang="en-US" kern="0" dirty="0" smtClean="0"/>
              <a:t>Dutch Dialogue for the Tidewater Preview</a:t>
            </a:r>
          </a:p>
        </p:txBody>
      </p:sp>
      <p:pic>
        <p:nvPicPr>
          <p:cNvPr id="3" name="Picture 2" descr="empty_world_map"/>
          <p:cNvPicPr>
            <a:picLocks noChangeAspect="1" noChangeArrowheads="1"/>
          </p:cNvPicPr>
          <p:nvPr/>
        </p:nvPicPr>
        <p:blipFill rotWithShape="1">
          <a:blip r:embed="rId4"/>
          <a:srcRect l="16347" t="29210" r="65246" b="51462"/>
          <a:stretch/>
        </p:blipFill>
        <p:spPr bwMode="auto">
          <a:xfrm rot="21360134">
            <a:off x="556586" y="1188547"/>
            <a:ext cx="8030826" cy="476518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762000"/>
            <a:ext cx="9144000" cy="49377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21</a:t>
            </a:r>
            <a:r>
              <a:rPr lang="en-US" sz="2400" baseline="30000" dirty="0" smtClean="0">
                <a:solidFill>
                  <a:schemeClr val="bg1"/>
                </a:solidFill>
              </a:rPr>
              <a:t>st</a:t>
            </a:r>
            <a:r>
              <a:rPr lang="en-US" sz="2400" dirty="0" smtClean="0">
                <a:solidFill>
                  <a:schemeClr val="bg1"/>
                </a:solidFill>
              </a:rPr>
              <a:t> Century Netherlands Water Management Outreach in the US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5-Point Star 4"/>
          <p:cNvSpPr>
            <a:spLocks noChangeAspect="1"/>
          </p:cNvSpPr>
          <p:nvPr/>
        </p:nvSpPr>
        <p:spPr bwMode="auto">
          <a:xfrm>
            <a:off x="914399" y="3358495"/>
            <a:ext cx="365760" cy="365760"/>
          </a:xfrm>
          <a:prstGeom prst="star5">
            <a:avLst/>
          </a:prstGeom>
          <a:solidFill>
            <a:srgbClr val="0070C0"/>
          </a:solidFill>
          <a:ln w="22225" cap="flat" cmpd="sng" algn="ctr">
            <a:solidFill>
              <a:srgbClr val="FF3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2" name="5-Point Star 11"/>
          <p:cNvSpPr>
            <a:spLocks noChangeAspect="1"/>
          </p:cNvSpPr>
          <p:nvPr/>
        </p:nvSpPr>
        <p:spPr bwMode="auto">
          <a:xfrm>
            <a:off x="6321230" y="3376068"/>
            <a:ext cx="365760" cy="365760"/>
          </a:xfrm>
          <a:prstGeom prst="star5">
            <a:avLst/>
          </a:prstGeom>
          <a:solidFill>
            <a:srgbClr val="FF3C00"/>
          </a:solidFill>
          <a:ln w="222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3" name="5-Point Star 12"/>
          <p:cNvSpPr>
            <a:spLocks noChangeAspect="1"/>
          </p:cNvSpPr>
          <p:nvPr/>
        </p:nvSpPr>
        <p:spPr bwMode="auto">
          <a:xfrm>
            <a:off x="4026159" y="4518186"/>
            <a:ext cx="365760" cy="365760"/>
          </a:xfrm>
          <a:prstGeom prst="star5">
            <a:avLst/>
          </a:prstGeom>
          <a:solidFill>
            <a:srgbClr val="0070C0"/>
          </a:solidFill>
          <a:ln w="22225" cap="flat" cmpd="sng" algn="ctr">
            <a:solidFill>
              <a:srgbClr val="FF3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4" name="5-Point Star 13"/>
          <p:cNvSpPr>
            <a:spLocks noChangeAspect="1"/>
          </p:cNvSpPr>
          <p:nvPr/>
        </p:nvSpPr>
        <p:spPr bwMode="auto">
          <a:xfrm>
            <a:off x="4501051" y="4372301"/>
            <a:ext cx="365760" cy="365760"/>
          </a:xfrm>
          <a:prstGeom prst="star5">
            <a:avLst/>
          </a:prstGeom>
          <a:solidFill>
            <a:srgbClr val="0070C0"/>
          </a:solidFill>
          <a:ln w="22225" cap="flat" cmpd="sng" algn="ctr">
            <a:solidFill>
              <a:srgbClr val="FF3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5" name="5-Point Star 14"/>
          <p:cNvSpPr>
            <a:spLocks noChangeAspect="1"/>
          </p:cNvSpPr>
          <p:nvPr/>
        </p:nvSpPr>
        <p:spPr bwMode="auto">
          <a:xfrm>
            <a:off x="4646195" y="3248242"/>
            <a:ext cx="365760" cy="365760"/>
          </a:xfrm>
          <a:prstGeom prst="star5">
            <a:avLst/>
          </a:prstGeom>
          <a:solidFill>
            <a:srgbClr val="0070C0"/>
          </a:solidFill>
          <a:ln w="22225" cap="flat" cmpd="sng" algn="ctr">
            <a:solidFill>
              <a:srgbClr val="FF3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6" name="5-Point Star 15"/>
          <p:cNvSpPr>
            <a:spLocks noChangeAspect="1"/>
          </p:cNvSpPr>
          <p:nvPr/>
        </p:nvSpPr>
        <p:spPr bwMode="auto">
          <a:xfrm>
            <a:off x="5715000" y="4876800"/>
            <a:ext cx="365760" cy="365760"/>
          </a:xfrm>
          <a:prstGeom prst="star5">
            <a:avLst/>
          </a:prstGeom>
          <a:solidFill>
            <a:srgbClr val="0070C0"/>
          </a:solidFill>
          <a:ln w="22225" cap="flat" cmpd="sng" algn="ctr">
            <a:solidFill>
              <a:srgbClr val="FF3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7" name="5-Point Star 16"/>
          <p:cNvSpPr>
            <a:spLocks noChangeAspect="1"/>
          </p:cNvSpPr>
          <p:nvPr/>
        </p:nvSpPr>
        <p:spPr bwMode="auto">
          <a:xfrm>
            <a:off x="6629400" y="2785850"/>
            <a:ext cx="365760" cy="365760"/>
          </a:xfrm>
          <a:prstGeom prst="star5">
            <a:avLst/>
          </a:prstGeom>
          <a:solidFill>
            <a:srgbClr val="0070C0"/>
          </a:solidFill>
          <a:ln w="22225" cap="flat" cmpd="sng" algn="ctr">
            <a:solidFill>
              <a:srgbClr val="FF3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8" name="5-Point Star 17"/>
          <p:cNvSpPr>
            <a:spLocks noChangeAspect="1"/>
          </p:cNvSpPr>
          <p:nvPr/>
        </p:nvSpPr>
        <p:spPr bwMode="auto">
          <a:xfrm>
            <a:off x="1280159" y="4006541"/>
            <a:ext cx="365760" cy="365760"/>
          </a:xfrm>
          <a:prstGeom prst="star5">
            <a:avLst/>
          </a:prstGeom>
          <a:solidFill>
            <a:srgbClr val="0070C0"/>
          </a:solidFill>
          <a:ln w="22225" cap="flat" cmpd="sng" algn="ctr">
            <a:solidFill>
              <a:srgbClr val="FF3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1042466" y="1506243"/>
            <a:ext cx="5086490" cy="1015663"/>
          </a:xfrm>
          <a:prstGeom prst="rect">
            <a:avLst/>
          </a:prstGeom>
          <a:solidFill>
            <a:schemeClr val="bg1"/>
          </a:solidFill>
          <a:ln w="31750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Dutch description of Hampton Roads: “It’s flat, green and there is water everywhere – It is just like home”</a:t>
            </a:r>
            <a:endParaRPr lang="en-US" sz="2000" b="1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5151528"/>
      </p:ext>
    </p:extLst>
  </p:cSld>
  <p:clrMapOvr>
    <a:masterClrMapping/>
  </p:clrMapOvr>
  <p:transition advTm="1931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8600" y="859971"/>
            <a:ext cx="8686800" cy="5388429"/>
          </a:xfrm>
          <a:prstGeom prst="rect">
            <a:avLst/>
          </a:prstGeom>
          <a:solidFill>
            <a:schemeClr val="bg2">
              <a:lumMod val="20000"/>
              <a:lumOff val="80000"/>
              <a:alpha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125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9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105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75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indent="0" eaLnBrk="1" hangingPunct="1">
              <a:lnSpc>
                <a:spcPct val="90000"/>
              </a:lnSpc>
              <a:buClr>
                <a:srgbClr val="0070C0"/>
              </a:buClr>
              <a:buSzPct val="135000"/>
              <a:buNone/>
            </a:pPr>
            <a:r>
              <a:rPr lang="en-US" altLang="en-US" kern="0" dirty="0" smtClean="0">
                <a:solidFill>
                  <a:srgbClr val="0070C0"/>
                </a:solidFill>
              </a:rPr>
              <a:t>New Orleans (post Katrina) Example</a:t>
            </a:r>
          </a:p>
          <a:p>
            <a:pPr eaLnBrk="1" hangingPunct="1">
              <a:lnSpc>
                <a:spcPct val="90000"/>
              </a:lnSpc>
              <a:buClr>
                <a:srgbClr val="0070C0"/>
              </a:buClr>
              <a:buSzPct val="135000"/>
            </a:pPr>
            <a:endParaRPr lang="en-US" altLang="en-US" sz="2400" kern="0" dirty="0" smtClean="0">
              <a:solidFill>
                <a:srgbClr val="0070C0"/>
              </a:solidFill>
            </a:endParaRPr>
          </a:p>
        </p:txBody>
      </p:sp>
      <p:sp>
        <p:nvSpPr>
          <p:cNvPr id="8" name="Rectangle 12"/>
          <p:cNvSpPr txBox="1">
            <a:spLocks noChangeArrowheads="1"/>
          </p:cNvSpPr>
          <p:nvPr/>
        </p:nvSpPr>
        <p:spPr bwMode="auto">
          <a:xfrm>
            <a:off x="281247" y="-7283"/>
            <a:ext cx="7489825" cy="769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r>
              <a:rPr lang="en-US" kern="0" dirty="0" smtClean="0"/>
              <a:t>Dutch Dialogue for the Tidewater Preview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618538604"/>
              </p:ext>
            </p:extLst>
          </p:nvPr>
        </p:nvGraphicFramePr>
        <p:xfrm>
          <a:off x="406659" y="5077985"/>
          <a:ext cx="72390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TextBox 11"/>
          <p:cNvSpPr txBox="1"/>
          <p:nvPr/>
        </p:nvSpPr>
        <p:spPr>
          <a:xfrm rot="18600000">
            <a:off x="961142" y="3322072"/>
            <a:ext cx="2582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Hurricane Katrina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8600000">
            <a:off x="5999568" y="2715079"/>
            <a:ext cx="397935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70C0"/>
                </a:solidFill>
              </a:rPr>
              <a:t>Final Water Management</a:t>
            </a:r>
            <a:br>
              <a:rPr lang="en-US" sz="2400" dirty="0" smtClean="0">
                <a:solidFill>
                  <a:srgbClr val="0070C0"/>
                </a:solidFill>
              </a:rPr>
            </a:br>
            <a:r>
              <a:rPr lang="en-US" sz="2400" dirty="0" smtClean="0">
                <a:solidFill>
                  <a:srgbClr val="0070C0"/>
                </a:solidFill>
              </a:rPr>
              <a:t>Plan Published</a:t>
            </a:r>
            <a:endParaRPr lang="en-US" sz="2400" dirty="0">
              <a:solidFill>
                <a:srgbClr val="0070C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rot="7800000" flipV="1">
            <a:off x="711277" y="4875927"/>
            <a:ext cx="914400" cy="3093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0" name="TextBox 19"/>
          <p:cNvSpPr txBox="1"/>
          <p:nvPr/>
        </p:nvSpPr>
        <p:spPr>
          <a:xfrm rot="18600000">
            <a:off x="2738011" y="3307790"/>
            <a:ext cx="2549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Dutch Dialogue 1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18600000">
            <a:off x="3118482" y="3331441"/>
            <a:ext cx="2549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Dutch Dialogue 2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8600000">
            <a:off x="1125165" y="2678519"/>
            <a:ext cx="4224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Initial US - Dutch Discussions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8600000">
            <a:off x="4025894" y="3315073"/>
            <a:ext cx="2549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Dutch Dialogue 3</a:t>
            </a:r>
            <a:endParaRPr lang="en-US" sz="2400" dirty="0">
              <a:solidFill>
                <a:srgbClr val="0070C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 rot="7800000" flipV="1">
            <a:off x="1155940" y="4893655"/>
            <a:ext cx="914400" cy="3093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 rot="7800000" flipV="1">
            <a:off x="2498575" y="4894394"/>
            <a:ext cx="914400" cy="3093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rot="7800000" flipV="1">
            <a:off x="2789850" y="4886081"/>
            <a:ext cx="914400" cy="3093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rot="7800000" flipV="1">
            <a:off x="3772889" y="4893653"/>
            <a:ext cx="914400" cy="3093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rot="7800000" flipV="1">
            <a:off x="6017178" y="4886080"/>
            <a:ext cx="914400" cy="3093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32" name="TextBox 31"/>
          <p:cNvSpPr txBox="1"/>
          <p:nvPr/>
        </p:nvSpPr>
        <p:spPr>
          <a:xfrm rot="18600000">
            <a:off x="4288437" y="2735061"/>
            <a:ext cx="397935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70C0"/>
                </a:solidFill>
              </a:rPr>
              <a:t>Water Management Plan Efforts Initiated</a:t>
            </a:r>
            <a:endParaRPr lang="en-US" sz="2400" dirty="0">
              <a:solidFill>
                <a:srgbClr val="0070C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 rot="7800000" flipV="1">
            <a:off x="4092565" y="4880540"/>
            <a:ext cx="914400" cy="3093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146227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61"/>
    </mc:Choice>
    <mc:Fallback xmlns="">
      <p:transition spd="slow" advTm="13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0" grpId="0"/>
      <p:bldP spid="21" grpId="0"/>
      <p:bldP spid="22" grpId="0"/>
      <p:bldP spid="26" grpId="0"/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8600" y="859971"/>
            <a:ext cx="8686800" cy="5369021"/>
          </a:xfrm>
          <a:prstGeom prst="rect">
            <a:avLst/>
          </a:prstGeom>
          <a:solidFill>
            <a:schemeClr val="bg2">
              <a:lumMod val="20000"/>
              <a:lumOff val="80000"/>
              <a:alpha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125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9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105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75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indent="0" eaLnBrk="1" hangingPunct="1">
              <a:lnSpc>
                <a:spcPct val="90000"/>
              </a:lnSpc>
              <a:buClr>
                <a:srgbClr val="0070C0"/>
              </a:buClr>
              <a:buSzPct val="135000"/>
              <a:buNone/>
            </a:pPr>
            <a:r>
              <a:rPr lang="en-US" altLang="en-US" sz="2400" kern="0" dirty="0" smtClean="0">
                <a:solidFill>
                  <a:srgbClr val="0070C0"/>
                </a:solidFill>
              </a:rPr>
              <a:t>New Orleans (post Katrina) Water Management Plan</a:t>
            </a:r>
          </a:p>
          <a:p>
            <a:pPr marL="0" indent="0" eaLnBrk="1" hangingPunct="1">
              <a:lnSpc>
                <a:spcPct val="90000"/>
              </a:lnSpc>
              <a:buClr>
                <a:srgbClr val="0070C0"/>
              </a:buClr>
              <a:buSzPct val="135000"/>
              <a:buNone/>
            </a:pPr>
            <a:r>
              <a:rPr lang="en-US" altLang="en-US" sz="1300" kern="0" dirty="0" smtClean="0">
                <a:solidFill>
                  <a:srgbClr val="0070C0"/>
                </a:solidFill>
              </a:rPr>
              <a:t>Courtesy of Greater New Orleans Regional Economic Development Inc. – Waggoner &amp; Ball – Bosch Slabbers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" t="27778" r="3334" b="34444"/>
          <a:stretch/>
        </p:blipFill>
        <p:spPr>
          <a:xfrm>
            <a:off x="228600" y="1664416"/>
            <a:ext cx="8686800" cy="2191568"/>
          </a:xfrm>
          <a:prstGeom prst="rect">
            <a:avLst/>
          </a:prstGeom>
          <a:ln w="31750">
            <a:solidFill>
              <a:srgbClr val="0070C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26623" r="3333" b="34444"/>
          <a:stretch/>
        </p:blipFill>
        <p:spPr>
          <a:xfrm>
            <a:off x="228600" y="4027792"/>
            <a:ext cx="8686800" cy="2201200"/>
          </a:xfrm>
          <a:prstGeom prst="rect">
            <a:avLst/>
          </a:prstGeom>
          <a:ln w="31750">
            <a:solidFill>
              <a:srgbClr val="0070C0"/>
            </a:solidFill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101121" y="1664416"/>
            <a:ext cx="6814279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u="sng" dirty="0" smtClean="0">
                <a:solidFill>
                  <a:srgbClr val="0070C0"/>
                </a:solidFill>
              </a:rPr>
              <a:t>Pre-Katrina System </a:t>
            </a:r>
            <a:r>
              <a:rPr lang="en-US" sz="2000" b="1" dirty="0" smtClean="0">
                <a:solidFill>
                  <a:srgbClr val="0070C0"/>
                </a:solidFill>
              </a:rPr>
              <a:t>– Technocratic pump and drain “system” designed to move water as fast as possible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782174" y="4074604"/>
            <a:ext cx="7106332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u="sng" dirty="0" smtClean="0">
                <a:solidFill>
                  <a:srgbClr val="0070C0"/>
                </a:solidFill>
              </a:rPr>
              <a:t>Proposed Approach </a:t>
            </a:r>
            <a:r>
              <a:rPr lang="en-US" sz="2000" b="1" dirty="0" smtClean="0">
                <a:solidFill>
                  <a:srgbClr val="0070C0"/>
                </a:solidFill>
              </a:rPr>
              <a:t>– Slow – Store &amp; Use – Drain Excess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8" name="Rectangle 12"/>
          <p:cNvSpPr txBox="1">
            <a:spLocks noChangeArrowheads="1"/>
          </p:cNvSpPr>
          <p:nvPr/>
        </p:nvSpPr>
        <p:spPr bwMode="auto">
          <a:xfrm>
            <a:off x="281247" y="-7283"/>
            <a:ext cx="7489825" cy="769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r>
              <a:rPr lang="en-US" kern="0" dirty="0" smtClean="0"/>
              <a:t>Dutch Dialogue for the Tidewater Preview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92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48"/>
    </mc:Choice>
    <mc:Fallback xmlns="">
      <p:transition spd="slow" advTm="10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8600" y="859972"/>
            <a:ext cx="8686800" cy="5388430"/>
          </a:xfrm>
          <a:prstGeom prst="rect">
            <a:avLst/>
          </a:prstGeom>
          <a:solidFill>
            <a:schemeClr val="bg2">
              <a:lumMod val="20000"/>
              <a:lumOff val="80000"/>
              <a:alpha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125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9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105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75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indent="0" eaLnBrk="1" hangingPunct="1">
              <a:lnSpc>
                <a:spcPct val="90000"/>
              </a:lnSpc>
              <a:buClr>
                <a:srgbClr val="0070C0"/>
              </a:buClr>
              <a:buSzPct val="135000"/>
              <a:buNone/>
            </a:pPr>
            <a:r>
              <a:rPr lang="en-US" altLang="en-US" sz="2400" kern="0" dirty="0" smtClean="0">
                <a:solidFill>
                  <a:srgbClr val="0070C0"/>
                </a:solidFill>
              </a:rPr>
              <a:t>New Orleans (post Katrina) Water Management Plan</a:t>
            </a:r>
          </a:p>
          <a:p>
            <a:pPr marL="0" indent="0" eaLnBrk="1" hangingPunct="1">
              <a:lnSpc>
                <a:spcPct val="90000"/>
              </a:lnSpc>
              <a:buClr>
                <a:srgbClr val="0070C0"/>
              </a:buClr>
              <a:buSzPct val="135000"/>
              <a:buNone/>
            </a:pPr>
            <a:r>
              <a:rPr lang="en-US" altLang="en-US" sz="1300" kern="0" dirty="0" smtClean="0">
                <a:solidFill>
                  <a:srgbClr val="0070C0"/>
                </a:solidFill>
              </a:rPr>
              <a:t>Courtesy of Greater New Orleans Regional Economic Development Inc. – Waggoner &amp; Ball – Bosch Slabbers</a:t>
            </a:r>
          </a:p>
        </p:txBody>
      </p:sp>
      <p:sp>
        <p:nvSpPr>
          <p:cNvPr id="8" name="Rectangle 12"/>
          <p:cNvSpPr txBox="1">
            <a:spLocks noChangeArrowheads="1"/>
          </p:cNvSpPr>
          <p:nvPr/>
        </p:nvSpPr>
        <p:spPr bwMode="auto">
          <a:xfrm>
            <a:off x="281247" y="-7283"/>
            <a:ext cx="7489825" cy="769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r>
              <a:rPr lang="en-US" kern="0" dirty="0" smtClean="0"/>
              <a:t>Dutch Dialogue for the Tidewater Preview</a:t>
            </a:r>
          </a:p>
        </p:txBody>
      </p:sp>
      <p:pic>
        <p:nvPicPr>
          <p:cNvPr id="2" name="Picture 1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8" b="12904"/>
          <a:stretch/>
        </p:blipFill>
        <p:spPr>
          <a:xfrm>
            <a:off x="374719" y="1598846"/>
            <a:ext cx="8394562" cy="4572000"/>
          </a:xfrm>
          <a:prstGeom prst="rect">
            <a:avLst/>
          </a:prstGeom>
          <a:ln w="31750">
            <a:solidFill>
              <a:srgbClr val="0070C0"/>
            </a:solidFill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25709" y="1598847"/>
            <a:ext cx="5670291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APPROACH:  Divide City into “Water Basins” </a:t>
            </a:r>
            <a:br>
              <a:rPr lang="en-US" sz="2000" b="1" dirty="0" smtClean="0">
                <a:solidFill>
                  <a:srgbClr val="0070C0"/>
                </a:solidFill>
              </a:rPr>
            </a:br>
            <a:r>
              <a:rPr lang="en-US" sz="2000" b="1" dirty="0" smtClean="0">
                <a:solidFill>
                  <a:srgbClr val="0070C0"/>
                </a:solidFill>
              </a:rPr>
              <a:t>based on </a:t>
            </a:r>
            <a:r>
              <a:rPr lang="en-US" sz="2000" b="1" u="sng" dirty="0" smtClean="0">
                <a:solidFill>
                  <a:srgbClr val="0070C0"/>
                </a:solidFill>
              </a:rPr>
              <a:t>Natural Landscape</a:t>
            </a:r>
            <a:endParaRPr lang="en-US" sz="2000" b="1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883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6"/>
    </mc:Choice>
    <mc:Fallback xmlns="">
      <p:transition spd="slow" advTm="7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8600" y="859972"/>
            <a:ext cx="8686800" cy="5385658"/>
          </a:xfrm>
          <a:prstGeom prst="rect">
            <a:avLst/>
          </a:prstGeom>
          <a:solidFill>
            <a:schemeClr val="bg2">
              <a:lumMod val="20000"/>
              <a:lumOff val="80000"/>
              <a:alpha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125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9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105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75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indent="0" eaLnBrk="1" hangingPunct="1">
              <a:lnSpc>
                <a:spcPct val="90000"/>
              </a:lnSpc>
              <a:buClr>
                <a:srgbClr val="0070C0"/>
              </a:buClr>
              <a:buSzPct val="135000"/>
              <a:buNone/>
            </a:pPr>
            <a:r>
              <a:rPr lang="en-US" altLang="en-US" sz="2400" kern="0" dirty="0" smtClean="0">
                <a:solidFill>
                  <a:srgbClr val="0070C0"/>
                </a:solidFill>
              </a:rPr>
              <a:t>New Orleans (post Katrina) Water Management Plan</a:t>
            </a:r>
          </a:p>
          <a:p>
            <a:pPr marL="0" indent="0" eaLnBrk="1" hangingPunct="1">
              <a:lnSpc>
                <a:spcPct val="90000"/>
              </a:lnSpc>
              <a:buClr>
                <a:srgbClr val="0070C0"/>
              </a:buClr>
              <a:buSzPct val="135000"/>
              <a:buNone/>
            </a:pPr>
            <a:r>
              <a:rPr lang="en-US" altLang="en-US" sz="1300" kern="0" dirty="0" smtClean="0">
                <a:solidFill>
                  <a:srgbClr val="0070C0"/>
                </a:solidFill>
              </a:rPr>
              <a:t>Courtesy of Greater New Orleans Regional Economic Development Inc. – Waggoner &amp; Ball – Bosch Slabbers</a:t>
            </a:r>
          </a:p>
        </p:txBody>
      </p:sp>
      <p:sp>
        <p:nvSpPr>
          <p:cNvPr id="8" name="Rectangle 12"/>
          <p:cNvSpPr txBox="1">
            <a:spLocks noChangeArrowheads="1"/>
          </p:cNvSpPr>
          <p:nvPr/>
        </p:nvSpPr>
        <p:spPr bwMode="auto">
          <a:xfrm>
            <a:off x="281247" y="-7283"/>
            <a:ext cx="7489825" cy="769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r>
              <a:rPr lang="en-US" kern="0" dirty="0" smtClean="0"/>
              <a:t>Dutch Dialogue for the Tidewater Preview</a:t>
            </a:r>
          </a:p>
        </p:txBody>
      </p:sp>
      <p:pic>
        <p:nvPicPr>
          <p:cNvPr id="3" name="Picture 2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" t="25852" r="13080" b="10092"/>
          <a:stretch/>
        </p:blipFill>
        <p:spPr>
          <a:xfrm>
            <a:off x="402336" y="1524000"/>
            <a:ext cx="8350425" cy="4639056"/>
          </a:xfrm>
          <a:prstGeom prst="rect">
            <a:avLst/>
          </a:prstGeom>
          <a:ln w="31750">
            <a:solidFill>
              <a:srgbClr val="0070C0"/>
            </a:solidFill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02336" y="4531840"/>
            <a:ext cx="4293821" cy="1631216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GOAL:  Develop Designs that:</a:t>
            </a:r>
            <a:br>
              <a:rPr lang="en-US" sz="2000" b="1" dirty="0" smtClean="0">
                <a:solidFill>
                  <a:srgbClr val="0070C0"/>
                </a:solidFill>
              </a:rPr>
            </a:br>
            <a:r>
              <a:rPr lang="en-US" sz="2000" b="1" dirty="0" smtClean="0">
                <a:solidFill>
                  <a:srgbClr val="0070C0"/>
                </a:solidFill>
              </a:rPr>
              <a:t>1) are efficient and that Work, </a:t>
            </a:r>
            <a:br>
              <a:rPr lang="en-US" sz="2000" b="1" dirty="0" smtClean="0">
                <a:solidFill>
                  <a:srgbClr val="0070C0"/>
                </a:solidFill>
              </a:rPr>
            </a:br>
            <a:r>
              <a:rPr lang="en-US" sz="2000" b="1" dirty="0" smtClean="0">
                <a:solidFill>
                  <a:srgbClr val="0070C0"/>
                </a:solidFill>
              </a:rPr>
              <a:t>2) enhance the Environment </a:t>
            </a:r>
            <a:br>
              <a:rPr lang="en-US" sz="2000" b="1" dirty="0" smtClean="0">
                <a:solidFill>
                  <a:srgbClr val="0070C0"/>
                </a:solidFill>
              </a:rPr>
            </a:br>
            <a:r>
              <a:rPr lang="en-US" sz="2000" b="1" dirty="0" smtClean="0">
                <a:solidFill>
                  <a:srgbClr val="0070C0"/>
                </a:solidFill>
              </a:rPr>
              <a:t>3) improve the Quality of Life, and </a:t>
            </a:r>
            <a:br>
              <a:rPr lang="en-US" sz="2000" b="1" dirty="0" smtClean="0">
                <a:solidFill>
                  <a:srgbClr val="0070C0"/>
                </a:solidFill>
              </a:rPr>
            </a:br>
            <a:r>
              <a:rPr lang="en-US" sz="2000" b="1" dirty="0" smtClean="0">
                <a:solidFill>
                  <a:srgbClr val="0070C0"/>
                </a:solidFill>
              </a:rPr>
              <a:t>4) add to the Tax Base</a:t>
            </a:r>
            <a:endParaRPr lang="en-US" sz="2000" b="1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675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7"/>
    </mc:Choice>
    <mc:Fallback xmlns="">
      <p:transition spd="slow" advTm="7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52400" y="859972"/>
            <a:ext cx="8839200" cy="5385658"/>
          </a:xfrm>
          <a:prstGeom prst="rect">
            <a:avLst/>
          </a:prstGeom>
          <a:solidFill>
            <a:schemeClr val="bg2">
              <a:lumMod val="20000"/>
              <a:lumOff val="80000"/>
              <a:alpha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125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9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105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75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indent="0" eaLnBrk="1" hangingPunct="1">
              <a:lnSpc>
                <a:spcPct val="90000"/>
              </a:lnSpc>
              <a:buClr>
                <a:srgbClr val="0070C0"/>
              </a:buClr>
              <a:buSzPct val="135000"/>
              <a:buNone/>
            </a:pPr>
            <a:r>
              <a:rPr lang="en-US" altLang="en-US" sz="2400" kern="0" dirty="0" smtClean="0">
                <a:solidFill>
                  <a:srgbClr val="0070C0"/>
                </a:solidFill>
              </a:rPr>
              <a:t>New Orleans (post Katrina) Water Management Plan</a:t>
            </a:r>
          </a:p>
          <a:p>
            <a:pPr marL="0" indent="0" eaLnBrk="1" hangingPunct="1">
              <a:lnSpc>
                <a:spcPct val="90000"/>
              </a:lnSpc>
              <a:buClr>
                <a:srgbClr val="0070C0"/>
              </a:buClr>
              <a:buSzPct val="135000"/>
              <a:buNone/>
            </a:pPr>
            <a:r>
              <a:rPr lang="en-US" altLang="en-US" sz="1300" kern="0" dirty="0" smtClean="0">
                <a:solidFill>
                  <a:srgbClr val="0070C0"/>
                </a:solidFill>
              </a:rPr>
              <a:t>Courtesy of Greater New Orleans Regional Economic Development Inc. – Waggoner &amp; Ball – Bosch Slabbers</a:t>
            </a:r>
          </a:p>
        </p:txBody>
      </p:sp>
      <p:sp>
        <p:nvSpPr>
          <p:cNvPr id="8" name="Rectangle 12"/>
          <p:cNvSpPr txBox="1">
            <a:spLocks noChangeArrowheads="1"/>
          </p:cNvSpPr>
          <p:nvPr/>
        </p:nvSpPr>
        <p:spPr bwMode="auto">
          <a:xfrm>
            <a:off x="281247" y="-7283"/>
            <a:ext cx="7489825" cy="769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r>
              <a:rPr lang="en-US" kern="0" dirty="0" smtClean="0"/>
              <a:t>Dutch Dialogue for the Tidewater Preview</a:t>
            </a:r>
          </a:p>
        </p:txBody>
      </p:sp>
      <p:pic>
        <p:nvPicPr>
          <p:cNvPr id="7" name="Picture 3" descr="X:\Dutch Dialogues\_selected images\Expanded Bayou St. John &amp; Lafitte Corridor Propos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3" b="6491"/>
          <a:stretch>
            <a:fillRect/>
          </a:stretch>
        </p:blipFill>
        <p:spPr bwMode="auto">
          <a:xfrm>
            <a:off x="4002980" y="2971800"/>
            <a:ext cx="4912420" cy="3249362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Q:\1107 Water Management Strategy\Workshops\2012_0114 New Orleans\_PILOTS\Mac Scans\Mirabo Drawing\mirabeau-mac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9" r="5310" b="10373"/>
          <a:stretch/>
        </p:blipFill>
        <p:spPr bwMode="auto">
          <a:xfrm>
            <a:off x="223189" y="1494472"/>
            <a:ext cx="4411844" cy="2728891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794016" y="1523215"/>
            <a:ext cx="3962400" cy="1477328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0070C0"/>
                </a:solidFill>
              </a:rPr>
              <a:t>GOAL:  Develop Designs that:</a:t>
            </a:r>
            <a:br>
              <a:rPr lang="en-US" sz="1800" b="1" dirty="0" smtClean="0">
                <a:solidFill>
                  <a:srgbClr val="0070C0"/>
                </a:solidFill>
              </a:rPr>
            </a:br>
            <a:r>
              <a:rPr lang="en-US" sz="1800" b="1" dirty="0" smtClean="0">
                <a:solidFill>
                  <a:srgbClr val="0070C0"/>
                </a:solidFill>
              </a:rPr>
              <a:t>1) are efficient and that Work, </a:t>
            </a:r>
            <a:br>
              <a:rPr lang="en-US" sz="1800" b="1" dirty="0" smtClean="0">
                <a:solidFill>
                  <a:srgbClr val="0070C0"/>
                </a:solidFill>
              </a:rPr>
            </a:br>
            <a:r>
              <a:rPr lang="en-US" sz="1800" b="1" dirty="0" smtClean="0">
                <a:solidFill>
                  <a:srgbClr val="0070C0"/>
                </a:solidFill>
              </a:rPr>
              <a:t>2) enhance the Environment </a:t>
            </a:r>
            <a:br>
              <a:rPr lang="en-US" sz="1800" b="1" dirty="0" smtClean="0">
                <a:solidFill>
                  <a:srgbClr val="0070C0"/>
                </a:solidFill>
              </a:rPr>
            </a:br>
            <a:r>
              <a:rPr lang="en-US" sz="1800" b="1" dirty="0" smtClean="0">
                <a:solidFill>
                  <a:srgbClr val="0070C0"/>
                </a:solidFill>
              </a:rPr>
              <a:t>3) improve the Quality of Life, and </a:t>
            </a:r>
            <a:br>
              <a:rPr lang="en-US" sz="1800" b="1" dirty="0" smtClean="0">
                <a:solidFill>
                  <a:srgbClr val="0070C0"/>
                </a:solidFill>
              </a:rPr>
            </a:br>
            <a:r>
              <a:rPr lang="en-US" sz="1800" b="1" dirty="0" smtClean="0">
                <a:solidFill>
                  <a:srgbClr val="0070C0"/>
                </a:solidFill>
              </a:rPr>
              <a:t>4) add to the Tax Base</a:t>
            </a:r>
            <a:endParaRPr lang="en-US" sz="1800" b="1" dirty="0">
              <a:solidFill>
                <a:srgbClr val="0070C0"/>
              </a:solidFill>
            </a:endParaRPr>
          </a:p>
        </p:txBody>
      </p:sp>
      <p:pic>
        <p:nvPicPr>
          <p:cNvPr id="12" name="Picture 2" descr="Q:\1107 Water Management Strategy\Workshops\2012_0114 New Orleans\_New Orleans East\!FINAL IMAGES\DSC_05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60" y="4160105"/>
            <a:ext cx="3024382" cy="2008531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639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95"/>
    </mc:Choice>
    <mc:Fallback xmlns="">
      <p:transition spd="slow" advTm="9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Optional Responses to Threat</a:t>
            </a:r>
            <a:endParaRPr lang="en-US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sz="quarter" idx="10"/>
          </p:nvPr>
        </p:nvSpPr>
        <p:spPr bwMode="auto">
          <a:xfrm>
            <a:off x="274638" y="914400"/>
            <a:ext cx="8594725" cy="5302250"/>
          </a:xfrm>
          <a:prstGeom prst="rect">
            <a:avLst/>
          </a:prstGeom>
          <a:solidFill>
            <a:schemeClr val="bg2">
              <a:lumMod val="20000"/>
              <a:lumOff val="80000"/>
              <a:alpha val="75000"/>
            </a:schemeClr>
          </a:solidFill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663300"/>
              </a:buClr>
              <a:buSzPct val="12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663300"/>
              </a:buClr>
              <a:buSzPct val="9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663300"/>
              </a:buClr>
              <a:buSzPct val="10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663300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algn="ctr" eaLnBrk="1" hangingPunct="1"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</a:rPr>
              <a:t>What is the </a:t>
            </a:r>
            <a:r>
              <a:rPr lang="en-US" altLang="en-US" sz="2400" i="1" dirty="0">
                <a:solidFill>
                  <a:srgbClr val="0070C0"/>
                </a:solidFill>
              </a:rPr>
              <a:t>Take Away</a:t>
            </a:r>
            <a:r>
              <a:rPr lang="en-US" altLang="en-US" sz="2400" dirty="0">
                <a:solidFill>
                  <a:srgbClr val="0070C0"/>
                </a:solidFill>
              </a:rPr>
              <a:t> from the </a:t>
            </a:r>
            <a:r>
              <a:rPr lang="en-US" altLang="en-US" sz="2400" dirty="0" smtClean="0">
                <a:solidFill>
                  <a:srgbClr val="0070C0"/>
                </a:solidFill>
              </a:rPr>
              <a:t>history &amp; experience </a:t>
            </a:r>
            <a:r>
              <a:rPr lang="en-US" altLang="en-US" sz="2400" dirty="0">
                <a:solidFill>
                  <a:srgbClr val="0070C0"/>
                </a:solidFill>
              </a:rPr>
              <a:t>of </a:t>
            </a:r>
            <a:br>
              <a:rPr lang="en-US" altLang="en-US" sz="2400" dirty="0">
                <a:solidFill>
                  <a:srgbClr val="0070C0"/>
                </a:solidFill>
              </a:rPr>
            </a:br>
            <a:r>
              <a:rPr lang="en-US" altLang="en-US" sz="2400" dirty="0" smtClean="0">
                <a:solidFill>
                  <a:srgbClr val="0070C0"/>
                </a:solidFill>
              </a:rPr>
              <a:t>two of the most </a:t>
            </a:r>
            <a:r>
              <a:rPr lang="en-US" altLang="en-US" sz="2400" dirty="0">
                <a:solidFill>
                  <a:srgbClr val="0070C0"/>
                </a:solidFill>
              </a:rPr>
              <a:t>flood-prone countries in the world?</a:t>
            </a:r>
          </a:p>
        </p:txBody>
      </p: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438912" y="2331720"/>
            <a:ext cx="3953259" cy="3749040"/>
            <a:chOff x="203200" y="2542044"/>
            <a:chExt cx="4142068" cy="3928095"/>
          </a:xfrm>
        </p:grpSpPr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200" y="2542044"/>
              <a:ext cx="4064000" cy="292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8" descr="Dijk Betuwe00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6810" y="5108064"/>
              <a:ext cx="2988458" cy="1362075"/>
            </a:xfrm>
            <a:prstGeom prst="rect">
              <a:avLst/>
            </a:prstGeom>
            <a:noFill/>
            <a:ln w="635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280870" y="1931796"/>
            <a:ext cx="2194833" cy="707886"/>
          </a:xfrm>
          <a:prstGeom prst="rect">
            <a:avLst/>
          </a:prstGeom>
          <a:solidFill>
            <a:schemeClr val="bg1"/>
          </a:solidFill>
          <a:ln w="317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The Netherlands</a:t>
            </a:r>
          </a:p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Investment</a:t>
            </a:r>
            <a:endParaRPr lang="en-US" sz="2000" b="1" dirty="0">
              <a:solidFill>
                <a:srgbClr val="0070C0"/>
              </a:solidFill>
            </a:endParaRPr>
          </a:p>
        </p:txBody>
      </p: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4753445" y="2331720"/>
            <a:ext cx="3844363" cy="3749040"/>
            <a:chOff x="4887429" y="2542044"/>
            <a:chExt cx="4027971" cy="3928095"/>
          </a:xfrm>
        </p:grpSpPr>
        <p:pic>
          <p:nvPicPr>
            <p:cNvPr id="20" name="Picture 3" descr="bangladesh_floodi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2542044"/>
              <a:ext cx="3962400" cy="2668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5" descr="Bangladesh-Flood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76"/>
            <a:stretch>
              <a:fillRect/>
            </a:stretch>
          </p:blipFill>
          <p:spPr bwMode="auto">
            <a:xfrm>
              <a:off x="4887429" y="4704549"/>
              <a:ext cx="2489885" cy="1765590"/>
            </a:xfrm>
            <a:prstGeom prst="rect">
              <a:avLst/>
            </a:prstGeom>
            <a:noFill/>
            <a:ln w="635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TextBox 22"/>
          <p:cNvSpPr txBox="1"/>
          <p:nvPr/>
        </p:nvSpPr>
        <p:spPr>
          <a:xfrm>
            <a:off x="5614778" y="1931796"/>
            <a:ext cx="2194560" cy="707886"/>
          </a:xfrm>
          <a:prstGeom prst="rect">
            <a:avLst/>
          </a:prstGeom>
          <a:solidFill>
            <a:schemeClr val="bg1"/>
          </a:solidFill>
          <a:ln w="317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Bangladesh</a:t>
            </a:r>
          </a:p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Surrender</a:t>
            </a:r>
            <a:endParaRPr lang="en-US" sz="2000" b="1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8724976"/>
      </p:ext>
    </p:extLst>
  </p:cSld>
  <p:clrMapOvr>
    <a:masterClrMapping/>
  </p:clrMapOvr>
  <p:transition advTm="8736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52400" y="859972"/>
            <a:ext cx="8839200" cy="5385658"/>
          </a:xfrm>
          <a:prstGeom prst="rect">
            <a:avLst/>
          </a:prstGeom>
          <a:solidFill>
            <a:schemeClr val="bg2">
              <a:lumMod val="20000"/>
              <a:lumOff val="80000"/>
              <a:alpha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125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9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105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75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indent="0" eaLnBrk="1" hangingPunct="1">
              <a:lnSpc>
                <a:spcPct val="90000"/>
              </a:lnSpc>
              <a:buClr>
                <a:srgbClr val="0070C0"/>
              </a:buClr>
              <a:buSzPct val="135000"/>
              <a:buNone/>
            </a:pPr>
            <a:r>
              <a:rPr lang="en-US" altLang="en-US" sz="2400" kern="0" dirty="0" smtClean="0">
                <a:solidFill>
                  <a:srgbClr val="0070C0"/>
                </a:solidFill>
              </a:rPr>
              <a:t>New Orleans (post Katrina) Water Management Plan</a:t>
            </a:r>
          </a:p>
          <a:p>
            <a:pPr marL="0" indent="0" eaLnBrk="1" hangingPunct="1">
              <a:lnSpc>
                <a:spcPct val="90000"/>
              </a:lnSpc>
              <a:buClr>
                <a:srgbClr val="0070C0"/>
              </a:buClr>
              <a:buSzPct val="135000"/>
              <a:buNone/>
            </a:pPr>
            <a:r>
              <a:rPr lang="en-US" altLang="en-US" sz="1300" kern="0" dirty="0" smtClean="0">
                <a:solidFill>
                  <a:srgbClr val="0070C0"/>
                </a:solidFill>
              </a:rPr>
              <a:t>Courtesy of Greater New Orleans Regional Economic Development Inc. – Waggoner &amp; Ball – Bosch Slabbers</a:t>
            </a:r>
          </a:p>
        </p:txBody>
      </p:sp>
      <p:sp>
        <p:nvSpPr>
          <p:cNvPr id="8" name="Rectangle 12"/>
          <p:cNvSpPr txBox="1">
            <a:spLocks noChangeArrowheads="1"/>
          </p:cNvSpPr>
          <p:nvPr/>
        </p:nvSpPr>
        <p:spPr bwMode="auto">
          <a:xfrm>
            <a:off x="281247" y="-7283"/>
            <a:ext cx="7489825" cy="769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r>
              <a:rPr lang="en-US" kern="0" dirty="0" smtClean="0"/>
              <a:t>Dutch Dialogue for the Tidewater Preview</a:t>
            </a:r>
          </a:p>
        </p:txBody>
      </p:sp>
      <p:pic>
        <p:nvPicPr>
          <p:cNvPr id="10" name="Picture 9" descr="Waggonner_H209-090913_final_Page_28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0" r="4876" b="2130"/>
          <a:stretch/>
        </p:blipFill>
        <p:spPr>
          <a:xfrm>
            <a:off x="1447800" y="2377440"/>
            <a:ext cx="4572000" cy="3816366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  <p:pic>
        <p:nvPicPr>
          <p:cNvPr id="13" name="Picture 12" descr="Waggonner_H209-090913_final_Page_29"/>
          <p:cNvPicPr>
            <a:picLocks noGrp="1" noChangeAspect="1"/>
          </p:cNvPicPr>
          <p:nvPr isPhoto="1"/>
        </p:nvPicPr>
        <p:blipFill rotWithShape="1"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" t="14445" r="6366" b="5556"/>
          <a:stretch/>
        </p:blipFill>
        <p:spPr>
          <a:xfrm>
            <a:off x="5509953" y="1508986"/>
            <a:ext cx="3405447" cy="2361784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  <p:pic>
        <p:nvPicPr>
          <p:cNvPr id="14" name="Picture 13" descr="Waggonner_H209-090913_final_Page_30"/>
          <p:cNvPicPr>
            <a:picLocks noGrp="1" noChangeAspect="1"/>
          </p:cNvPicPr>
          <p:nvPr isPhoto="1"/>
        </p:nvPicPr>
        <p:blipFill rotWithShape="1"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" t="17779" r="4205" b="11110"/>
          <a:stretch/>
        </p:blipFill>
        <p:spPr>
          <a:xfrm>
            <a:off x="281247" y="1508986"/>
            <a:ext cx="3464817" cy="2072414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641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96"/>
    </mc:Choice>
    <mc:Fallback xmlns="">
      <p:transition spd="slow" advTm="8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8600" y="859971"/>
            <a:ext cx="8686800" cy="5436165"/>
          </a:xfrm>
          <a:prstGeom prst="rect">
            <a:avLst/>
          </a:prstGeom>
          <a:solidFill>
            <a:schemeClr val="bg2">
              <a:lumMod val="20000"/>
              <a:lumOff val="80000"/>
              <a:alpha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125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9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105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75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0"/>
              </a:spcBef>
              <a:buClr>
                <a:srgbClr val="0070C0"/>
              </a:buClr>
              <a:buSzPct val="135000"/>
              <a:buNone/>
            </a:pPr>
            <a:r>
              <a:rPr lang="en-US" altLang="en-US" sz="2400" kern="0" dirty="0" smtClean="0">
                <a:solidFill>
                  <a:srgbClr val="0070C0"/>
                </a:solidFill>
              </a:rPr>
              <a:t>New Orleans H2O Management Plan</a:t>
            </a:r>
          </a:p>
          <a:p>
            <a:pPr marL="0" indent="0" eaLnBrk="1" hangingPunct="1">
              <a:lnSpc>
                <a:spcPct val="90000"/>
              </a:lnSpc>
              <a:spcBef>
                <a:spcPts val="0"/>
              </a:spcBef>
              <a:buClr>
                <a:srgbClr val="0070C0"/>
              </a:buClr>
              <a:buSzPct val="135000"/>
              <a:buNone/>
            </a:pPr>
            <a:r>
              <a:rPr lang="en-US" altLang="en-US" sz="2400" kern="0" dirty="0" smtClean="0">
                <a:solidFill>
                  <a:srgbClr val="0070C0"/>
                </a:solidFill>
              </a:rPr>
              <a:t>Cost versus Benefits over 50 years</a:t>
            </a:r>
            <a:br>
              <a:rPr lang="en-US" altLang="en-US" sz="2400" kern="0" dirty="0" smtClean="0">
                <a:solidFill>
                  <a:srgbClr val="0070C0"/>
                </a:solidFill>
              </a:rPr>
            </a:br>
            <a:r>
              <a:rPr lang="en-US" altLang="en-US" sz="1600" kern="0" dirty="0">
                <a:solidFill>
                  <a:srgbClr val="0070C0"/>
                </a:solidFill>
              </a:rPr>
              <a:t>Courtesy of Greater New Orleans Regional Economic </a:t>
            </a:r>
            <a:r>
              <a:rPr lang="en-US" altLang="en-US" sz="1600" kern="0" dirty="0" smtClean="0">
                <a:solidFill>
                  <a:srgbClr val="0070C0"/>
                </a:solidFill>
              </a:rPr>
              <a:t/>
            </a:r>
            <a:br>
              <a:rPr lang="en-US" altLang="en-US" sz="1600" kern="0" dirty="0" smtClean="0">
                <a:solidFill>
                  <a:srgbClr val="0070C0"/>
                </a:solidFill>
              </a:rPr>
            </a:br>
            <a:r>
              <a:rPr lang="en-US" altLang="en-US" sz="1600" kern="0" dirty="0" smtClean="0">
                <a:solidFill>
                  <a:srgbClr val="0070C0"/>
                </a:solidFill>
              </a:rPr>
              <a:t>Development Inc.. </a:t>
            </a:r>
            <a:r>
              <a:rPr lang="en-US" altLang="en-US" sz="1600" kern="0" dirty="0">
                <a:solidFill>
                  <a:srgbClr val="0070C0"/>
                </a:solidFill>
              </a:rPr>
              <a:t>– Waggoner &amp; Ball </a:t>
            </a:r>
            <a:r>
              <a:rPr lang="en-US" altLang="en-US" sz="1600" kern="0" dirty="0" smtClean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2" name="Picture 1" descr="Waggonner_H209-090913_final_Page_22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4" t="17672" r="30725" b="4550"/>
          <a:stretch/>
        </p:blipFill>
        <p:spPr>
          <a:xfrm>
            <a:off x="7162798" y="1143000"/>
            <a:ext cx="1600201" cy="5002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Waggonner_H209-090913_final_Page_22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3" t="45884" r="2441" b="16117"/>
          <a:stretch/>
        </p:blipFill>
        <p:spPr>
          <a:xfrm>
            <a:off x="413478" y="2057400"/>
            <a:ext cx="3853721" cy="4088324"/>
          </a:xfrm>
          <a:prstGeom prst="rect">
            <a:avLst/>
          </a:prstGeom>
          <a:noFill/>
          <a:ln w="31750">
            <a:solidFill>
              <a:srgbClr val="0070C0"/>
            </a:solidFill>
          </a:ln>
        </p:spPr>
      </p:pic>
      <p:pic>
        <p:nvPicPr>
          <p:cNvPr id="6" name="Picture 5" descr="Waggonner_H209-090913_final_Page_22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" t="17672" r="76936" b="4550"/>
          <a:stretch/>
        </p:blipFill>
        <p:spPr>
          <a:xfrm>
            <a:off x="5562600" y="1143001"/>
            <a:ext cx="1752599" cy="500272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 bwMode="auto">
          <a:xfrm>
            <a:off x="5562600" y="1143000"/>
            <a:ext cx="3200399" cy="5002724"/>
          </a:xfrm>
          <a:prstGeom prst="rect">
            <a:avLst/>
          </a:prstGeom>
          <a:noFill/>
          <a:ln w="317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8797" y="5678424"/>
            <a:ext cx="3048001" cy="300082"/>
          </a:xfrm>
          <a:prstGeom prst="rect">
            <a:avLst/>
          </a:prstGeom>
          <a:noFill/>
          <a:ln w="34925">
            <a:solidFill>
              <a:srgbClr val="5DA3D5">
                <a:alpha val="90000"/>
              </a:srgb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500" b="1" dirty="0" smtClean="0">
                <a:solidFill>
                  <a:srgbClr val="0070C0"/>
                </a:solidFill>
              </a:rPr>
              <a:t>Total Benefits</a:t>
            </a:r>
          </a:p>
        </p:txBody>
      </p:sp>
      <p:sp>
        <p:nvSpPr>
          <p:cNvPr id="10" name="Rectangle 12"/>
          <p:cNvSpPr txBox="1">
            <a:spLocks noChangeArrowheads="1"/>
          </p:cNvSpPr>
          <p:nvPr/>
        </p:nvSpPr>
        <p:spPr bwMode="auto">
          <a:xfrm>
            <a:off x="281247" y="-7283"/>
            <a:ext cx="7489825" cy="769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r>
              <a:rPr lang="en-US" kern="0" dirty="0" smtClean="0"/>
              <a:t>Dutch Dialogue for the Tidewater Preview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151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40"/>
    </mc:Choice>
    <mc:Fallback xmlns="">
      <p:transition spd="slow" advTm="11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8600" y="859971"/>
            <a:ext cx="8686800" cy="5388429"/>
          </a:xfrm>
          <a:prstGeom prst="rect">
            <a:avLst/>
          </a:prstGeom>
          <a:solidFill>
            <a:schemeClr val="bg2">
              <a:lumMod val="20000"/>
              <a:lumOff val="80000"/>
              <a:alpha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125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9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105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75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indent="0" eaLnBrk="1" hangingPunct="1">
              <a:lnSpc>
                <a:spcPct val="90000"/>
              </a:lnSpc>
              <a:buClr>
                <a:srgbClr val="0070C0"/>
              </a:buClr>
              <a:buSzPct val="135000"/>
              <a:buNone/>
            </a:pPr>
            <a:r>
              <a:rPr lang="en-US" altLang="en-US" kern="0" dirty="0" smtClean="0">
                <a:solidFill>
                  <a:srgbClr val="0070C0"/>
                </a:solidFill>
              </a:rPr>
              <a:t>New York Example</a:t>
            </a:r>
          </a:p>
          <a:p>
            <a:pPr eaLnBrk="1" hangingPunct="1">
              <a:lnSpc>
                <a:spcPct val="90000"/>
              </a:lnSpc>
              <a:buClr>
                <a:srgbClr val="0070C0"/>
              </a:buClr>
              <a:buSzPct val="135000"/>
            </a:pPr>
            <a:endParaRPr lang="en-US" altLang="en-US" sz="2400" kern="0" dirty="0" smtClean="0">
              <a:solidFill>
                <a:srgbClr val="0070C0"/>
              </a:solidFill>
            </a:endParaRPr>
          </a:p>
        </p:txBody>
      </p:sp>
      <p:sp>
        <p:nvSpPr>
          <p:cNvPr id="8" name="Rectangle 12"/>
          <p:cNvSpPr txBox="1">
            <a:spLocks noChangeArrowheads="1"/>
          </p:cNvSpPr>
          <p:nvPr/>
        </p:nvSpPr>
        <p:spPr bwMode="auto">
          <a:xfrm>
            <a:off x="281247" y="-7283"/>
            <a:ext cx="7489825" cy="769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r>
              <a:rPr lang="en-US" kern="0" dirty="0" smtClean="0"/>
              <a:t>Dutch Dialogue for the Tidewater Preview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493653080"/>
              </p:ext>
            </p:extLst>
          </p:nvPr>
        </p:nvGraphicFramePr>
        <p:xfrm>
          <a:off x="406659" y="5077985"/>
          <a:ext cx="72390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TextBox 11"/>
          <p:cNvSpPr txBox="1"/>
          <p:nvPr/>
        </p:nvSpPr>
        <p:spPr>
          <a:xfrm rot="18600000">
            <a:off x="897932" y="2483878"/>
            <a:ext cx="43512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H2O9 Forum </a:t>
            </a:r>
            <a:br>
              <a:rPr lang="en-US" sz="2400" dirty="0" smtClean="0">
                <a:solidFill>
                  <a:srgbClr val="0070C0"/>
                </a:solidFill>
              </a:rPr>
            </a:br>
            <a:r>
              <a:rPr lang="en-US" sz="1800" dirty="0" smtClean="0">
                <a:solidFill>
                  <a:srgbClr val="0070C0"/>
                </a:solidFill>
              </a:rPr>
              <a:t>(part of 400-year anniversary of founding of New Amsterdam celebrations)</a:t>
            </a:r>
            <a:endParaRPr lang="en-US" sz="1800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8600000">
            <a:off x="6118082" y="2729922"/>
            <a:ext cx="397935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70C0"/>
                </a:solidFill>
              </a:rPr>
              <a:t>U Formulation</a:t>
            </a:r>
            <a:br>
              <a:rPr lang="en-US" sz="2400" dirty="0" smtClean="0">
                <a:solidFill>
                  <a:srgbClr val="0070C0"/>
                </a:solidFill>
              </a:rPr>
            </a:br>
            <a:r>
              <a:rPr lang="en-US" sz="2400" dirty="0" smtClean="0">
                <a:solidFill>
                  <a:srgbClr val="0070C0"/>
                </a:solidFill>
              </a:rPr>
              <a:t>Published</a:t>
            </a:r>
            <a:endParaRPr lang="en-US" sz="2400" dirty="0">
              <a:solidFill>
                <a:srgbClr val="0070C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rot="7800000" flipV="1">
            <a:off x="882628" y="4893654"/>
            <a:ext cx="914400" cy="3093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0" name="TextBox 19"/>
          <p:cNvSpPr txBox="1"/>
          <p:nvPr/>
        </p:nvSpPr>
        <p:spPr>
          <a:xfrm rot="18600000">
            <a:off x="5264862" y="3175691"/>
            <a:ext cx="280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US – NL Workshop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8600000">
            <a:off x="4788689" y="3114165"/>
            <a:ext cx="3185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US </a:t>
            </a:r>
            <a:r>
              <a:rPr lang="en-US" sz="2400" dirty="0">
                <a:solidFill>
                  <a:srgbClr val="0070C0"/>
                </a:solidFill>
              </a:rPr>
              <a:t>–</a:t>
            </a:r>
            <a:r>
              <a:rPr lang="en-US" sz="2400" dirty="0" smtClean="0">
                <a:solidFill>
                  <a:srgbClr val="0070C0"/>
                </a:solidFill>
              </a:rPr>
              <a:t> NL MOU Signed</a:t>
            </a:r>
            <a:endParaRPr lang="en-US" sz="2400" dirty="0">
              <a:solidFill>
                <a:srgbClr val="0070C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 rot="7800000" flipV="1">
            <a:off x="5022378" y="4870219"/>
            <a:ext cx="914400" cy="3093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 rot="7800000" flipV="1">
            <a:off x="5294310" y="4880540"/>
            <a:ext cx="914400" cy="3093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rot="7800000" flipV="1">
            <a:off x="4714434" y="4880541"/>
            <a:ext cx="914400" cy="3093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rot="7800000" flipV="1">
            <a:off x="5965198" y="4884529"/>
            <a:ext cx="914400" cy="3093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32" name="TextBox 31"/>
          <p:cNvSpPr txBox="1"/>
          <p:nvPr/>
        </p:nvSpPr>
        <p:spPr>
          <a:xfrm rot="18600000">
            <a:off x="4041489" y="2814945"/>
            <a:ext cx="397935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70C0"/>
                </a:solidFill>
              </a:rPr>
              <a:t>Superstorm Sandy</a:t>
            </a:r>
            <a:endParaRPr lang="en-US" sz="2400" dirty="0">
              <a:solidFill>
                <a:srgbClr val="0070C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 rot="7800000" flipV="1">
            <a:off x="4092565" y="4880540"/>
            <a:ext cx="914400" cy="3093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3" name="TextBox 22"/>
          <p:cNvSpPr txBox="1"/>
          <p:nvPr/>
        </p:nvSpPr>
        <p:spPr>
          <a:xfrm rot="18600000">
            <a:off x="5353495" y="2570986"/>
            <a:ext cx="4351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2</a:t>
            </a:r>
            <a:r>
              <a:rPr lang="en-US" sz="2400" baseline="30000" dirty="0" smtClean="0">
                <a:solidFill>
                  <a:srgbClr val="0070C0"/>
                </a:solidFill>
              </a:rPr>
              <a:t>nd</a:t>
            </a:r>
            <a:r>
              <a:rPr lang="en-US" sz="2400" dirty="0" smtClean="0">
                <a:solidFill>
                  <a:srgbClr val="0070C0"/>
                </a:solidFill>
              </a:rPr>
              <a:t> H2O9 Forum </a:t>
            </a:r>
            <a:endParaRPr lang="en-US" sz="1800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986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70"/>
    </mc:Choice>
    <mc:Fallback xmlns="">
      <p:transition spd="slow" advTm="12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0" grpId="0"/>
      <p:bldP spid="26" grpId="0"/>
      <p:bldP spid="32" grpId="0"/>
      <p:bldP spid="2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52400" y="859971"/>
            <a:ext cx="8839200" cy="5388429"/>
          </a:xfrm>
          <a:prstGeom prst="rect">
            <a:avLst/>
          </a:prstGeom>
          <a:solidFill>
            <a:schemeClr val="bg2">
              <a:lumMod val="20000"/>
              <a:lumOff val="80000"/>
              <a:alpha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125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9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105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75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indent="0" eaLnBrk="1" hangingPunct="1">
              <a:lnSpc>
                <a:spcPct val="90000"/>
              </a:lnSpc>
              <a:buClr>
                <a:srgbClr val="0070C0"/>
              </a:buClr>
              <a:buSzPct val="135000"/>
              <a:buNone/>
            </a:pPr>
            <a:r>
              <a:rPr lang="en-US" altLang="en-US" kern="0" dirty="0" smtClean="0">
                <a:solidFill>
                  <a:srgbClr val="0070C0"/>
                </a:solidFill>
              </a:rPr>
              <a:t>New York Example - Manhattan</a:t>
            </a:r>
          </a:p>
          <a:p>
            <a:pPr eaLnBrk="1" hangingPunct="1">
              <a:lnSpc>
                <a:spcPct val="90000"/>
              </a:lnSpc>
              <a:buClr>
                <a:srgbClr val="0070C0"/>
              </a:buClr>
              <a:buSzPct val="135000"/>
            </a:pPr>
            <a:r>
              <a:rPr lang="en-US" altLang="en-US" sz="2200" kern="0" dirty="0" smtClean="0">
                <a:solidFill>
                  <a:srgbClr val="0070C0"/>
                </a:solidFill>
              </a:rPr>
              <a:t>Area-specific approaches to each</a:t>
            </a:r>
            <a:br>
              <a:rPr lang="en-US" altLang="en-US" sz="2200" kern="0" dirty="0" smtClean="0">
                <a:solidFill>
                  <a:srgbClr val="0070C0"/>
                </a:solidFill>
              </a:rPr>
            </a:br>
            <a:r>
              <a:rPr lang="en-US" altLang="en-US" sz="2200" kern="0" dirty="0" smtClean="0">
                <a:solidFill>
                  <a:srgbClr val="0070C0"/>
                </a:solidFill>
              </a:rPr>
              <a:t>section of waterfront</a:t>
            </a:r>
          </a:p>
          <a:p>
            <a:pPr eaLnBrk="1" hangingPunct="1">
              <a:lnSpc>
                <a:spcPct val="90000"/>
              </a:lnSpc>
              <a:buClr>
                <a:srgbClr val="0070C0"/>
              </a:buClr>
              <a:buSzPct val="135000"/>
            </a:pPr>
            <a:endParaRPr lang="en-US" altLang="en-US" sz="2000" kern="0" dirty="0" smtClean="0">
              <a:solidFill>
                <a:srgbClr val="0070C0"/>
              </a:solidFill>
            </a:endParaRPr>
          </a:p>
        </p:txBody>
      </p:sp>
      <p:sp>
        <p:nvSpPr>
          <p:cNvPr id="8" name="Rectangle 12"/>
          <p:cNvSpPr txBox="1">
            <a:spLocks noChangeArrowheads="1"/>
          </p:cNvSpPr>
          <p:nvPr/>
        </p:nvSpPr>
        <p:spPr bwMode="auto">
          <a:xfrm>
            <a:off x="281247" y="-7283"/>
            <a:ext cx="7489825" cy="769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r>
              <a:rPr lang="en-US" kern="0" dirty="0" smtClean="0"/>
              <a:t>Dutch Dialogue for the Tidewater Preview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1" y="1013983"/>
            <a:ext cx="3464174" cy="5097909"/>
          </a:xfrm>
          <a:prstGeom prst="rect">
            <a:avLst/>
          </a:prstGeom>
        </p:spPr>
      </p:pic>
      <p:sp>
        <p:nvSpPr>
          <p:cNvPr id="11" name="Left Arrow 10"/>
          <p:cNvSpPr/>
          <p:nvPr/>
        </p:nvSpPr>
        <p:spPr bwMode="auto">
          <a:xfrm rot="10976807" flipV="1">
            <a:off x="3397401" y="1701825"/>
            <a:ext cx="2615489" cy="258706"/>
          </a:xfrm>
          <a:prstGeom prst="leftArrow">
            <a:avLst/>
          </a:prstGeom>
          <a:solidFill>
            <a:schemeClr val="bg1"/>
          </a:solidFill>
          <a:ln w="508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57" y="4142493"/>
            <a:ext cx="4069080" cy="2006424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57" y="2054958"/>
            <a:ext cx="4067504" cy="1965960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593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02"/>
    </mc:Choice>
    <mc:Fallback xmlns="">
      <p:transition spd="slow" advTm="11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52400" y="859971"/>
            <a:ext cx="8839200" cy="5388429"/>
          </a:xfrm>
          <a:prstGeom prst="rect">
            <a:avLst/>
          </a:prstGeom>
          <a:solidFill>
            <a:schemeClr val="bg2">
              <a:lumMod val="20000"/>
              <a:lumOff val="80000"/>
              <a:alpha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125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9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105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75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indent="0" eaLnBrk="1" hangingPunct="1">
              <a:lnSpc>
                <a:spcPct val="90000"/>
              </a:lnSpc>
              <a:buClr>
                <a:srgbClr val="0070C0"/>
              </a:buClr>
              <a:buSzPct val="135000"/>
              <a:buNone/>
            </a:pPr>
            <a:r>
              <a:rPr lang="en-US" altLang="en-US" kern="0" dirty="0" smtClean="0">
                <a:solidFill>
                  <a:srgbClr val="0070C0"/>
                </a:solidFill>
              </a:rPr>
              <a:t>New York Example</a:t>
            </a:r>
            <a:br>
              <a:rPr lang="en-US" altLang="en-US" kern="0" dirty="0" smtClean="0">
                <a:solidFill>
                  <a:srgbClr val="0070C0"/>
                </a:solidFill>
              </a:rPr>
            </a:br>
            <a:r>
              <a:rPr lang="en-US" altLang="en-US" kern="0" dirty="0" smtClean="0">
                <a:solidFill>
                  <a:srgbClr val="0070C0"/>
                </a:solidFill>
              </a:rPr>
              <a:t> – Jamaica Bay</a:t>
            </a:r>
          </a:p>
        </p:txBody>
      </p:sp>
      <p:sp>
        <p:nvSpPr>
          <p:cNvPr id="8" name="Rectangle 12"/>
          <p:cNvSpPr txBox="1">
            <a:spLocks noChangeArrowheads="1"/>
          </p:cNvSpPr>
          <p:nvPr/>
        </p:nvSpPr>
        <p:spPr bwMode="auto">
          <a:xfrm>
            <a:off x="281247" y="-7283"/>
            <a:ext cx="7489825" cy="769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r>
              <a:rPr lang="en-US" kern="0" dirty="0" smtClean="0"/>
              <a:t>Dutch Dialogue for the Tidewater Preview</a:t>
            </a:r>
          </a:p>
        </p:txBody>
      </p:sp>
      <p:pic>
        <p:nvPicPr>
          <p:cNvPr id="15" name="Afbeelding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5"/>
          <a:stretch/>
        </p:blipFill>
        <p:spPr bwMode="auto">
          <a:xfrm>
            <a:off x="255847" y="2756804"/>
            <a:ext cx="4579905" cy="3408600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4" t="11734" r="8333" b="4871"/>
          <a:stretch>
            <a:fillRect/>
          </a:stretch>
        </p:blipFill>
        <p:spPr bwMode="auto">
          <a:xfrm>
            <a:off x="4114800" y="910685"/>
            <a:ext cx="4835774" cy="3026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3449512" y="910684"/>
            <a:ext cx="3006974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70C0"/>
                </a:solidFill>
              </a:rPr>
              <a:t>Super storm Sandy Flooding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467456" y="1990056"/>
            <a:ext cx="2982056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70C0"/>
                </a:solidFill>
              </a:rPr>
              <a:t>Regional Interconnectivity Enhancements Coupled with Flood  Mitigation Projects</a:t>
            </a:r>
            <a:endParaRPr lang="en-US" sz="1600" b="1" dirty="0">
              <a:solidFill>
                <a:srgbClr val="0070C0"/>
              </a:solidFill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5"/>
          <a:stretch/>
        </p:blipFill>
        <p:spPr bwMode="auto">
          <a:xfrm>
            <a:off x="4952999" y="4365027"/>
            <a:ext cx="3928872" cy="1822968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5431536" y="4111970"/>
            <a:ext cx="3467100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</a:rPr>
              <a:t>High-value redevelopment area</a:t>
            </a:r>
          </a:p>
          <a:p>
            <a:pPr algn="r"/>
            <a:r>
              <a:rPr lang="en-US" sz="1600" b="1" dirty="0" smtClean="0">
                <a:solidFill>
                  <a:srgbClr val="0070C0"/>
                </a:solidFill>
              </a:rPr>
              <a:t>Tidal Gate with Subway line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11" name="Left Arrow 10"/>
          <p:cNvSpPr/>
          <p:nvPr/>
        </p:nvSpPr>
        <p:spPr bwMode="auto">
          <a:xfrm rot="14522292" flipV="1">
            <a:off x="6087959" y="5015786"/>
            <a:ext cx="999302" cy="195385"/>
          </a:xfrm>
          <a:prstGeom prst="leftArrow">
            <a:avLst/>
          </a:prstGeom>
          <a:solidFill>
            <a:schemeClr val="bg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20" name="Left Arrow 19"/>
          <p:cNvSpPr/>
          <p:nvPr/>
        </p:nvSpPr>
        <p:spPr bwMode="auto">
          <a:xfrm rot="14727542" flipV="1">
            <a:off x="5353751" y="4775333"/>
            <a:ext cx="999302" cy="195385"/>
          </a:xfrm>
          <a:prstGeom prst="leftArrow">
            <a:avLst/>
          </a:prstGeom>
          <a:solidFill>
            <a:schemeClr val="bg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330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0"/>
    </mc:Choice>
    <mc:Fallback xmlns="">
      <p:transition spd="slow" advTm="10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11" grpId="0" animBg="1"/>
      <p:bldP spid="2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52400" y="859971"/>
            <a:ext cx="8839200" cy="5388429"/>
          </a:xfrm>
          <a:prstGeom prst="rect">
            <a:avLst/>
          </a:prstGeom>
          <a:solidFill>
            <a:schemeClr val="bg2">
              <a:lumMod val="20000"/>
              <a:lumOff val="80000"/>
              <a:alpha val="75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125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9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105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75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indent="0" eaLnBrk="1" hangingPunct="1">
              <a:lnSpc>
                <a:spcPct val="90000"/>
              </a:lnSpc>
              <a:buClr>
                <a:srgbClr val="0070C0"/>
              </a:buClr>
              <a:buSzPct val="135000"/>
              <a:buNone/>
            </a:pPr>
            <a:r>
              <a:rPr lang="en-US" altLang="en-US" kern="0" dirty="0" smtClean="0">
                <a:solidFill>
                  <a:srgbClr val="0070C0"/>
                </a:solidFill>
              </a:rPr>
              <a:t>New York Example</a:t>
            </a:r>
            <a:br>
              <a:rPr lang="en-US" altLang="en-US" kern="0" dirty="0" smtClean="0">
                <a:solidFill>
                  <a:srgbClr val="0070C0"/>
                </a:solidFill>
              </a:rPr>
            </a:br>
            <a:r>
              <a:rPr lang="en-US" altLang="en-US" kern="0" dirty="0" smtClean="0">
                <a:solidFill>
                  <a:srgbClr val="0070C0"/>
                </a:solidFill>
              </a:rPr>
              <a:t> – Jamaica Bay</a:t>
            </a:r>
          </a:p>
        </p:txBody>
      </p: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4" t="11734" r="8333" b="4871"/>
          <a:stretch>
            <a:fillRect/>
          </a:stretch>
        </p:blipFill>
        <p:spPr bwMode="auto">
          <a:xfrm>
            <a:off x="4114800" y="910685"/>
            <a:ext cx="4835774" cy="3026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Rectangle 12"/>
          <p:cNvSpPr txBox="1">
            <a:spLocks noChangeArrowheads="1"/>
          </p:cNvSpPr>
          <p:nvPr/>
        </p:nvSpPr>
        <p:spPr bwMode="auto">
          <a:xfrm>
            <a:off x="281247" y="-7283"/>
            <a:ext cx="7489825" cy="769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r>
              <a:rPr lang="en-US" kern="0" dirty="0" smtClean="0"/>
              <a:t>Dutch Dialogue for the Tidewater Preview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472" y="3713940"/>
            <a:ext cx="4884057" cy="2368105"/>
          </a:xfrm>
          <a:prstGeom prst="rect">
            <a:avLst/>
          </a:prstGeom>
          <a:ln w="22225">
            <a:solidFill>
              <a:srgbClr val="0070C0"/>
            </a:solidFill>
          </a:ln>
        </p:spPr>
      </p:pic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3525713" y="966231"/>
            <a:ext cx="3006974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70C0"/>
                </a:solidFill>
              </a:rPr>
              <a:t>Super storm Sandy Flooding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6096000" y="5624880"/>
            <a:ext cx="2724556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70C0"/>
                </a:solidFill>
              </a:rPr>
              <a:t>Conceptual section along ocean or bay shoreline</a:t>
            </a:r>
            <a:endParaRPr lang="en-US" sz="1600" b="1" dirty="0">
              <a:solidFill>
                <a:srgbClr val="0070C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12" y="2288076"/>
            <a:ext cx="3594888" cy="1743033"/>
          </a:xfrm>
          <a:prstGeom prst="rect">
            <a:avLst/>
          </a:prstGeom>
          <a:ln w="22225">
            <a:solidFill>
              <a:srgbClr val="0070C0"/>
            </a:solidFill>
          </a:ln>
        </p:spPr>
      </p:pic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260121" y="1800839"/>
            <a:ext cx="2569786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70C0"/>
                </a:solidFill>
              </a:rPr>
              <a:t>Conceptual section with park above seawall</a:t>
            </a:r>
            <a:endParaRPr lang="en-US" sz="1600" b="1" dirty="0">
              <a:solidFill>
                <a:srgbClr val="0070C0"/>
              </a:solidFill>
            </a:endParaRPr>
          </a:p>
        </p:txBody>
      </p:sp>
      <p:pic>
        <p:nvPicPr>
          <p:cNvPr id="28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1984"/>
          <a:stretch/>
        </p:blipFill>
        <p:spPr bwMode="auto">
          <a:xfrm>
            <a:off x="347555" y="4518346"/>
            <a:ext cx="2117471" cy="1597409"/>
          </a:xfrm>
          <a:prstGeom prst="rect">
            <a:avLst/>
          </a:prstGeom>
          <a:noFill/>
          <a:ln w="317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1828800" y="4225579"/>
            <a:ext cx="1482474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70C0"/>
                </a:solidFill>
              </a:rPr>
              <a:t>Deployable</a:t>
            </a:r>
            <a:br>
              <a:rPr lang="en-US" sz="1600" b="1" dirty="0" smtClean="0">
                <a:solidFill>
                  <a:srgbClr val="0070C0"/>
                </a:solidFill>
              </a:rPr>
            </a:br>
            <a:r>
              <a:rPr lang="en-US" sz="1600" b="1" dirty="0" smtClean="0">
                <a:solidFill>
                  <a:srgbClr val="0070C0"/>
                </a:solidFill>
              </a:rPr>
              <a:t>“Dutchdam” floodwall</a:t>
            </a:r>
            <a:endParaRPr lang="en-US" sz="1600" b="1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061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13"/>
    </mc:Choice>
    <mc:Fallback xmlns="">
      <p:transition spd="slow" advTm="10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2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52400" y="859971"/>
            <a:ext cx="8839200" cy="5388429"/>
          </a:xfrm>
          <a:prstGeom prst="rect">
            <a:avLst/>
          </a:prstGeom>
          <a:solidFill>
            <a:schemeClr val="bg2">
              <a:lumMod val="20000"/>
              <a:lumOff val="80000"/>
              <a:alpha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125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9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105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75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indent="0" eaLnBrk="1" hangingPunct="1">
              <a:lnSpc>
                <a:spcPct val="90000"/>
              </a:lnSpc>
              <a:buClr>
                <a:srgbClr val="0070C0"/>
              </a:buClr>
              <a:buSzPct val="135000"/>
              <a:buNone/>
            </a:pPr>
            <a:r>
              <a:rPr lang="en-US" altLang="en-US" kern="0" dirty="0" smtClean="0">
                <a:solidFill>
                  <a:srgbClr val="0070C0"/>
                </a:solidFill>
              </a:rPr>
              <a:t>San Francisco Bay Examples                      </a:t>
            </a:r>
            <a:r>
              <a:rPr lang="en-US" altLang="en-US" sz="1600" kern="0" dirty="0" smtClean="0">
                <a:solidFill>
                  <a:srgbClr val="0070C0"/>
                </a:solidFill>
              </a:rPr>
              <a:t>Courtesy of </a:t>
            </a:r>
            <a:r>
              <a:rPr lang="en-US" altLang="en-US" sz="1600" kern="0" dirty="0">
                <a:solidFill>
                  <a:srgbClr val="0070C0"/>
                </a:solidFill>
              </a:rPr>
              <a:t>A</a:t>
            </a:r>
            <a:r>
              <a:rPr lang="en-US" altLang="en-US" sz="1600" kern="0" dirty="0" smtClean="0">
                <a:solidFill>
                  <a:srgbClr val="0070C0"/>
                </a:solidFill>
              </a:rPr>
              <a:t>rcadis</a:t>
            </a:r>
          </a:p>
          <a:p>
            <a:pPr eaLnBrk="1" hangingPunct="1">
              <a:lnSpc>
                <a:spcPct val="90000"/>
              </a:lnSpc>
              <a:buClr>
                <a:srgbClr val="0070C0"/>
              </a:buClr>
              <a:buSzPct val="135000"/>
            </a:pPr>
            <a:endParaRPr lang="en-US" altLang="en-US" sz="2400" kern="0" dirty="0" smtClean="0">
              <a:solidFill>
                <a:srgbClr val="0070C0"/>
              </a:solidFill>
            </a:endParaRPr>
          </a:p>
        </p:txBody>
      </p:sp>
      <p:sp>
        <p:nvSpPr>
          <p:cNvPr id="8" name="Rectangle 12"/>
          <p:cNvSpPr txBox="1">
            <a:spLocks noChangeArrowheads="1"/>
          </p:cNvSpPr>
          <p:nvPr/>
        </p:nvSpPr>
        <p:spPr bwMode="auto">
          <a:xfrm>
            <a:off x="281247" y="-7283"/>
            <a:ext cx="7489825" cy="769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r>
              <a:rPr lang="en-US" kern="0" dirty="0" smtClean="0"/>
              <a:t>Dutch Dialogue for the Tidewater Preview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9417" r="67054" b="6666"/>
          <a:stretch/>
        </p:blipFill>
        <p:spPr>
          <a:xfrm>
            <a:off x="262954" y="1327923"/>
            <a:ext cx="3528753" cy="48629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5000" r="54167" b="5000"/>
          <a:stretch/>
        </p:blipFill>
        <p:spPr>
          <a:xfrm>
            <a:off x="4250430" y="1332694"/>
            <a:ext cx="4436370" cy="4791280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9" name="Left Arrow 8"/>
          <p:cNvSpPr/>
          <p:nvPr/>
        </p:nvSpPr>
        <p:spPr bwMode="auto">
          <a:xfrm rot="20582113">
            <a:off x="1817428" y="3435616"/>
            <a:ext cx="2619138" cy="274320"/>
          </a:xfrm>
          <a:prstGeom prst="leftArrow">
            <a:avLst/>
          </a:prstGeom>
          <a:solidFill>
            <a:schemeClr val="bg1"/>
          </a:solidFill>
          <a:ln w="508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515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90"/>
    </mc:Choice>
    <mc:Fallback xmlns="">
      <p:transition spd="slow" advTm="6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52400" y="859971"/>
            <a:ext cx="8839200" cy="5388429"/>
          </a:xfrm>
          <a:prstGeom prst="rect">
            <a:avLst/>
          </a:prstGeom>
          <a:solidFill>
            <a:schemeClr val="bg2">
              <a:lumMod val="20000"/>
              <a:lumOff val="80000"/>
              <a:alpha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125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9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105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75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indent="0" eaLnBrk="1" hangingPunct="1">
              <a:lnSpc>
                <a:spcPct val="90000"/>
              </a:lnSpc>
              <a:buClr>
                <a:srgbClr val="0070C0"/>
              </a:buClr>
              <a:buSzPct val="135000"/>
              <a:buNone/>
            </a:pPr>
            <a:r>
              <a:rPr lang="en-US" altLang="en-US" kern="0" dirty="0" smtClean="0">
                <a:solidFill>
                  <a:srgbClr val="0070C0"/>
                </a:solidFill>
              </a:rPr>
              <a:t>San Francisco Bay Examples                      </a:t>
            </a:r>
            <a:r>
              <a:rPr lang="en-US" altLang="en-US" sz="1600" kern="0" dirty="0" smtClean="0">
                <a:solidFill>
                  <a:srgbClr val="0070C0"/>
                </a:solidFill>
              </a:rPr>
              <a:t>Courtesy of </a:t>
            </a:r>
            <a:r>
              <a:rPr lang="en-US" altLang="en-US" sz="1600" kern="0" dirty="0">
                <a:solidFill>
                  <a:srgbClr val="0070C0"/>
                </a:solidFill>
              </a:rPr>
              <a:t>A</a:t>
            </a:r>
            <a:r>
              <a:rPr lang="en-US" altLang="en-US" sz="1600" kern="0" dirty="0" smtClean="0">
                <a:solidFill>
                  <a:srgbClr val="0070C0"/>
                </a:solidFill>
              </a:rPr>
              <a:t>rcadis</a:t>
            </a:r>
          </a:p>
          <a:p>
            <a:pPr eaLnBrk="1" hangingPunct="1">
              <a:lnSpc>
                <a:spcPct val="90000"/>
              </a:lnSpc>
              <a:buClr>
                <a:srgbClr val="0070C0"/>
              </a:buClr>
              <a:buSzPct val="135000"/>
            </a:pPr>
            <a:endParaRPr lang="en-US" altLang="en-US" sz="2400" kern="0" dirty="0" smtClean="0">
              <a:solidFill>
                <a:srgbClr val="0070C0"/>
              </a:solidFill>
            </a:endParaRPr>
          </a:p>
        </p:txBody>
      </p:sp>
      <p:sp>
        <p:nvSpPr>
          <p:cNvPr id="8" name="Rectangle 12"/>
          <p:cNvSpPr txBox="1">
            <a:spLocks noChangeArrowheads="1"/>
          </p:cNvSpPr>
          <p:nvPr/>
        </p:nvSpPr>
        <p:spPr bwMode="auto">
          <a:xfrm>
            <a:off x="281247" y="-7283"/>
            <a:ext cx="7489825" cy="769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r>
              <a:rPr lang="en-US" kern="0" dirty="0" smtClean="0"/>
              <a:t>Dutch Dialogue for the Tidewater Preview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9417" r="67054" b="6666"/>
          <a:stretch/>
        </p:blipFill>
        <p:spPr>
          <a:xfrm>
            <a:off x="262954" y="1327923"/>
            <a:ext cx="3528753" cy="4862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5000" r="54167" b="5000"/>
          <a:stretch/>
        </p:blipFill>
        <p:spPr>
          <a:xfrm>
            <a:off x="4343401" y="1306100"/>
            <a:ext cx="4511272" cy="4872174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24" name="Left Arrow 23"/>
          <p:cNvSpPr/>
          <p:nvPr/>
        </p:nvSpPr>
        <p:spPr bwMode="auto">
          <a:xfrm rot="19359742">
            <a:off x="2196049" y="4399968"/>
            <a:ext cx="2491700" cy="263767"/>
          </a:xfrm>
          <a:prstGeom prst="leftArrow">
            <a:avLst/>
          </a:prstGeom>
          <a:solidFill>
            <a:schemeClr val="bg1"/>
          </a:solidFill>
          <a:ln w="508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511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90"/>
    </mc:Choice>
    <mc:Fallback xmlns="">
      <p:transition spd="slow" advTm="6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17"/>
          <p:cNvSpPr>
            <a:spLocks noChangeArrowheads="1"/>
          </p:cNvSpPr>
          <p:nvPr/>
        </p:nvSpPr>
        <p:spPr bwMode="auto">
          <a:xfrm>
            <a:off x="187626" y="1005840"/>
            <a:ext cx="8768747" cy="509370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Living in </a:t>
            </a:r>
            <a:r>
              <a:rPr lang="en-US" sz="2800" dirty="0" smtClean="0">
                <a:solidFill>
                  <a:srgbClr val="0070C0"/>
                </a:solidFill>
              </a:rPr>
              <a:t>low-lying </a:t>
            </a:r>
            <a:r>
              <a:rPr lang="en-US" sz="2800" dirty="0">
                <a:solidFill>
                  <a:srgbClr val="0070C0"/>
                </a:solidFill>
              </a:rPr>
              <a:t>coastal </a:t>
            </a:r>
            <a:r>
              <a:rPr lang="en-US" sz="2800" dirty="0" smtClean="0">
                <a:solidFill>
                  <a:srgbClr val="0070C0"/>
                </a:solidFill>
              </a:rPr>
              <a:t>areas </a:t>
            </a:r>
            <a:r>
              <a:rPr lang="en-US" sz="2800" dirty="0">
                <a:solidFill>
                  <a:srgbClr val="0070C0"/>
                </a:solidFill>
              </a:rPr>
              <a:t>requires </a:t>
            </a:r>
            <a:r>
              <a:rPr lang="en-US" sz="2800" dirty="0" smtClean="0">
                <a:solidFill>
                  <a:srgbClr val="0070C0"/>
                </a:solidFill>
              </a:rPr>
              <a:t>choices</a:t>
            </a:r>
          </a:p>
          <a:p>
            <a:pPr algn="ctr"/>
            <a:r>
              <a:rPr lang="en-US" sz="2400" dirty="0" smtClean="0">
                <a:solidFill>
                  <a:srgbClr val="0070C0"/>
                </a:solidFill>
              </a:rPr>
              <a:t>to </a:t>
            </a:r>
            <a:r>
              <a:rPr lang="en-US" sz="2400" dirty="0">
                <a:solidFill>
                  <a:srgbClr val="0070C0"/>
                </a:solidFill>
              </a:rPr>
              <a:t>paraphrase from the Dutch 2008 </a:t>
            </a:r>
            <a:r>
              <a:rPr lang="en-US" sz="2400" i="1" dirty="0">
                <a:solidFill>
                  <a:srgbClr val="0070C0"/>
                </a:solidFill>
              </a:rPr>
              <a:t>Delta Commission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smtClean="0">
                <a:solidFill>
                  <a:srgbClr val="0070C0"/>
                </a:solidFill>
              </a:rPr>
              <a:t>report:</a:t>
            </a:r>
            <a:endParaRPr lang="en-US" sz="2400" i="1" dirty="0" smtClean="0">
              <a:solidFill>
                <a:srgbClr val="0070C0"/>
              </a:solidFill>
            </a:endParaRPr>
          </a:p>
          <a:p>
            <a:pPr algn="ctr" eaLnBrk="0" hangingPunct="0">
              <a:lnSpc>
                <a:spcPct val="90000"/>
              </a:lnSpc>
              <a:spcBef>
                <a:spcPts val="2400"/>
              </a:spcBef>
            </a:pPr>
            <a:r>
              <a:rPr lang="en-US" sz="3000" i="1" dirty="0" smtClean="0">
                <a:solidFill>
                  <a:srgbClr val="0070C0"/>
                </a:solidFill>
              </a:rPr>
              <a:t>The </a:t>
            </a:r>
            <a:r>
              <a:rPr lang="en-US" sz="3000" i="1" dirty="0">
                <a:solidFill>
                  <a:srgbClr val="0070C0"/>
                </a:solidFill>
              </a:rPr>
              <a:t>effects of (sea level rise) will put more pressure on the safety of low-lying areas ..... everybody needs to form a clear picture of what we can expect (as that occurs) to determine ways to cope with those challenges ….. and to define how the changes can create future opportunities.</a:t>
            </a:r>
            <a:r>
              <a:rPr lang="en-US" sz="3000" dirty="0">
                <a:solidFill>
                  <a:srgbClr val="0070C0"/>
                </a:solidFill>
              </a:rPr>
              <a:t>  </a:t>
            </a:r>
          </a:p>
          <a:p>
            <a:pPr algn="ctr" eaLnBrk="0" hangingPunct="0">
              <a:lnSpc>
                <a:spcPct val="90000"/>
              </a:lnSpc>
              <a:spcBef>
                <a:spcPts val="1200"/>
              </a:spcBef>
            </a:pPr>
            <a:r>
              <a:rPr lang="en-US" sz="3000" i="1" dirty="0">
                <a:solidFill>
                  <a:srgbClr val="0070C0"/>
                </a:solidFill>
              </a:rPr>
              <a:t>We must begin to prepare now to pro-actively invest to meet those challenges.  </a:t>
            </a:r>
            <a:r>
              <a:rPr lang="en-US" sz="3000" i="1" dirty="0" smtClean="0">
                <a:solidFill>
                  <a:srgbClr val="0070C0"/>
                </a:solidFill>
              </a:rPr>
              <a:t/>
            </a:r>
            <a:br>
              <a:rPr lang="en-US" sz="3000" i="1" dirty="0" smtClean="0">
                <a:solidFill>
                  <a:srgbClr val="0070C0"/>
                </a:solidFill>
              </a:rPr>
            </a:br>
            <a:r>
              <a:rPr lang="en-US" sz="3000" i="1" dirty="0" smtClean="0">
                <a:solidFill>
                  <a:srgbClr val="0070C0"/>
                </a:solidFill>
              </a:rPr>
              <a:t>To </a:t>
            </a:r>
            <a:r>
              <a:rPr lang="en-US" sz="3000" i="1" dirty="0">
                <a:solidFill>
                  <a:srgbClr val="0070C0"/>
                </a:solidFill>
              </a:rPr>
              <a:t>not be prepared, is to surrender.</a:t>
            </a:r>
            <a:endParaRPr lang="en-US" sz="3000" b="1" i="1" dirty="0">
              <a:solidFill>
                <a:srgbClr val="0070C0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281247" y="1938528"/>
            <a:ext cx="8595360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6" name="Rectangle 12"/>
          <p:cNvSpPr txBox="1">
            <a:spLocks noChangeArrowheads="1"/>
          </p:cNvSpPr>
          <p:nvPr/>
        </p:nvSpPr>
        <p:spPr bwMode="auto">
          <a:xfrm>
            <a:off x="281247" y="-7283"/>
            <a:ext cx="7489825" cy="769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r>
              <a:rPr lang="en-US" kern="0" dirty="0" smtClean="0"/>
              <a:t>Dutch Dialogue for the Tidewater Preview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8518226"/>
      </p:ext>
    </p:extLst>
  </p:cSld>
  <p:clrMapOvr>
    <a:masterClrMapping/>
  </p:clrMapOvr>
  <p:transition advTm="14829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786470"/>
            <a:ext cx="9144000" cy="1551113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8" name="Rectangle 12"/>
          <p:cNvSpPr txBox="1">
            <a:spLocks noChangeArrowheads="1"/>
          </p:cNvSpPr>
          <p:nvPr/>
        </p:nvSpPr>
        <p:spPr bwMode="auto">
          <a:xfrm>
            <a:off x="281247" y="-7283"/>
            <a:ext cx="7795953" cy="68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r>
              <a:rPr lang="en-US" kern="0" dirty="0" smtClean="0"/>
              <a:t>Dutch Landscape</a:t>
            </a:r>
            <a:endParaRPr lang="en-US" sz="2400" kern="0" dirty="0" smtClean="0"/>
          </a:p>
        </p:txBody>
      </p:sp>
      <p:sp>
        <p:nvSpPr>
          <p:cNvPr id="3" name="Rectangle 2"/>
          <p:cNvSpPr/>
          <p:nvPr/>
        </p:nvSpPr>
        <p:spPr>
          <a:xfrm>
            <a:off x="164592" y="767924"/>
            <a:ext cx="87156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 smtClean="0">
                <a:solidFill>
                  <a:schemeClr val="bg1"/>
                </a:solidFill>
                <a:latin typeface="+mj-lt"/>
              </a:rPr>
              <a:t>A delta landscape, penetrated by rivers, subject to sea and river flooding with</a:t>
            </a:r>
            <a:r>
              <a:rPr lang="en-US" altLang="en-US" sz="2400" b="1" kern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kern="0" dirty="0" smtClean="0">
                <a:solidFill>
                  <a:schemeClr val="bg1"/>
                </a:solidFill>
                <a:latin typeface="+mj-lt"/>
              </a:rPr>
              <a:t>high-</a:t>
            </a:r>
            <a:br>
              <a:rPr lang="en-US" sz="2400" b="1" kern="0" dirty="0" smtClean="0">
                <a:solidFill>
                  <a:schemeClr val="bg1"/>
                </a:solidFill>
                <a:latin typeface="+mj-lt"/>
              </a:rPr>
            </a:br>
            <a:r>
              <a:rPr lang="en-US" sz="2400" b="1" kern="0" dirty="0" smtClean="0">
                <a:solidFill>
                  <a:schemeClr val="bg1"/>
                </a:solidFill>
                <a:latin typeface="+mj-lt"/>
              </a:rPr>
              <a:t>density urban areas and </a:t>
            </a:r>
            <a:br>
              <a:rPr lang="en-US" sz="2400" b="1" kern="0" dirty="0" smtClean="0">
                <a:solidFill>
                  <a:schemeClr val="bg1"/>
                </a:solidFill>
                <a:latin typeface="+mj-lt"/>
              </a:rPr>
            </a:br>
            <a:r>
              <a:rPr lang="en-US" sz="2400" b="1" kern="0" dirty="0" smtClean="0">
                <a:solidFill>
                  <a:schemeClr val="bg1"/>
                </a:solidFill>
                <a:latin typeface="+mj-lt"/>
              </a:rPr>
              <a:t>abundant agricultural lands</a:t>
            </a:r>
            <a:endParaRPr lang="en-US" sz="2400" b="1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74320" y="2350008"/>
            <a:ext cx="3733800" cy="3847073"/>
          </a:xfrm>
          <a:prstGeom prst="rect">
            <a:avLst/>
          </a:prstGeom>
          <a:solidFill>
            <a:schemeClr val="bg2">
              <a:lumMod val="20000"/>
              <a:lumOff val="80000"/>
              <a:alpha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125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9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105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75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228600" indent="-228600">
              <a:lnSpc>
                <a:spcPct val="90000"/>
              </a:lnSpc>
              <a:buClr>
                <a:srgbClr val="0070C0"/>
              </a:buClr>
            </a:pPr>
            <a:r>
              <a:rPr lang="en-US" altLang="en-US" sz="2000" dirty="0" smtClean="0">
                <a:solidFill>
                  <a:srgbClr val="0070C0"/>
                </a:solidFill>
                <a:latin typeface="+mj-lt"/>
              </a:rPr>
              <a:t>17 million people, </a:t>
            </a:r>
          </a:p>
          <a:p>
            <a:pPr marL="228600" indent="-228600">
              <a:lnSpc>
                <a:spcPct val="90000"/>
              </a:lnSpc>
              <a:buClr>
                <a:srgbClr val="0070C0"/>
              </a:buClr>
            </a:pPr>
            <a:r>
              <a:rPr lang="en-US" altLang="en-US" sz="2000" dirty="0" smtClean="0">
                <a:solidFill>
                  <a:srgbClr val="0070C0"/>
                </a:solidFill>
                <a:latin typeface="+mj-lt"/>
              </a:rPr>
              <a:t>3rd most densely populated country</a:t>
            </a:r>
          </a:p>
          <a:p>
            <a:pPr marL="228600" indent="-228600">
              <a:lnSpc>
                <a:spcPct val="90000"/>
              </a:lnSpc>
              <a:buClr>
                <a:srgbClr val="0070C0"/>
              </a:buClr>
            </a:pPr>
            <a:r>
              <a:rPr lang="en-US" altLang="en-US" sz="2000" dirty="0" smtClean="0">
                <a:solidFill>
                  <a:srgbClr val="0070C0"/>
                </a:solidFill>
                <a:latin typeface="+mj-lt"/>
              </a:rPr>
              <a:t>60</a:t>
            </a:r>
            <a:r>
              <a:rPr lang="en-US" altLang="en-US" sz="2000" dirty="0">
                <a:solidFill>
                  <a:srgbClr val="0070C0"/>
                </a:solidFill>
                <a:latin typeface="+mj-lt"/>
              </a:rPr>
              <a:t>% of people live </a:t>
            </a:r>
            <a:r>
              <a:rPr lang="en-US" altLang="en-US" sz="2000" dirty="0" smtClean="0">
                <a:solidFill>
                  <a:srgbClr val="0070C0"/>
                </a:solidFill>
                <a:latin typeface="+mj-lt"/>
              </a:rPr>
              <a:t>in areas below sea </a:t>
            </a:r>
            <a:r>
              <a:rPr lang="en-US" altLang="en-US" sz="2000" dirty="0">
                <a:solidFill>
                  <a:srgbClr val="0070C0"/>
                </a:solidFill>
                <a:latin typeface="+mj-lt"/>
              </a:rPr>
              <a:t>level</a:t>
            </a:r>
          </a:p>
          <a:p>
            <a:pPr marL="228600" indent="-228600">
              <a:lnSpc>
                <a:spcPct val="90000"/>
              </a:lnSpc>
              <a:buClr>
                <a:srgbClr val="0070C0"/>
              </a:buClr>
            </a:pPr>
            <a:r>
              <a:rPr lang="en-US" altLang="en-US" sz="2000" dirty="0" smtClean="0">
                <a:solidFill>
                  <a:srgbClr val="0070C0"/>
                </a:solidFill>
                <a:latin typeface="+mj-lt"/>
              </a:rPr>
              <a:t>22nd </a:t>
            </a:r>
            <a:r>
              <a:rPr lang="en-US" altLang="en-US" sz="2000" dirty="0">
                <a:solidFill>
                  <a:srgbClr val="0070C0"/>
                </a:solidFill>
                <a:latin typeface="+mj-lt"/>
              </a:rPr>
              <a:t>largest </a:t>
            </a:r>
            <a:r>
              <a:rPr lang="en-US" altLang="en-US" sz="2000" dirty="0" smtClean="0">
                <a:solidFill>
                  <a:srgbClr val="0070C0"/>
                </a:solidFill>
                <a:latin typeface="+mj-lt"/>
              </a:rPr>
              <a:t>economy</a:t>
            </a:r>
            <a:endParaRPr lang="en-US" altLang="en-US" sz="2000" dirty="0" smtClean="0">
              <a:solidFill>
                <a:srgbClr val="0070C0"/>
              </a:solidFill>
              <a:latin typeface="+mj-lt"/>
            </a:endParaRPr>
          </a:p>
          <a:p>
            <a:pPr marL="228600" indent="-228600">
              <a:lnSpc>
                <a:spcPct val="90000"/>
              </a:lnSpc>
              <a:buClr>
                <a:srgbClr val="0070C0"/>
              </a:buClr>
            </a:pPr>
            <a:r>
              <a:rPr lang="en-US" altLang="en-US" sz="2000" dirty="0" smtClean="0">
                <a:solidFill>
                  <a:srgbClr val="0070C0"/>
                </a:solidFill>
                <a:latin typeface="+mj-lt"/>
              </a:rPr>
              <a:t>70% of GDP produced in areas below sea level </a:t>
            </a:r>
            <a:endParaRPr lang="en-US" altLang="en-US" sz="2000" dirty="0">
              <a:solidFill>
                <a:srgbClr val="0070C0"/>
              </a:solidFill>
              <a:latin typeface="+mj-lt"/>
            </a:endParaRPr>
          </a:p>
          <a:p>
            <a:pPr marL="228600" indent="-228600">
              <a:lnSpc>
                <a:spcPct val="90000"/>
              </a:lnSpc>
              <a:buClr>
                <a:srgbClr val="0070C0"/>
              </a:buClr>
            </a:pPr>
            <a:r>
              <a:rPr lang="en-US" altLang="en-US" sz="2000" dirty="0" smtClean="0">
                <a:solidFill>
                  <a:srgbClr val="0070C0"/>
                </a:solidFill>
                <a:latin typeface="+mj-lt"/>
              </a:rPr>
              <a:t>subsiding land</a:t>
            </a:r>
          </a:p>
          <a:p>
            <a:pPr marL="228600" indent="-228600">
              <a:lnSpc>
                <a:spcPct val="90000"/>
              </a:lnSpc>
              <a:buClr>
                <a:srgbClr val="0070C0"/>
              </a:buClr>
            </a:pPr>
            <a:r>
              <a:rPr lang="en-US" altLang="en-US" sz="2000" dirty="0" smtClean="0">
                <a:solidFill>
                  <a:srgbClr val="0070C0"/>
                </a:solidFill>
                <a:latin typeface="+mj-lt"/>
              </a:rPr>
              <a:t>Water management </a:t>
            </a:r>
            <a:r>
              <a:rPr lang="en-US" altLang="en-US" sz="2000" dirty="0">
                <a:solidFill>
                  <a:srgbClr val="0070C0"/>
                </a:solidFill>
                <a:latin typeface="+mj-lt"/>
              </a:rPr>
              <a:t>is a matter of </a:t>
            </a:r>
            <a:r>
              <a:rPr lang="en-US" altLang="en-US" sz="2000" i="1" dirty="0">
                <a:solidFill>
                  <a:srgbClr val="0070C0"/>
                </a:solidFill>
                <a:latin typeface="+mj-lt"/>
              </a:rPr>
              <a:t>national survival</a:t>
            </a:r>
          </a:p>
          <a:p>
            <a:pPr marL="228600" indent="-228600">
              <a:lnSpc>
                <a:spcPct val="90000"/>
              </a:lnSpc>
              <a:buClr>
                <a:srgbClr val="0070C0"/>
              </a:buClr>
            </a:pPr>
            <a:r>
              <a:rPr lang="en-US" altLang="en-US" sz="2000" dirty="0" smtClean="0">
                <a:solidFill>
                  <a:srgbClr val="0070C0"/>
                </a:solidFill>
                <a:latin typeface="+mj-lt"/>
              </a:rPr>
              <a:t> water </a:t>
            </a:r>
            <a:r>
              <a:rPr lang="en-US" altLang="en-US" sz="2000" dirty="0">
                <a:solidFill>
                  <a:srgbClr val="0070C0"/>
                </a:solidFill>
                <a:latin typeface="+mj-lt"/>
              </a:rPr>
              <a:t>is an </a:t>
            </a:r>
            <a:r>
              <a:rPr lang="en-US" altLang="en-US" sz="2000" i="1" dirty="0">
                <a:solidFill>
                  <a:srgbClr val="0070C0"/>
                </a:solidFill>
                <a:latin typeface="+mj-lt"/>
              </a:rPr>
              <a:t>opportunity</a:t>
            </a:r>
          </a:p>
          <a:p>
            <a:pPr marL="0" indent="0" eaLnBrk="1" hangingPunct="1">
              <a:lnSpc>
                <a:spcPct val="90000"/>
              </a:lnSpc>
              <a:buClr>
                <a:srgbClr val="0070C0"/>
              </a:buClr>
              <a:buSzPct val="135000"/>
              <a:buNone/>
            </a:pPr>
            <a:endParaRPr lang="en-US" altLang="en-US" sz="2000" kern="0" dirty="0" smtClean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2" name="Picture 3"/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" t="3010" r="3030" b="3294"/>
          <a:stretch/>
        </p:blipFill>
        <p:spPr bwMode="auto">
          <a:xfrm>
            <a:off x="4419600" y="1447800"/>
            <a:ext cx="4657759" cy="4776737"/>
          </a:xfrm>
          <a:prstGeom prst="rect">
            <a:avLst/>
          </a:prstGeom>
          <a:noFill/>
          <a:ln w="31750" algn="ctr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877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8"/>
    </mc:Choice>
    <mc:Fallback xmlns="">
      <p:transition spd="slow" advTm="8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786470"/>
            <a:ext cx="9144000" cy="1181783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8" name="Rectangle 12"/>
          <p:cNvSpPr txBox="1">
            <a:spLocks noChangeArrowheads="1"/>
          </p:cNvSpPr>
          <p:nvPr/>
        </p:nvSpPr>
        <p:spPr bwMode="auto">
          <a:xfrm>
            <a:off x="281247" y="-7283"/>
            <a:ext cx="7795953" cy="68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r>
              <a:rPr lang="en-US" kern="0" dirty="0" smtClean="0"/>
              <a:t>Dutch Landscape</a:t>
            </a:r>
            <a:endParaRPr lang="en-US" sz="2400" kern="0" dirty="0" smtClean="0"/>
          </a:p>
        </p:txBody>
      </p:sp>
      <p:sp>
        <p:nvSpPr>
          <p:cNvPr id="3" name="Rectangle 2"/>
          <p:cNvSpPr/>
          <p:nvPr/>
        </p:nvSpPr>
        <p:spPr>
          <a:xfrm>
            <a:off x="199764" y="767924"/>
            <a:ext cx="87156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 smtClean="0">
                <a:solidFill>
                  <a:schemeClr val="bg1"/>
                </a:solidFill>
                <a:latin typeface="+mj-lt"/>
              </a:rPr>
              <a:t>A delta landscape, penetrated by rivers, subject to sea and river flooding with</a:t>
            </a:r>
            <a:r>
              <a:rPr lang="en-US" altLang="en-US" sz="2400" b="1" kern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kern="0" dirty="0" smtClean="0">
                <a:solidFill>
                  <a:schemeClr val="bg1"/>
                </a:solidFill>
                <a:latin typeface="+mj-lt"/>
              </a:rPr>
              <a:t>high-density urban areas and abundant agricultural lands</a:t>
            </a:r>
            <a:endParaRPr lang="en-US" sz="2400" b="1" kern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Picture 8" descr="poster-nederl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11" y="2092608"/>
            <a:ext cx="8688742" cy="4077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484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5"/>
    </mc:Choice>
    <mc:Fallback xmlns="">
      <p:transition spd="slow" advTm="1435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786470"/>
            <a:ext cx="9144000" cy="1181783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8" name="Rectangle 12"/>
          <p:cNvSpPr txBox="1">
            <a:spLocks noChangeArrowheads="1"/>
          </p:cNvSpPr>
          <p:nvPr/>
        </p:nvSpPr>
        <p:spPr bwMode="auto">
          <a:xfrm>
            <a:off x="281247" y="-7283"/>
            <a:ext cx="7795953" cy="68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r>
              <a:rPr lang="en-US" kern="0" dirty="0" smtClean="0"/>
              <a:t>Dutch Landscape</a:t>
            </a:r>
            <a:endParaRPr lang="en-US" sz="2400" kern="0" dirty="0" smtClean="0"/>
          </a:p>
        </p:txBody>
      </p:sp>
      <p:sp>
        <p:nvSpPr>
          <p:cNvPr id="3" name="Rectangle 2"/>
          <p:cNvSpPr/>
          <p:nvPr/>
        </p:nvSpPr>
        <p:spPr>
          <a:xfrm>
            <a:off x="199764" y="767924"/>
            <a:ext cx="87156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 smtClean="0">
                <a:solidFill>
                  <a:schemeClr val="bg1"/>
                </a:solidFill>
                <a:latin typeface="+mj-lt"/>
              </a:rPr>
              <a:t>A delta landscape, penetrated by rivers, subject to sea and river flooding with</a:t>
            </a:r>
            <a:r>
              <a:rPr lang="en-US" altLang="en-US" sz="2400" b="1" kern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kern="0" dirty="0" smtClean="0">
                <a:solidFill>
                  <a:schemeClr val="bg1"/>
                </a:solidFill>
                <a:latin typeface="+mj-lt"/>
              </a:rPr>
              <a:t>high-density urban areas, abundant agricultural lands and </a:t>
            </a:r>
            <a:r>
              <a:rPr lang="en-US" sz="2400" b="1" u="sng" kern="0" dirty="0" smtClean="0">
                <a:solidFill>
                  <a:schemeClr val="bg1"/>
                </a:solidFill>
                <a:latin typeface="+mj-lt"/>
              </a:rPr>
              <a:t>water management  challenges</a:t>
            </a:r>
            <a:endParaRPr lang="en-US" sz="2400" b="1" u="sng" kern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Picture 14" descr="poster-nederland"/>
          <p:cNvPicPr>
            <a:picLocks noChangeAspect="1" noChangeArrowheads="1"/>
          </p:cNvPicPr>
          <p:nvPr/>
        </p:nvPicPr>
        <p:blipFill>
          <a:blip r:embed="rId4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3941"/>
            <a:ext cx="9144000" cy="40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39437" y="4200621"/>
            <a:ext cx="1584325" cy="1584325"/>
          </a:xfrm>
          <a:prstGeom prst="upArrowCallout">
            <a:avLst>
              <a:gd name="adj1" fmla="val 25000"/>
              <a:gd name="adj2" fmla="val 25000"/>
              <a:gd name="adj3" fmla="val 16667"/>
              <a:gd name="adj4" fmla="val 66667"/>
            </a:avLst>
          </a:prstGeom>
          <a:solidFill>
            <a:srgbClr val="00CCFF">
              <a:alpha val="74901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700" b="1" dirty="0" smtClean="0">
                <a:latin typeface="Arial" charset="0"/>
                <a:cs typeface="+mn-cs"/>
              </a:rPr>
              <a:t>Sea level </a:t>
            </a:r>
            <a:r>
              <a:rPr lang="en-GB" sz="1700" b="1" dirty="0">
                <a:latin typeface="Arial" charset="0"/>
                <a:cs typeface="+mn-cs"/>
              </a:rPr>
              <a:t>rise</a:t>
            </a:r>
          </a:p>
          <a:p>
            <a:pPr algn="ctr"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700" b="1" dirty="0">
                <a:latin typeface="Arial" charset="0"/>
                <a:cs typeface="+mn-cs"/>
              </a:rPr>
              <a:t>(20 cm--&gt;</a:t>
            </a:r>
          </a:p>
          <a:p>
            <a:pPr algn="ctr"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700" b="1" dirty="0">
                <a:latin typeface="Arial" charset="0"/>
                <a:cs typeface="+mn-cs"/>
              </a:rPr>
              <a:t>60-85 cm/100y)</a:t>
            </a:r>
            <a:r>
              <a:rPr lang="ar-SA" sz="1700" b="1" dirty="0">
                <a:latin typeface="Arial" charset="0"/>
                <a:cs typeface="Arial" charset="0"/>
              </a:rPr>
              <a:t>‏</a:t>
            </a:r>
            <a:endParaRPr lang="en-GB" sz="1700" b="1" dirty="0">
              <a:latin typeface="Arial" charset="0"/>
              <a:cs typeface="+mn-cs"/>
            </a:endParaRPr>
          </a:p>
        </p:txBody>
      </p:sp>
      <p:sp>
        <p:nvSpPr>
          <p:cNvPr id="12" name="AutoShape 4"/>
          <p:cNvSpPr>
            <a:spLocks noChangeArrowheads="1"/>
          </p:cNvSpPr>
          <p:nvPr/>
        </p:nvSpPr>
        <p:spPr bwMode="auto">
          <a:xfrm>
            <a:off x="152400" y="2402541"/>
            <a:ext cx="2286000" cy="1008063"/>
          </a:xfrm>
          <a:prstGeom prst="rightArrowCallout">
            <a:avLst>
              <a:gd name="adj1" fmla="val 25000"/>
              <a:gd name="adj2" fmla="val 25000"/>
              <a:gd name="adj3" fmla="val 37795"/>
              <a:gd name="adj4" fmla="val 66667"/>
            </a:avLst>
          </a:prstGeom>
          <a:solidFill>
            <a:srgbClr val="00CCFF">
              <a:alpha val="74901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700" b="1" dirty="0">
                <a:latin typeface="Arial" charset="0"/>
                <a:cs typeface="+mn-cs"/>
              </a:rPr>
              <a:t>More </a:t>
            </a:r>
            <a:r>
              <a:rPr lang="en-GB" sz="1700" b="1" dirty="0" smtClean="0">
                <a:latin typeface="Arial" charset="0"/>
                <a:cs typeface="+mn-cs"/>
              </a:rPr>
              <a:t>extreme</a:t>
            </a:r>
            <a:endParaRPr lang="en-GB" sz="1700" b="1" dirty="0">
              <a:latin typeface="Arial" charset="0"/>
              <a:cs typeface="+mn-cs"/>
            </a:endParaRPr>
          </a:p>
          <a:p>
            <a:pPr algn="ctr"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700" b="1" dirty="0">
                <a:latin typeface="Arial" charset="0"/>
                <a:cs typeface="+mn-cs"/>
              </a:rPr>
              <a:t> </a:t>
            </a:r>
            <a:r>
              <a:rPr lang="en-GB" sz="1700" b="1" dirty="0" smtClean="0">
                <a:latin typeface="Arial" charset="0"/>
                <a:cs typeface="+mn-cs"/>
              </a:rPr>
              <a:t>storms</a:t>
            </a:r>
            <a:endParaRPr lang="en-GB" sz="1700" b="1" dirty="0">
              <a:latin typeface="Arial" charset="0"/>
              <a:cs typeface="+mn-cs"/>
            </a:endParaRPr>
          </a:p>
        </p:txBody>
      </p:sp>
      <p:sp>
        <p:nvSpPr>
          <p:cNvPr id="13" name="AutoShape 5"/>
          <p:cNvSpPr>
            <a:spLocks noChangeArrowheads="1"/>
          </p:cNvSpPr>
          <p:nvPr/>
        </p:nvSpPr>
        <p:spPr bwMode="auto">
          <a:xfrm>
            <a:off x="4450097" y="2279628"/>
            <a:ext cx="1665288" cy="1447800"/>
          </a:xfrm>
          <a:prstGeom prst="downArrowCallout">
            <a:avLst>
              <a:gd name="adj1" fmla="val 28755"/>
              <a:gd name="adj2" fmla="val 28755"/>
              <a:gd name="adj3" fmla="val 16667"/>
              <a:gd name="adj4" fmla="val 66667"/>
            </a:avLst>
          </a:prstGeom>
          <a:solidFill>
            <a:srgbClr val="00CCFF">
              <a:alpha val="74901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700" b="1" dirty="0" smtClean="0">
                <a:latin typeface="Arial" charset="0"/>
                <a:cs typeface="+mn-cs"/>
              </a:rPr>
              <a:t>More intense</a:t>
            </a:r>
            <a:endParaRPr lang="en-GB" sz="1700" b="1" dirty="0">
              <a:latin typeface="Arial" charset="0"/>
              <a:cs typeface="+mn-cs"/>
            </a:endParaRPr>
          </a:p>
          <a:p>
            <a:pPr algn="ctr"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700" b="1" dirty="0">
                <a:latin typeface="Arial" charset="0"/>
                <a:cs typeface="+mn-cs"/>
              </a:rPr>
              <a:t> rainfall</a:t>
            </a:r>
          </a:p>
        </p:txBody>
      </p:sp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3810000" y="3774141"/>
            <a:ext cx="2895600" cy="1079500"/>
          </a:xfrm>
          <a:prstGeom prst="leftRightArrowCallout">
            <a:avLst>
              <a:gd name="adj1" fmla="val 25000"/>
              <a:gd name="adj2" fmla="val 24537"/>
              <a:gd name="adj3" fmla="val 33529"/>
              <a:gd name="adj4" fmla="val 50000"/>
            </a:avLst>
          </a:prstGeom>
          <a:solidFill>
            <a:srgbClr val="FF0000">
              <a:alpha val="74901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700" b="1" dirty="0">
                <a:latin typeface="Arial" charset="0"/>
                <a:cs typeface="+mn-cs"/>
              </a:rPr>
              <a:t>Spatial</a:t>
            </a:r>
          </a:p>
          <a:p>
            <a:pPr algn="ctr"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700" b="1" dirty="0" smtClean="0">
                <a:latin typeface="Arial" charset="0"/>
                <a:cs typeface="+mn-cs"/>
              </a:rPr>
              <a:t>development</a:t>
            </a:r>
            <a:endParaRPr lang="en-GB" sz="1700" b="1" dirty="0">
              <a:latin typeface="Arial" charset="0"/>
              <a:cs typeface="+mn-cs"/>
            </a:endParaRPr>
          </a:p>
        </p:txBody>
      </p:sp>
      <p:sp>
        <p:nvSpPr>
          <p:cNvPr id="15" name="AutoShape 7"/>
          <p:cNvSpPr>
            <a:spLocks noChangeArrowheads="1"/>
          </p:cNvSpPr>
          <p:nvPr/>
        </p:nvSpPr>
        <p:spPr bwMode="auto">
          <a:xfrm>
            <a:off x="1802481" y="4495800"/>
            <a:ext cx="1295400" cy="1600200"/>
          </a:xfrm>
          <a:prstGeom prst="upArrowCallout">
            <a:avLst>
              <a:gd name="adj1" fmla="val 25000"/>
              <a:gd name="adj2" fmla="val 25000"/>
              <a:gd name="adj3" fmla="val 20588"/>
              <a:gd name="adj4" fmla="val 66667"/>
            </a:avLst>
          </a:prstGeom>
          <a:solidFill>
            <a:srgbClr val="CCFFCC">
              <a:alpha val="74901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700" b="1" dirty="0">
                <a:latin typeface="Arial" charset="0"/>
                <a:cs typeface="+mn-cs"/>
              </a:rPr>
              <a:t>Increased </a:t>
            </a:r>
          </a:p>
          <a:p>
            <a:pPr algn="ctr"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700" b="1" dirty="0">
                <a:latin typeface="Arial" charset="0"/>
                <a:cs typeface="+mn-cs"/>
              </a:rPr>
              <a:t>erosion</a:t>
            </a:r>
          </a:p>
        </p:txBody>
      </p:sp>
      <p:sp>
        <p:nvSpPr>
          <p:cNvPr id="16" name="AutoShape 8"/>
          <p:cNvSpPr>
            <a:spLocks noChangeArrowheads="1"/>
          </p:cNvSpPr>
          <p:nvPr/>
        </p:nvSpPr>
        <p:spPr bwMode="auto">
          <a:xfrm>
            <a:off x="5562600" y="5082241"/>
            <a:ext cx="1371600" cy="1143000"/>
          </a:xfrm>
          <a:prstGeom prst="downArrowCallout">
            <a:avLst>
              <a:gd name="adj1" fmla="val 30000"/>
              <a:gd name="adj2" fmla="val 30000"/>
              <a:gd name="adj3" fmla="val 16667"/>
              <a:gd name="adj4" fmla="val 66667"/>
            </a:avLst>
          </a:prstGeom>
          <a:solidFill>
            <a:srgbClr val="CCFFCC">
              <a:alpha val="74901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700" b="1" dirty="0">
                <a:latin typeface="Arial" charset="0"/>
                <a:cs typeface="+mn-cs"/>
              </a:rPr>
              <a:t>Subsidence</a:t>
            </a:r>
          </a:p>
          <a:p>
            <a:pPr algn="ctr"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700" b="1" dirty="0">
                <a:latin typeface="Arial" charset="0"/>
                <a:cs typeface="+mn-cs"/>
              </a:rPr>
              <a:t>10 cm/100yr</a:t>
            </a:r>
          </a:p>
        </p:txBody>
      </p:sp>
      <p:sp>
        <p:nvSpPr>
          <p:cNvPr id="17" name="AutoShape 10"/>
          <p:cNvSpPr>
            <a:spLocks noChangeArrowheads="1"/>
          </p:cNvSpPr>
          <p:nvPr/>
        </p:nvSpPr>
        <p:spPr bwMode="auto">
          <a:xfrm>
            <a:off x="3276600" y="5059329"/>
            <a:ext cx="1541463" cy="695325"/>
          </a:xfrm>
          <a:prstGeom prst="rightArrowCallout">
            <a:avLst>
              <a:gd name="adj1" fmla="val 25000"/>
              <a:gd name="adj2" fmla="val 25000"/>
              <a:gd name="adj3" fmla="val 36948"/>
              <a:gd name="adj4" fmla="val 66667"/>
            </a:avLst>
          </a:prstGeom>
          <a:solidFill>
            <a:srgbClr val="FF6600">
              <a:alpha val="74901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700" b="1" dirty="0">
                <a:latin typeface="Arial" charset="0"/>
                <a:cs typeface="+mn-cs"/>
              </a:rPr>
              <a:t>Salt </a:t>
            </a:r>
          </a:p>
          <a:p>
            <a:pPr algn="ctr"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700" b="1" dirty="0">
                <a:latin typeface="Arial" charset="0"/>
                <a:cs typeface="+mn-cs"/>
              </a:rPr>
              <a:t>intrusion</a:t>
            </a:r>
          </a:p>
        </p:txBody>
      </p:sp>
      <p:sp>
        <p:nvSpPr>
          <p:cNvPr id="18" name="AutoShape 11"/>
          <p:cNvSpPr>
            <a:spLocks noChangeArrowheads="1"/>
          </p:cNvSpPr>
          <p:nvPr/>
        </p:nvSpPr>
        <p:spPr bwMode="auto">
          <a:xfrm>
            <a:off x="7467600" y="4917141"/>
            <a:ext cx="1371600" cy="1716088"/>
          </a:xfrm>
          <a:prstGeom prst="downArrowCallout">
            <a:avLst>
              <a:gd name="adj1" fmla="val 25000"/>
              <a:gd name="adj2" fmla="val 25000"/>
              <a:gd name="adj3" fmla="val 20853"/>
              <a:gd name="adj4" fmla="val 66667"/>
            </a:avLst>
          </a:prstGeom>
          <a:solidFill>
            <a:srgbClr val="FFCC99">
              <a:alpha val="74901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700" b="1" dirty="0">
                <a:latin typeface="Arial" charset="0"/>
                <a:cs typeface="+mn-cs"/>
              </a:rPr>
              <a:t>Decreased</a:t>
            </a:r>
          </a:p>
          <a:p>
            <a:pPr algn="ctr"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700" b="1" dirty="0">
                <a:latin typeface="Arial" charset="0"/>
                <a:cs typeface="+mn-cs"/>
              </a:rPr>
              <a:t>river</a:t>
            </a:r>
          </a:p>
          <a:p>
            <a:pPr algn="ctr"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700" b="1" dirty="0">
                <a:latin typeface="Arial" charset="0"/>
                <a:cs typeface="+mn-cs"/>
              </a:rPr>
              <a:t>discharge</a:t>
            </a:r>
          </a:p>
          <a:p>
            <a:pPr algn="ctr"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700" b="1" dirty="0">
                <a:latin typeface="Arial" charset="0"/>
                <a:cs typeface="+mn-cs"/>
              </a:rPr>
              <a:t>- 60%</a:t>
            </a:r>
          </a:p>
        </p:txBody>
      </p:sp>
      <p:sp>
        <p:nvSpPr>
          <p:cNvPr id="19" name="AutoShape 12"/>
          <p:cNvSpPr>
            <a:spLocks noChangeArrowheads="1"/>
          </p:cNvSpPr>
          <p:nvPr/>
        </p:nvSpPr>
        <p:spPr bwMode="auto">
          <a:xfrm>
            <a:off x="7467600" y="3240741"/>
            <a:ext cx="1371600" cy="1614488"/>
          </a:xfrm>
          <a:prstGeom prst="upArrowCallout">
            <a:avLst>
              <a:gd name="adj1" fmla="val 25000"/>
              <a:gd name="adj2" fmla="val 25000"/>
              <a:gd name="adj3" fmla="val 19618"/>
              <a:gd name="adj4" fmla="val 66667"/>
            </a:avLst>
          </a:prstGeom>
          <a:solidFill>
            <a:srgbClr val="00CCFF">
              <a:alpha val="74901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700" b="1" dirty="0">
                <a:latin typeface="Arial" charset="0"/>
                <a:cs typeface="+mn-cs"/>
              </a:rPr>
              <a:t>Increased </a:t>
            </a:r>
          </a:p>
          <a:p>
            <a:pPr algn="ctr"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700" b="1" dirty="0">
                <a:latin typeface="Arial" charset="0"/>
                <a:cs typeface="+mn-cs"/>
              </a:rPr>
              <a:t>river </a:t>
            </a:r>
          </a:p>
          <a:p>
            <a:pPr algn="ctr"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700" b="1" dirty="0">
                <a:latin typeface="Arial" charset="0"/>
                <a:cs typeface="+mn-cs"/>
              </a:rPr>
              <a:t>discharge</a:t>
            </a:r>
          </a:p>
          <a:p>
            <a:pPr algn="ctr"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700" b="1" dirty="0">
                <a:latin typeface="Arial" charset="0"/>
                <a:cs typeface="+mn-cs"/>
              </a:rPr>
              <a:t>+ 10%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076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36"/>
    </mc:Choice>
    <mc:Fallback xmlns="">
      <p:transition spd="slow" advTm="21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6970527"/>
              </p:ext>
            </p:extLst>
          </p:nvPr>
        </p:nvGraphicFramePr>
        <p:xfrm>
          <a:off x="4936918" y="819128"/>
          <a:ext cx="4051300" cy="542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name="Picture" r:id="rId5" imgW="2191320" imgH="3315240" progId="Word.Picture.8">
                  <p:embed/>
                </p:oleObj>
              </mc:Choice>
              <mc:Fallback>
                <p:oleObj name="Picture" r:id="rId5" imgW="2191320" imgH="331524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6918" y="819128"/>
                        <a:ext cx="4051300" cy="5421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 bwMode="auto">
          <a:xfrm>
            <a:off x="0" y="786471"/>
            <a:ext cx="9448800" cy="493776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8" name="Rectangle 12"/>
          <p:cNvSpPr txBox="1">
            <a:spLocks noChangeArrowheads="1"/>
          </p:cNvSpPr>
          <p:nvPr/>
        </p:nvSpPr>
        <p:spPr bwMode="auto">
          <a:xfrm>
            <a:off x="281247" y="-7283"/>
            <a:ext cx="7795953" cy="68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r>
              <a:rPr lang="en-US" kern="0" dirty="0" smtClean="0"/>
              <a:t>Dutch Landscape</a:t>
            </a:r>
            <a:endParaRPr lang="en-US" sz="2400" kern="0" dirty="0" smtClean="0"/>
          </a:p>
        </p:txBody>
      </p:sp>
      <p:sp>
        <p:nvSpPr>
          <p:cNvPr id="3" name="Rectangle 2"/>
          <p:cNvSpPr/>
          <p:nvPr/>
        </p:nvSpPr>
        <p:spPr>
          <a:xfrm>
            <a:off x="199764" y="767924"/>
            <a:ext cx="90027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kern="0" dirty="0" smtClean="0">
                <a:solidFill>
                  <a:schemeClr val="bg1"/>
                </a:solidFill>
                <a:latin typeface="+mj-lt"/>
              </a:rPr>
              <a:t>Lowlands w/ High Density Urban Areas &amp; Agricultural Lands</a:t>
            </a:r>
            <a:endParaRPr lang="en-US" sz="2400" b="1" kern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16" y="1351833"/>
            <a:ext cx="4270688" cy="4888607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10312" y="1362456"/>
            <a:ext cx="1828800" cy="32004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70C0"/>
                </a:solidFill>
              </a:rPr>
              <a:t>Land Use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956048" y="1344168"/>
            <a:ext cx="2743200" cy="32004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70C0"/>
                </a:solidFill>
              </a:rPr>
              <a:t>Flood Prone Areas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4936918" y="1351833"/>
            <a:ext cx="4051300" cy="4888607"/>
          </a:xfrm>
          <a:prstGeom prst="rect">
            <a:avLst/>
          </a:pr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800600" y="1280160"/>
            <a:ext cx="4648200" cy="64008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 rot="18464959">
            <a:off x="3161228" y="3174030"/>
            <a:ext cx="3336718" cy="1172629"/>
          </a:xfrm>
          <a:prstGeom prst="rect">
            <a:avLst/>
          </a:prstGeom>
          <a:solidFill>
            <a:schemeClr val="bg1"/>
          </a:solidFill>
          <a:ln w="31750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600" b="1" u="sng" dirty="0" smtClean="0">
                <a:solidFill>
                  <a:srgbClr val="0070C0"/>
                </a:solidFill>
              </a:rPr>
              <a:t>Water is where</a:t>
            </a:r>
            <a:br>
              <a:rPr lang="en-US" sz="2600" b="1" u="sng" dirty="0" smtClean="0">
                <a:solidFill>
                  <a:srgbClr val="0070C0"/>
                </a:solidFill>
              </a:rPr>
            </a:br>
            <a:r>
              <a:rPr lang="en-US" sz="2600" b="1" u="sng" dirty="0" smtClean="0">
                <a:solidFill>
                  <a:srgbClr val="0070C0"/>
                </a:solidFill>
              </a:rPr>
              <a:t>the environment meets the economy</a:t>
            </a:r>
            <a:endParaRPr lang="en-US" sz="2600" b="1" dirty="0">
              <a:solidFill>
                <a:srgbClr val="0070C0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37038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0"/>
    </mc:Choice>
    <mc:Fallback xmlns="">
      <p:transition spd="slow" advTm="8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ChangeArrowheads="1"/>
          </p:cNvSpPr>
          <p:nvPr/>
        </p:nvSpPr>
        <p:spPr bwMode="auto">
          <a:xfrm>
            <a:off x="152400" y="914399"/>
            <a:ext cx="8839200" cy="5238929"/>
          </a:xfrm>
          <a:prstGeom prst="rect">
            <a:avLst/>
          </a:prstGeom>
          <a:solidFill>
            <a:schemeClr val="bg2">
              <a:lumMod val="20000"/>
              <a:lumOff val="80000"/>
              <a:alpha val="80000"/>
            </a:schemeClr>
          </a:solidFill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663300"/>
              </a:buClr>
              <a:buSzPct val="12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663300"/>
              </a:buClr>
              <a:buSzPct val="9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663300"/>
              </a:buClr>
              <a:buSzPct val="10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663300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35000"/>
              </a:spcBef>
              <a:buFontTx/>
              <a:buNone/>
            </a:pPr>
            <a:r>
              <a:rPr lang="en-US" altLang="en-US" sz="2400" b="1" dirty="0" smtClean="0">
                <a:solidFill>
                  <a:srgbClr val="0070C0"/>
                </a:solidFill>
              </a:rPr>
              <a:t>Evolving Perspectives </a:t>
            </a:r>
            <a:r>
              <a:rPr lang="en-US" altLang="en-US" sz="2400" dirty="0" smtClean="0">
                <a:solidFill>
                  <a:srgbClr val="0070C0"/>
                </a:solidFill>
              </a:rPr>
              <a:t>- As the challenges increase, the response evolves </a:t>
            </a:r>
          </a:p>
          <a:p>
            <a:pPr eaLnBrk="1" hangingPunct="1">
              <a:spcBef>
                <a:spcPct val="35000"/>
              </a:spcBef>
              <a:buFontTx/>
              <a:buNone/>
            </a:pPr>
            <a:endParaRPr lang="en-US" altLang="en-US" sz="2400" dirty="0">
              <a:solidFill>
                <a:srgbClr val="0070C0"/>
              </a:solidFill>
            </a:endParaRPr>
          </a:p>
          <a:p>
            <a:pPr eaLnBrk="1" hangingPunct="1">
              <a:spcBef>
                <a:spcPct val="35000"/>
              </a:spcBef>
              <a:buFontTx/>
              <a:buNone/>
            </a:pPr>
            <a:endParaRPr lang="en-US" altLang="en-US" sz="2400" dirty="0" smtClean="0">
              <a:solidFill>
                <a:srgbClr val="0070C0"/>
              </a:solidFill>
            </a:endParaRPr>
          </a:p>
          <a:p>
            <a:pPr eaLnBrk="1" hangingPunct="1">
              <a:spcBef>
                <a:spcPct val="35000"/>
              </a:spcBef>
              <a:buFontTx/>
              <a:buNone/>
            </a:pPr>
            <a:endParaRPr lang="en-US" altLang="en-US" sz="2400" dirty="0">
              <a:solidFill>
                <a:srgbClr val="0070C0"/>
              </a:solidFill>
            </a:endParaRPr>
          </a:p>
          <a:p>
            <a:pPr eaLnBrk="1" hangingPunct="1">
              <a:spcBef>
                <a:spcPct val="35000"/>
              </a:spcBef>
              <a:buFontTx/>
              <a:buNone/>
            </a:pPr>
            <a:endParaRPr lang="en-US" altLang="en-US" sz="2400" dirty="0" smtClean="0">
              <a:solidFill>
                <a:srgbClr val="0070C0"/>
              </a:solidFill>
            </a:endParaRPr>
          </a:p>
          <a:p>
            <a:pPr eaLnBrk="1" hangingPunct="1">
              <a:spcBef>
                <a:spcPct val="35000"/>
              </a:spcBef>
              <a:buFontTx/>
              <a:buNone/>
            </a:pPr>
            <a:endParaRPr lang="en-US" altLang="en-US" sz="2400" dirty="0">
              <a:solidFill>
                <a:srgbClr val="0070C0"/>
              </a:solidFill>
            </a:endParaRPr>
          </a:p>
          <a:p>
            <a:pPr eaLnBrk="1" hangingPunct="1">
              <a:spcBef>
                <a:spcPct val="35000"/>
              </a:spcBef>
              <a:buFontTx/>
              <a:buNone/>
            </a:pPr>
            <a:endParaRPr lang="en-US" altLang="en-US" sz="2400" dirty="0" smtClean="0">
              <a:solidFill>
                <a:srgbClr val="0070C0"/>
              </a:solidFill>
            </a:endParaRPr>
          </a:p>
          <a:p>
            <a:pPr eaLnBrk="1" hangingPunct="1">
              <a:spcBef>
                <a:spcPct val="35000"/>
              </a:spcBef>
              <a:buFontTx/>
              <a:buNone/>
            </a:pPr>
            <a:endParaRPr lang="en-US" altLang="en-US" sz="2400" dirty="0">
              <a:solidFill>
                <a:srgbClr val="0070C0"/>
              </a:solidFill>
            </a:endParaRPr>
          </a:p>
          <a:p>
            <a:pPr eaLnBrk="1" hangingPunct="1">
              <a:spcBef>
                <a:spcPct val="35000"/>
              </a:spcBef>
              <a:buFontTx/>
              <a:buNone/>
            </a:pPr>
            <a:endParaRPr lang="en-US" altLang="en-US" sz="4000" dirty="0" smtClean="0">
              <a:solidFill>
                <a:srgbClr val="0070C0"/>
              </a:solidFill>
            </a:endParaRPr>
          </a:p>
          <a:p>
            <a:pPr eaLnBrk="1" hangingPunct="1">
              <a:spcBef>
                <a:spcPct val="35000"/>
              </a:spcBef>
              <a:buFontTx/>
              <a:buNone/>
            </a:pPr>
            <a:endParaRPr lang="en-US" altLang="en-US" sz="2400" dirty="0" smtClean="0">
              <a:solidFill>
                <a:srgbClr val="0070C0"/>
              </a:solidFill>
            </a:endParaRPr>
          </a:p>
          <a:p>
            <a:pPr>
              <a:spcBef>
                <a:spcPct val="35000"/>
              </a:spcBef>
              <a:buNone/>
            </a:pPr>
            <a:endParaRPr lang="en-US" altLang="en-US" kern="0" dirty="0">
              <a:solidFill>
                <a:srgbClr val="0070C0"/>
              </a:solidFill>
            </a:endParaRPr>
          </a:p>
          <a:p>
            <a:pPr eaLnBrk="1" hangingPunct="1">
              <a:spcBef>
                <a:spcPct val="35000"/>
              </a:spcBef>
              <a:buFontTx/>
              <a:buNone/>
            </a:pPr>
            <a:endParaRPr lang="en-US" altLang="en-US" sz="2400" dirty="0" smtClean="0">
              <a:solidFill>
                <a:srgbClr val="0070C0"/>
              </a:solidFill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363415" y="0"/>
            <a:ext cx="766762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 b="1" dirty="0" smtClean="0">
                <a:solidFill>
                  <a:schemeClr val="bg1"/>
                </a:solidFill>
              </a:rPr>
              <a:t>Dutch History</a:t>
            </a:r>
            <a:endParaRPr lang="en-US" altLang="en-US" sz="28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" t="12679" r="1918" b="37240"/>
          <a:stretch/>
        </p:blipFill>
        <p:spPr>
          <a:xfrm>
            <a:off x="300403" y="1811743"/>
            <a:ext cx="8543194" cy="344424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5" name="Text Box 91"/>
          <p:cNvSpPr txBox="1">
            <a:spLocks noChangeArrowheads="1"/>
          </p:cNvSpPr>
          <p:nvPr/>
        </p:nvSpPr>
        <p:spPr bwMode="auto">
          <a:xfrm>
            <a:off x="4419600" y="4532708"/>
            <a:ext cx="4249738" cy="1446550"/>
          </a:xfrm>
          <a:prstGeom prst="rect">
            <a:avLst/>
          </a:prstGeom>
          <a:solidFill>
            <a:schemeClr val="bg1"/>
          </a:solidFill>
          <a:ln w="31750">
            <a:solidFill>
              <a:srgbClr val="007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200" b="1" dirty="0" smtClean="0">
                <a:solidFill>
                  <a:srgbClr val="0070C0"/>
                </a:solidFill>
              </a:rPr>
              <a:t>Responses have evolved </a:t>
            </a:r>
            <a:br>
              <a:rPr lang="en-US" altLang="en-US" sz="2200" b="1" dirty="0" smtClean="0">
                <a:solidFill>
                  <a:srgbClr val="0070C0"/>
                </a:solidFill>
              </a:rPr>
            </a:br>
            <a:r>
              <a:rPr lang="en-US" altLang="en-US" sz="2200" b="1" dirty="0" smtClean="0">
                <a:solidFill>
                  <a:srgbClr val="0070C0"/>
                </a:solidFill>
              </a:rPr>
              <a:t>from grey (hard) infrastructure to mixed grey (hard) and green (soft) responses</a:t>
            </a:r>
            <a:endParaRPr lang="en-US" altLang="en-US" sz="2200" b="1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823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58"/>
    </mc:Choice>
    <mc:Fallback xmlns="">
      <p:transition spd="slow" advTm="7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-152400" y="768095"/>
            <a:ext cx="9448800" cy="493776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8600" y="1447800"/>
            <a:ext cx="8686800" cy="4797829"/>
          </a:xfrm>
          <a:prstGeom prst="rect">
            <a:avLst/>
          </a:prstGeom>
          <a:solidFill>
            <a:schemeClr val="bg2">
              <a:lumMod val="20000"/>
              <a:lumOff val="80000"/>
              <a:alpha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125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9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105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75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SzPct val="85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indent="0" eaLnBrk="1" hangingPunct="1">
              <a:lnSpc>
                <a:spcPct val="90000"/>
              </a:lnSpc>
              <a:buClr>
                <a:srgbClr val="0070C0"/>
              </a:buClr>
              <a:buSzPct val="135000"/>
              <a:buNone/>
            </a:pPr>
            <a:r>
              <a:rPr lang="en-US" altLang="en-US" sz="2400" kern="0" dirty="0" smtClean="0">
                <a:solidFill>
                  <a:srgbClr val="0070C0"/>
                </a:solidFill>
              </a:rPr>
              <a:t>The Lowlands of Europe have a long history of catastrophic storms and </a:t>
            </a:r>
            <a:r>
              <a:rPr lang="en-US" altLang="en-US" sz="2400" kern="0" dirty="0" smtClean="0">
                <a:solidFill>
                  <a:srgbClr val="0070C0"/>
                </a:solidFill>
              </a:rPr>
              <a:t>flooding.</a:t>
            </a:r>
            <a:endParaRPr lang="en-US" altLang="en-US" sz="1300" kern="0" dirty="0" smtClean="0">
              <a:solidFill>
                <a:srgbClr val="0070C0"/>
              </a:solidFill>
            </a:endParaRPr>
          </a:p>
        </p:txBody>
      </p:sp>
      <p:sp>
        <p:nvSpPr>
          <p:cNvPr id="8" name="Rectangle 12"/>
          <p:cNvSpPr txBox="1">
            <a:spLocks noChangeArrowheads="1"/>
          </p:cNvSpPr>
          <p:nvPr/>
        </p:nvSpPr>
        <p:spPr bwMode="auto">
          <a:xfrm>
            <a:off x="281247" y="-7283"/>
            <a:ext cx="7795953" cy="68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r>
              <a:rPr lang="en-US" kern="0" dirty="0" smtClean="0"/>
              <a:t>Dutch History</a:t>
            </a:r>
            <a:endParaRPr lang="en-US" sz="2400" kern="0" dirty="0" smtClean="0"/>
          </a:p>
        </p:txBody>
      </p:sp>
      <p:sp>
        <p:nvSpPr>
          <p:cNvPr id="3" name="Rectangle 2"/>
          <p:cNvSpPr/>
          <p:nvPr/>
        </p:nvSpPr>
        <p:spPr>
          <a:xfrm>
            <a:off x="281247" y="762001"/>
            <a:ext cx="90492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kern="0" dirty="0" smtClean="0">
                <a:solidFill>
                  <a:schemeClr val="bg1"/>
                </a:solidFill>
                <a:latin typeface="+mj-lt"/>
              </a:rPr>
              <a:t>Transformation from </a:t>
            </a:r>
            <a:r>
              <a:rPr lang="en-US" sz="2400" b="1" kern="0" dirty="0">
                <a:solidFill>
                  <a:schemeClr val="bg1"/>
                </a:solidFill>
                <a:latin typeface="+mj-lt"/>
              </a:rPr>
              <a:t>Fighting the Seas to Living with Water</a:t>
            </a:r>
          </a:p>
        </p:txBody>
      </p:sp>
      <p:pic>
        <p:nvPicPr>
          <p:cNvPr id="11" name="Picture 3" descr="Elisabethvloed_g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57833"/>
            <a:ext cx="7924800" cy="4005223"/>
          </a:xfrm>
          <a:prstGeom prst="rect">
            <a:avLst/>
          </a:prstGeom>
          <a:noFill/>
          <a:ln w="317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629055" y="2286000"/>
            <a:ext cx="788621" cy="3657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1421</a:t>
            </a:r>
            <a:endParaRPr lang="en-US" sz="2000" b="1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933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4"/>
    </mc:Choice>
    <mc:Fallback xmlns="">
      <p:transition spd="slow" advTm="5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2.1|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|2.5|2.2|2.2|2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2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9|1.9|1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4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5|1.9|2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1|3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9|1.8|2|1.9|1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.4|3.1|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3|3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4|2.8|2.7|3|3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2|1.3|1.3|1.3|1.3|1.4|2.6|2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5|1.8|1.7|1.7|1.6|1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5|2.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1|2.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4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|1.8|1.6|1.8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6|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8|3.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8|2.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5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9|2.4|2.5|2.4|2.1|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3.2"/>
</p:tagLst>
</file>

<file path=ppt/theme/theme1.xml><?xml version="1.0" encoding="utf-8"?>
<a:theme xmlns:a="http://schemas.openxmlformats.org/drawingml/2006/main" name="New Fugro PPT Template">
  <a:themeElements>
    <a:clrScheme name="New Fugro PPT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ew Fugro PPT Templat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/>
            <a:cs typeface="ＭＳ Ｐゴシック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/>
            <a:cs typeface="ＭＳ Ｐゴシック"/>
          </a:defRPr>
        </a:defPPr>
      </a:lstStyle>
    </a:lnDef>
  </a:objectDefaults>
  <a:extraClrSchemeLst>
    <a:extraClrScheme>
      <a:clrScheme name="New Fugro PPT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Fugro PPT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Fugro PPT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Fugro PPT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Fugro PPT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Fugro PPT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Fugro PPT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Fugro PPT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Fugro PPT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Fugro PPT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Fugro PPT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Fugro PPT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 Fugro PPT Template</Template>
  <TotalTime>16807</TotalTime>
  <Words>1641</Words>
  <Application>Microsoft Office PowerPoint</Application>
  <PresentationFormat>On-screen Show (4:3)</PresentationFormat>
  <Paragraphs>379</Paragraphs>
  <Slides>38</Slides>
  <Notes>38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New Fugro PPT Template</vt:lpstr>
      <vt:lpstr>Custom Design</vt:lpstr>
      <vt:lpstr>Picture</vt:lpstr>
      <vt:lpstr>PowerPoint Presentation</vt:lpstr>
      <vt:lpstr>Global Perspective</vt:lpstr>
      <vt:lpstr>Optional Responses to Threat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Fugro West Inc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jfisher</dc:creator>
  <cp:lastModifiedBy>Ben McFarlane</cp:lastModifiedBy>
  <cp:revision>960</cp:revision>
  <dcterms:created xsi:type="dcterms:W3CDTF">2010-03-31T13:05:58Z</dcterms:created>
  <dcterms:modified xsi:type="dcterms:W3CDTF">2014-09-17T22:07:19Z</dcterms:modified>
</cp:coreProperties>
</file>