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p:nvPr>
            <p:ph type="sldImg"/>
          </p:nvPr>
        </p:nvSpPr>
        <p:spPr>
          <a:xfrm>
            <a:off x="1143000" y="685800"/>
            <a:ext cx="4572000" cy="3429000"/>
          </a:xfrm>
          <a:prstGeom prst="rect">
            <a:avLst/>
          </a:prstGeom>
        </p:spPr>
        <p:txBody>
          <a:bodyPr/>
          <a:lstStyle/>
          <a:p>
            <a:pPr/>
          </a:p>
        </p:txBody>
      </p:sp>
      <p:sp>
        <p:nvSpPr>
          <p:cNvPr id="180" name="Shape 1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3000">
        <a:latin typeface="Helvetica Neue"/>
        <a:ea typeface="Helvetica Neue"/>
        <a:cs typeface="Helvetica Neue"/>
        <a:sym typeface="Helvetica Neue"/>
      </a:defRPr>
    </a:lvl1pPr>
    <a:lvl2pPr indent="228600" defTabSz="457200" latinLnBrk="0">
      <a:lnSpc>
        <a:spcPct val="117999"/>
      </a:lnSpc>
      <a:defRPr sz="3000">
        <a:latin typeface="Helvetica Neue"/>
        <a:ea typeface="Helvetica Neue"/>
        <a:cs typeface="Helvetica Neue"/>
        <a:sym typeface="Helvetica Neue"/>
      </a:defRPr>
    </a:lvl2pPr>
    <a:lvl3pPr indent="457200" defTabSz="457200" latinLnBrk="0">
      <a:lnSpc>
        <a:spcPct val="117999"/>
      </a:lnSpc>
      <a:defRPr sz="3000">
        <a:latin typeface="Helvetica Neue"/>
        <a:ea typeface="Helvetica Neue"/>
        <a:cs typeface="Helvetica Neue"/>
        <a:sym typeface="Helvetica Neue"/>
      </a:defRPr>
    </a:lvl3pPr>
    <a:lvl4pPr indent="685800" defTabSz="457200" latinLnBrk="0">
      <a:lnSpc>
        <a:spcPct val="117999"/>
      </a:lnSpc>
      <a:defRPr sz="3000">
        <a:latin typeface="Helvetica Neue"/>
        <a:ea typeface="Helvetica Neue"/>
        <a:cs typeface="Helvetica Neue"/>
        <a:sym typeface="Helvetica Neue"/>
      </a:defRPr>
    </a:lvl4pPr>
    <a:lvl5pPr indent="914400" defTabSz="457200" latinLnBrk="0">
      <a:lnSpc>
        <a:spcPct val="117999"/>
      </a:lnSpc>
      <a:defRPr sz="3000">
        <a:latin typeface="Helvetica Neue"/>
        <a:ea typeface="Helvetica Neue"/>
        <a:cs typeface="Helvetica Neue"/>
        <a:sym typeface="Helvetica Neue"/>
      </a:defRPr>
    </a:lvl5pPr>
    <a:lvl6pPr indent="1143000" defTabSz="457200" latinLnBrk="0">
      <a:lnSpc>
        <a:spcPct val="117999"/>
      </a:lnSpc>
      <a:defRPr sz="3000">
        <a:latin typeface="Helvetica Neue"/>
        <a:ea typeface="Helvetica Neue"/>
        <a:cs typeface="Helvetica Neue"/>
        <a:sym typeface="Helvetica Neue"/>
      </a:defRPr>
    </a:lvl6pPr>
    <a:lvl7pPr indent="1371600" defTabSz="457200" latinLnBrk="0">
      <a:lnSpc>
        <a:spcPct val="117999"/>
      </a:lnSpc>
      <a:defRPr sz="3000">
        <a:latin typeface="Helvetica Neue"/>
        <a:ea typeface="Helvetica Neue"/>
        <a:cs typeface="Helvetica Neue"/>
        <a:sym typeface="Helvetica Neue"/>
      </a:defRPr>
    </a:lvl7pPr>
    <a:lvl8pPr indent="1600200" defTabSz="457200" latinLnBrk="0">
      <a:lnSpc>
        <a:spcPct val="117999"/>
      </a:lnSpc>
      <a:defRPr sz="3000">
        <a:latin typeface="Helvetica Neue"/>
        <a:ea typeface="Helvetica Neue"/>
        <a:cs typeface="Helvetica Neue"/>
        <a:sym typeface="Helvetica Neue"/>
      </a:defRPr>
    </a:lvl8pPr>
    <a:lvl9pPr indent="1828800" defTabSz="457200" latinLnBrk="0">
      <a:lnSpc>
        <a:spcPct val="117999"/>
      </a:lnSpc>
      <a:defRPr sz="30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1" name="Shape 11"/>
          <p:cNvSpPr/>
          <p:nvPr>
            <p:ph type="title"/>
          </p:nvPr>
        </p:nvSpPr>
        <p:spPr>
          <a:xfrm>
            <a:off x="4833937" y="2303859"/>
            <a:ext cx="14716126" cy="4643438"/>
          </a:xfrm>
          <a:prstGeom prst="rect">
            <a:avLst/>
          </a:prstGeom>
        </p:spPr>
        <p:txBody>
          <a:bodyPr lIns="71437" tIns="71437" rIns="71437" bIns="71437" anchor="b">
            <a:normAutofit fontScale="100000" lnSpcReduction="0"/>
          </a:bodyPr>
          <a:lstStyle>
            <a:lvl1pPr defTabSz="584200">
              <a:defRPr sz="11200">
                <a:solidFill>
                  <a:srgbClr val="000000"/>
                </a:solidFill>
                <a:uFillTx/>
                <a:latin typeface="+mn-lt"/>
                <a:ea typeface="+mn-ea"/>
                <a:cs typeface="+mn-cs"/>
                <a:sym typeface="Helvetica Light"/>
              </a:defRPr>
            </a:lvl1pPr>
          </a:lstStyle>
          <a:p>
            <a:pPr/>
            <a:r>
              <a:t>Title Text</a:t>
            </a:r>
          </a:p>
        </p:txBody>
      </p:sp>
      <p:sp>
        <p:nvSpPr>
          <p:cNvPr id="12" name="Shape 12"/>
          <p:cNvSpPr/>
          <p:nvPr>
            <p:ph type="body" sz="quarter" idx="1"/>
          </p:nvPr>
        </p:nvSpPr>
        <p:spPr>
          <a:xfrm>
            <a:off x="4833937" y="7072312"/>
            <a:ext cx="14716126" cy="1589485"/>
          </a:xfrm>
          <a:prstGeom prst="rect">
            <a:avLst/>
          </a:prstGeom>
        </p:spPr>
        <p:txBody>
          <a:bodyPr lIns="71437" tIns="71437" rIns="71437" bIns="71437" anchor="t">
            <a:normAutofit fontScale="100000" lnSpcReduction="0"/>
          </a:bodyPr>
          <a:lstStyle>
            <a:lvl1pPr marL="0" indent="0" algn="ctr" defTabSz="584200">
              <a:spcBef>
                <a:spcPts val="0"/>
              </a:spcBef>
              <a:buClrTx/>
              <a:buFontTx/>
              <a:defRPr sz="4400">
                <a:solidFill>
                  <a:srgbClr val="000000"/>
                </a:solidFill>
                <a:uFillTx/>
                <a:latin typeface="+mn-lt"/>
                <a:ea typeface="+mn-ea"/>
                <a:cs typeface="+mn-cs"/>
                <a:sym typeface="Helvetica Light"/>
              </a:defRPr>
            </a:lvl1pPr>
            <a:lvl2pPr marL="0" indent="228600" algn="ctr" defTabSz="584200">
              <a:spcBef>
                <a:spcPts val="0"/>
              </a:spcBef>
              <a:buClrTx/>
              <a:buFontTx/>
              <a:defRPr sz="4400">
                <a:solidFill>
                  <a:srgbClr val="000000"/>
                </a:solidFill>
                <a:uFillTx/>
                <a:latin typeface="+mn-lt"/>
                <a:ea typeface="+mn-ea"/>
                <a:cs typeface="+mn-cs"/>
                <a:sym typeface="Helvetica Light"/>
              </a:defRPr>
            </a:lvl2pPr>
            <a:lvl3pPr marL="0" indent="457200" algn="ctr" defTabSz="584200">
              <a:spcBef>
                <a:spcPts val="0"/>
              </a:spcBef>
              <a:buClrTx/>
              <a:buFontTx/>
              <a:defRPr sz="4400">
                <a:solidFill>
                  <a:srgbClr val="000000"/>
                </a:solidFill>
                <a:uFillTx/>
                <a:latin typeface="+mn-lt"/>
                <a:ea typeface="+mn-ea"/>
                <a:cs typeface="+mn-cs"/>
                <a:sym typeface="Helvetica Light"/>
              </a:defRPr>
            </a:lvl3pPr>
            <a:lvl4pPr marL="0" indent="685800" algn="ctr" defTabSz="584200">
              <a:spcBef>
                <a:spcPts val="0"/>
              </a:spcBef>
              <a:buClrTx/>
              <a:buFontTx/>
              <a:defRPr sz="4400">
                <a:solidFill>
                  <a:srgbClr val="000000"/>
                </a:solidFill>
                <a:uFillTx/>
                <a:latin typeface="+mn-lt"/>
                <a:ea typeface="+mn-ea"/>
                <a:cs typeface="+mn-cs"/>
                <a:sym typeface="Helvetica Light"/>
              </a:defRPr>
            </a:lvl4pPr>
            <a:lvl5pPr marL="0" indent="914400" algn="ctr" defTabSz="584200">
              <a:spcBef>
                <a:spcPts val="0"/>
              </a:spcBef>
              <a:buClrTx/>
              <a:buFontTx/>
              <a:defRPr sz="4400">
                <a:solidFill>
                  <a:srgbClr val="000000"/>
                </a:solidFill>
                <a:uFillTx/>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solidFill>
          <a:srgbClr val="FFFFFF"/>
        </a:solidFill>
      </p:bgPr>
    </p:bg>
    <p:spTree>
      <p:nvGrpSpPr>
        <p:cNvPr id="1" name=""/>
        <p:cNvGrpSpPr/>
        <p:nvPr/>
      </p:nvGrpSpPr>
      <p:grpSpPr>
        <a:xfrm>
          <a:off x="0" y="0"/>
          <a:ext cx="0" cy="0"/>
          <a:chOff x="0" y="0"/>
          <a:chExt cx="0" cy="0"/>
        </a:xfrm>
      </p:grpSpPr>
      <p:sp>
        <p:nvSpPr>
          <p:cNvPr id="93" name="Shape 93"/>
          <p:cNvSpPr/>
          <p:nvPr>
            <p:ph type="body" sz="quarter" idx="13"/>
          </p:nvPr>
        </p:nvSpPr>
        <p:spPr>
          <a:xfrm>
            <a:off x="4833937" y="8947546"/>
            <a:ext cx="14716126" cy="660798"/>
          </a:xfrm>
          <a:prstGeom prst="rect">
            <a:avLst/>
          </a:prstGeom>
        </p:spPr>
        <p:txBody>
          <a:bodyPr lIns="71437" tIns="71437" rIns="71437" bIns="71437" anchor="t">
            <a:spAutoFit/>
          </a:bodyPr>
          <a:lstStyle>
            <a:lvl1pPr marL="0" indent="0" algn="ctr" defTabSz="584200">
              <a:spcBef>
                <a:spcPts val="0"/>
              </a:spcBef>
              <a:buClrTx/>
              <a:buFontTx/>
              <a:defRPr sz="3200">
                <a:solidFill>
                  <a:srgbClr val="000000"/>
                </a:solidFill>
                <a:uFillTx/>
                <a:latin typeface="Helvetica"/>
                <a:ea typeface="Helvetica"/>
                <a:cs typeface="Helvetica"/>
                <a:sym typeface="Helvetica"/>
              </a:defRPr>
            </a:lvl1pPr>
          </a:lstStyle>
          <a:p>
            <a:pPr/>
            <a:r>
              <a:t>–Johnny Appleseed</a:t>
            </a:r>
          </a:p>
        </p:txBody>
      </p:sp>
      <p:sp>
        <p:nvSpPr>
          <p:cNvPr id="94" name="Shape 94"/>
          <p:cNvSpPr/>
          <p:nvPr>
            <p:ph type="body" sz="quarter" idx="14"/>
          </p:nvPr>
        </p:nvSpPr>
        <p:spPr>
          <a:xfrm>
            <a:off x="4833937" y="6000353"/>
            <a:ext cx="14716126" cy="965201"/>
          </a:xfrm>
          <a:prstGeom prst="rect">
            <a:avLst/>
          </a:prstGeom>
        </p:spPr>
        <p:txBody>
          <a:bodyPr lIns="71437" tIns="71437" rIns="71437" bIns="71437">
            <a:spAutoFit/>
          </a:bodyPr>
          <a:lstStyle>
            <a:lvl1pPr marL="0" indent="0" algn="ctr" defTabSz="584200">
              <a:spcBef>
                <a:spcPts val="0"/>
              </a:spcBef>
              <a:buClrTx/>
              <a:buFontTx/>
              <a:defRPr>
                <a:solidFill>
                  <a:srgbClr val="000000"/>
                </a:solidFill>
                <a:uFillTx/>
                <a:latin typeface="+mn-lt"/>
                <a:ea typeface="+mn-ea"/>
                <a:cs typeface="+mn-cs"/>
                <a:sym typeface="Helvetica Light"/>
              </a:defRPr>
            </a:lvl1pPr>
          </a:lstStyle>
          <a:p>
            <a:pPr/>
            <a:r>
              <a:t>“Type a quote here.” </a:t>
            </a:r>
          </a:p>
        </p:txBody>
      </p:sp>
      <p:sp>
        <p:nvSpPr>
          <p:cNvPr id="95" name="Shape 95"/>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02" name="Shape 102"/>
          <p:cNvSpPr/>
          <p:nvPr>
            <p:ph type="pic" idx="13"/>
          </p:nvPr>
        </p:nvSpPr>
        <p:spPr>
          <a:xfrm>
            <a:off x="3048000" y="0"/>
            <a:ext cx="18288000" cy="13716000"/>
          </a:xfrm>
          <a:prstGeom prst="rect">
            <a:avLst/>
          </a:prstGeom>
        </p:spPr>
        <p:txBody>
          <a:bodyPr lIns="91439" tIns="45719" rIns="91439" bIns="45719" anchor="t"/>
          <a:lstStyle/>
          <a:p>
            <a:pPr/>
          </a:p>
        </p:txBody>
      </p:sp>
      <p:sp>
        <p:nvSpPr>
          <p:cNvPr id="103" name="Shape 103"/>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10" name="Shape 110"/>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title"/>
          </p:nvPr>
        </p:nvSpPr>
        <p:spPr>
          <a:xfrm>
            <a:off x="2387600" y="368300"/>
            <a:ext cx="19621500" cy="3429000"/>
          </a:xfrm>
          <a:prstGeom prst="rect">
            <a:avLst/>
          </a:prstGeom>
        </p:spPr>
        <p:txBody>
          <a:bodyPr lIns="50800" tIns="50800" rIns="50800" bIns="50800"/>
          <a:lstStyle>
            <a:lvl1pPr defTabSz="825500">
              <a:defRPr sz="11400">
                <a:uFillTx/>
              </a:defRPr>
            </a:lvl1pPr>
          </a:lstStyle>
          <a:p>
            <a:pPr/>
            <a:r>
              <a:t>Title Text</a:t>
            </a:r>
          </a:p>
        </p:txBody>
      </p:sp>
      <p:sp>
        <p:nvSpPr>
          <p:cNvPr id="118" name="Shape 118"/>
          <p:cNvSpPr/>
          <p:nvPr>
            <p:ph type="body" idx="1"/>
          </p:nvPr>
        </p:nvSpPr>
        <p:spPr>
          <a:xfrm>
            <a:off x="2387600" y="3886200"/>
            <a:ext cx="19621500" cy="8039100"/>
          </a:xfrm>
          <a:prstGeom prst="rect">
            <a:avLst/>
          </a:prstGeom>
        </p:spPr>
        <p:txBody>
          <a:bodyPr lIns="50800" tIns="50800" rIns="50800" bIns="50800"/>
          <a:lstStyle>
            <a:lvl1pPr marL="889000" indent="-571500" defTabSz="825500">
              <a:spcBef>
                <a:spcPts val="3500"/>
              </a:spcBef>
              <a:buClrTx/>
              <a:buSzPct val="171000"/>
              <a:buFontTx/>
              <a:buChar char="•"/>
              <a:defRPr sz="5400">
                <a:uFillTx/>
              </a:defRPr>
            </a:lvl1pPr>
            <a:lvl2pPr marL="1333500" indent="-571500" defTabSz="825500">
              <a:spcBef>
                <a:spcPts val="3500"/>
              </a:spcBef>
              <a:buClrTx/>
              <a:buSzPct val="171000"/>
              <a:buFontTx/>
              <a:buChar char="•"/>
              <a:defRPr sz="5400">
                <a:uFillTx/>
              </a:defRPr>
            </a:lvl2pPr>
            <a:lvl3pPr marL="1778000" indent="-571500" defTabSz="825500">
              <a:spcBef>
                <a:spcPts val="3500"/>
              </a:spcBef>
              <a:buClrTx/>
              <a:buSzPct val="171000"/>
              <a:buFontTx/>
              <a:buChar char="•"/>
              <a:defRPr sz="5400">
                <a:uFillTx/>
              </a:defRPr>
            </a:lvl3pPr>
            <a:lvl4pPr marL="2222500" indent="-571500" defTabSz="825500">
              <a:spcBef>
                <a:spcPts val="3500"/>
              </a:spcBef>
              <a:buClrTx/>
              <a:buSzPct val="171000"/>
              <a:buFontTx/>
              <a:buChar char="•"/>
              <a:defRPr sz="5400">
                <a:uFillTx/>
              </a:defRPr>
            </a:lvl4pPr>
            <a:lvl5pPr marL="2667000" indent="-571500" defTabSz="825500">
              <a:spcBef>
                <a:spcPts val="3500"/>
              </a:spcBef>
              <a:buClrTx/>
              <a:buSzPct val="171000"/>
              <a:buFontTx/>
              <a:buChar char="•"/>
              <a:defRPr sz="5400">
                <a:uFillTx/>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11988800" y="13093700"/>
            <a:ext cx="419100"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26" name="Shape 126"/>
          <p:cNvSpPr/>
          <p:nvPr>
            <p:ph type="title"/>
          </p:nvPr>
        </p:nvSpPr>
        <p:spPr>
          <a:xfrm>
            <a:off x="2387600" y="2298700"/>
            <a:ext cx="19621500" cy="4648200"/>
          </a:xfrm>
          <a:prstGeom prst="rect">
            <a:avLst/>
          </a:prstGeom>
        </p:spPr>
        <p:txBody>
          <a:bodyPr lIns="50800" tIns="50800" rIns="50800" bIns="50800" anchor="b"/>
          <a:lstStyle>
            <a:lvl1pPr defTabSz="825500">
              <a:defRPr sz="11800">
                <a:solidFill>
                  <a:srgbClr val="000000"/>
                </a:solidFill>
                <a:uFillTx/>
              </a:defRPr>
            </a:lvl1pPr>
          </a:lstStyle>
          <a:p>
            <a:pPr/>
            <a:r>
              <a:t>Title Text</a:t>
            </a:r>
          </a:p>
        </p:txBody>
      </p:sp>
      <p:sp>
        <p:nvSpPr>
          <p:cNvPr id="127" name="Shape 127"/>
          <p:cNvSpPr/>
          <p:nvPr>
            <p:ph type="body" sz="quarter" idx="1"/>
          </p:nvPr>
        </p:nvSpPr>
        <p:spPr>
          <a:xfrm>
            <a:off x="2387600" y="7073900"/>
            <a:ext cx="19621500" cy="1587500"/>
          </a:xfrm>
          <a:prstGeom prst="rect">
            <a:avLst/>
          </a:prstGeom>
        </p:spPr>
        <p:txBody>
          <a:bodyPr lIns="50800" tIns="50800" rIns="50800" bIns="50800" anchor="t"/>
          <a:lstStyle>
            <a:lvl1pPr marL="0" indent="0" algn="ctr" defTabSz="825500">
              <a:spcBef>
                <a:spcPts val="0"/>
              </a:spcBef>
              <a:buClrTx/>
              <a:buFontTx/>
              <a:defRPr sz="5000">
                <a:solidFill>
                  <a:srgbClr val="000000"/>
                </a:solidFill>
                <a:uFillTx/>
              </a:defRPr>
            </a:lvl1pPr>
            <a:lvl2pPr marL="0" indent="0" algn="ctr" defTabSz="825500">
              <a:spcBef>
                <a:spcPts val="0"/>
              </a:spcBef>
              <a:buClrTx/>
              <a:buFontTx/>
              <a:defRPr sz="5000">
                <a:solidFill>
                  <a:srgbClr val="000000"/>
                </a:solidFill>
                <a:uFillTx/>
              </a:defRPr>
            </a:lvl2pPr>
            <a:lvl3pPr marL="0" indent="0" algn="ctr" defTabSz="825500">
              <a:spcBef>
                <a:spcPts val="0"/>
              </a:spcBef>
              <a:buClrTx/>
              <a:buFontTx/>
              <a:defRPr sz="5000">
                <a:solidFill>
                  <a:srgbClr val="000000"/>
                </a:solidFill>
                <a:uFillTx/>
              </a:defRPr>
            </a:lvl3pPr>
            <a:lvl4pPr marL="0" indent="0" algn="ctr" defTabSz="825500">
              <a:spcBef>
                <a:spcPts val="0"/>
              </a:spcBef>
              <a:buClrTx/>
              <a:buFontTx/>
              <a:defRPr sz="5000">
                <a:solidFill>
                  <a:srgbClr val="000000"/>
                </a:solidFill>
                <a:uFillTx/>
              </a:defRPr>
            </a:lvl4pPr>
            <a:lvl5pPr marL="0" indent="0" algn="ctr" defTabSz="825500">
              <a:spcBef>
                <a:spcPts val="0"/>
              </a:spcBef>
              <a:buClrTx/>
              <a:buFontTx/>
              <a:defRPr sz="5000">
                <a:solidFill>
                  <a:srgbClr val="000000"/>
                </a:solidFill>
                <a:uFillTx/>
              </a:defRPr>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xfrm>
            <a:off x="11976100" y="13081000"/>
            <a:ext cx="419100" cy="457200"/>
          </a:xfrm>
          <a:prstGeom prst="rect">
            <a:avLst/>
          </a:prstGeom>
        </p:spPr>
        <p:txBody>
          <a:bodyPr/>
          <a:lstStyle>
            <a:lvl1pPr defTabSz="825500">
              <a:defRPr sz="2400">
                <a:solidFill>
                  <a:srgbClr val="000000"/>
                </a:solidFill>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35" name="Shape 135"/>
          <p:cNvSpPr/>
          <p:nvPr>
            <p:ph type="title"/>
          </p:nvPr>
        </p:nvSpPr>
        <p:spPr>
          <a:prstGeom prst="rect">
            <a:avLst/>
          </a:prstGeom>
        </p:spPr>
        <p:txBody>
          <a:bodyPr/>
          <a:lstStyle/>
          <a:p>
            <a:pPr/>
            <a:r>
              <a:t>Title Text</a:t>
            </a:r>
          </a:p>
        </p:txBody>
      </p:sp>
      <p:sp>
        <p:nvSpPr>
          <p:cNvPr id="136" name="Shape 136"/>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7" name="Shape 1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hape 144"/>
          <p:cNvSpPr/>
          <p:nvPr>
            <p:ph type="title"/>
          </p:nvPr>
        </p:nvSpPr>
        <p:spPr>
          <a:xfrm>
            <a:off x="2019300" y="203200"/>
            <a:ext cx="20314843" cy="2943226"/>
          </a:xfrm>
          <a:prstGeom prst="rect">
            <a:avLst/>
          </a:prstGeom>
        </p:spPr>
        <p:txBody>
          <a:bodyPr/>
          <a:lstStyle>
            <a:lvl1pPr>
              <a:defRPr sz="9000">
                <a:latin typeface="American Typewriter"/>
                <a:ea typeface="American Typewriter"/>
                <a:cs typeface="American Typewriter"/>
                <a:sym typeface="American Typewriter"/>
              </a:defRPr>
            </a:lvl1pPr>
          </a:lstStyle>
          <a:p>
            <a:pPr/>
            <a:r>
              <a:t>Title Text</a:t>
            </a:r>
          </a:p>
        </p:txBody>
      </p:sp>
      <p:sp>
        <p:nvSpPr>
          <p:cNvPr id="145" name="Shape 145"/>
          <p:cNvSpPr/>
          <p:nvPr>
            <p:ph type="body" idx="1"/>
          </p:nvPr>
        </p:nvSpPr>
        <p:spPr>
          <a:xfrm>
            <a:off x="2019300" y="1735931"/>
            <a:ext cx="20314843" cy="12242009"/>
          </a:xfrm>
          <a:prstGeom prst="rect">
            <a:avLst/>
          </a:prstGeom>
        </p:spPr>
        <p:txBody>
          <a:bodyPr/>
          <a:lstStyle>
            <a:lvl1pPr>
              <a:spcBef>
                <a:spcPts val="4500"/>
              </a:spcBef>
              <a:defRPr>
                <a:latin typeface="American Typewriter"/>
                <a:ea typeface="American Typewriter"/>
                <a:cs typeface="American Typewriter"/>
                <a:sym typeface="American Typewriter"/>
              </a:defRPr>
            </a:lvl1pPr>
            <a:lvl2pPr>
              <a:spcBef>
                <a:spcPts val="4500"/>
              </a:spcBef>
              <a:defRPr>
                <a:latin typeface="American Typewriter"/>
                <a:ea typeface="American Typewriter"/>
                <a:cs typeface="American Typewriter"/>
                <a:sym typeface="American Typewriter"/>
              </a:defRPr>
            </a:lvl2pPr>
            <a:lvl3pPr>
              <a:spcBef>
                <a:spcPts val="4500"/>
              </a:spcBef>
              <a:defRPr>
                <a:latin typeface="American Typewriter"/>
                <a:ea typeface="American Typewriter"/>
                <a:cs typeface="American Typewriter"/>
                <a:sym typeface="American Typewriter"/>
              </a:defRPr>
            </a:lvl3pPr>
            <a:lvl4pPr>
              <a:spcBef>
                <a:spcPts val="4500"/>
              </a:spcBef>
              <a:defRPr>
                <a:latin typeface="American Typewriter"/>
                <a:ea typeface="American Typewriter"/>
                <a:cs typeface="American Typewriter"/>
                <a:sym typeface="American Typewriter"/>
              </a:defRPr>
            </a:lvl4pPr>
            <a:lvl5pPr>
              <a:spcBef>
                <a:spcPts val="4500"/>
              </a:spcBef>
              <a:defRPr>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6" name="Shape 1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Shape 153"/>
          <p:cNvSpPr/>
          <p:nvPr>
            <p:ph type="title"/>
          </p:nvPr>
        </p:nvSpPr>
        <p:spPr>
          <a:xfrm>
            <a:off x="2387600" y="368300"/>
            <a:ext cx="19621500" cy="3429000"/>
          </a:xfrm>
          <a:prstGeom prst="rect">
            <a:avLst/>
          </a:prstGeom>
        </p:spPr>
        <p:txBody>
          <a:bodyPr lIns="50800" tIns="50800" rIns="50800" bIns="50800"/>
          <a:lstStyle>
            <a:lvl1pPr defTabSz="825500">
              <a:defRPr sz="11400">
                <a:uFillTx/>
              </a:defRPr>
            </a:lvl1pPr>
          </a:lstStyle>
          <a:p>
            <a:pPr/>
            <a:r>
              <a:t>Title Text</a:t>
            </a:r>
          </a:p>
        </p:txBody>
      </p:sp>
      <p:sp>
        <p:nvSpPr>
          <p:cNvPr id="154" name="Shape 154"/>
          <p:cNvSpPr/>
          <p:nvPr>
            <p:ph type="body" idx="1"/>
          </p:nvPr>
        </p:nvSpPr>
        <p:spPr>
          <a:xfrm>
            <a:off x="2387600" y="3886200"/>
            <a:ext cx="19621500" cy="8039100"/>
          </a:xfrm>
          <a:prstGeom prst="rect">
            <a:avLst/>
          </a:prstGeom>
        </p:spPr>
        <p:txBody>
          <a:bodyPr lIns="50800" tIns="50800" rIns="50800" bIns="50800"/>
          <a:lstStyle>
            <a:lvl1pPr marL="889000" indent="-571500" defTabSz="825500">
              <a:spcBef>
                <a:spcPts val="3500"/>
              </a:spcBef>
              <a:buClrTx/>
              <a:buSzPct val="171000"/>
              <a:buFontTx/>
              <a:buChar char="•"/>
              <a:defRPr sz="5400">
                <a:uFillTx/>
              </a:defRPr>
            </a:lvl1pPr>
            <a:lvl2pPr marL="1333500" indent="-571500" defTabSz="825500">
              <a:spcBef>
                <a:spcPts val="3500"/>
              </a:spcBef>
              <a:buClrTx/>
              <a:buSzPct val="171000"/>
              <a:buFontTx/>
              <a:buChar char="•"/>
              <a:defRPr sz="5400">
                <a:uFillTx/>
              </a:defRPr>
            </a:lvl2pPr>
            <a:lvl3pPr marL="1778000" indent="-571500" defTabSz="825500">
              <a:spcBef>
                <a:spcPts val="3500"/>
              </a:spcBef>
              <a:buClrTx/>
              <a:buSzPct val="171000"/>
              <a:buFontTx/>
              <a:buChar char="•"/>
              <a:defRPr sz="5400">
                <a:uFillTx/>
              </a:defRPr>
            </a:lvl3pPr>
            <a:lvl4pPr marL="2222500" indent="-571500" defTabSz="825500">
              <a:spcBef>
                <a:spcPts val="3500"/>
              </a:spcBef>
              <a:buClrTx/>
              <a:buSzPct val="171000"/>
              <a:buFontTx/>
              <a:buChar char="•"/>
              <a:defRPr sz="5400">
                <a:uFillTx/>
              </a:defRPr>
            </a:lvl4pPr>
            <a:lvl5pPr marL="2667000" indent="-571500" defTabSz="825500">
              <a:spcBef>
                <a:spcPts val="3500"/>
              </a:spcBef>
              <a:buClrTx/>
              <a:buSzPct val="171000"/>
              <a:buFontTx/>
              <a:buChar char="•"/>
              <a:defRPr sz="5400">
                <a:uFillTx/>
              </a:defRPr>
            </a:lvl5pPr>
          </a:lstStyle>
          <a:p>
            <a:pPr/>
            <a:r>
              <a:t>Body Level One</a:t>
            </a:r>
          </a:p>
          <a:p>
            <a:pPr lvl="1"/>
            <a:r>
              <a:t>Body Level Two</a:t>
            </a:r>
          </a:p>
          <a:p>
            <a:pPr lvl="2"/>
            <a:r>
              <a:t>Body Level Three</a:t>
            </a:r>
          </a:p>
          <a:p>
            <a:pPr lvl="3"/>
            <a:r>
              <a:t>Body Level Four</a:t>
            </a:r>
          </a:p>
          <a:p>
            <a:pPr lvl="4"/>
            <a:r>
              <a:t>Body Level Five</a:t>
            </a:r>
          </a:p>
        </p:txBody>
      </p:sp>
      <p:sp>
        <p:nvSpPr>
          <p:cNvPr id="155" name="Shape 155"/>
          <p:cNvSpPr/>
          <p:nvPr>
            <p:ph type="sldNum" sz="quarter" idx="2"/>
          </p:nvPr>
        </p:nvSpPr>
        <p:spPr>
          <a:xfrm>
            <a:off x="11988800" y="13093700"/>
            <a:ext cx="419100"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62" name="Shape 162"/>
          <p:cNvSpPr/>
          <p:nvPr>
            <p:ph type="title"/>
          </p:nvPr>
        </p:nvSpPr>
        <p:spPr>
          <a:xfrm>
            <a:off x="1778000" y="2298700"/>
            <a:ext cx="20828000" cy="4648200"/>
          </a:xfrm>
          <a:prstGeom prst="rect">
            <a:avLst/>
          </a:prstGeom>
        </p:spPr>
        <p:txBody>
          <a:bodyPr lIns="50800" tIns="50800" rIns="50800" bIns="50800" anchor="b">
            <a:normAutofit fontScale="100000" lnSpcReduction="0"/>
          </a:bodyPr>
          <a:lstStyle>
            <a:lvl1pPr defTabSz="825500">
              <a:defRPr sz="11200">
                <a:solidFill>
                  <a:srgbClr val="000000"/>
                </a:solidFill>
                <a:uFillTx/>
                <a:latin typeface="+mn-lt"/>
                <a:ea typeface="+mn-ea"/>
                <a:cs typeface="+mn-cs"/>
                <a:sym typeface="Helvetica Light"/>
              </a:defRPr>
            </a:lvl1pPr>
          </a:lstStyle>
          <a:p>
            <a:pPr/>
            <a:r>
              <a:t>Title Text</a:t>
            </a:r>
          </a:p>
        </p:txBody>
      </p:sp>
      <p:sp>
        <p:nvSpPr>
          <p:cNvPr id="163" name="Shape 163"/>
          <p:cNvSpPr/>
          <p:nvPr>
            <p:ph type="body" sz="quarter" idx="1"/>
          </p:nvPr>
        </p:nvSpPr>
        <p:spPr>
          <a:xfrm>
            <a:off x="1778000" y="7073900"/>
            <a:ext cx="20828000" cy="1587500"/>
          </a:xfrm>
          <a:prstGeom prst="rect">
            <a:avLst/>
          </a:prstGeom>
        </p:spPr>
        <p:txBody>
          <a:bodyPr lIns="50800" tIns="50800" rIns="50800" bIns="50800" anchor="t">
            <a:normAutofit fontScale="100000" lnSpcReduction="0"/>
          </a:bodyPr>
          <a:lstStyle>
            <a:lvl1pPr marL="0" indent="0" algn="ctr" defTabSz="825500">
              <a:spcBef>
                <a:spcPts val="0"/>
              </a:spcBef>
              <a:buClrTx/>
              <a:buFontTx/>
              <a:defRPr sz="4400">
                <a:solidFill>
                  <a:srgbClr val="000000"/>
                </a:solidFill>
                <a:uFillTx/>
                <a:latin typeface="+mn-lt"/>
                <a:ea typeface="+mn-ea"/>
                <a:cs typeface="+mn-cs"/>
                <a:sym typeface="Helvetica Light"/>
              </a:defRPr>
            </a:lvl1pPr>
            <a:lvl2pPr marL="0" indent="228600" algn="ctr" defTabSz="825500">
              <a:spcBef>
                <a:spcPts val="0"/>
              </a:spcBef>
              <a:buClrTx/>
              <a:buFontTx/>
              <a:defRPr sz="4400">
                <a:solidFill>
                  <a:srgbClr val="000000"/>
                </a:solidFill>
                <a:uFillTx/>
                <a:latin typeface="+mn-lt"/>
                <a:ea typeface="+mn-ea"/>
                <a:cs typeface="+mn-cs"/>
                <a:sym typeface="Helvetica Light"/>
              </a:defRPr>
            </a:lvl2pPr>
            <a:lvl3pPr marL="0" indent="457200" algn="ctr" defTabSz="825500">
              <a:spcBef>
                <a:spcPts val="0"/>
              </a:spcBef>
              <a:buClrTx/>
              <a:buFontTx/>
              <a:defRPr sz="4400">
                <a:solidFill>
                  <a:srgbClr val="000000"/>
                </a:solidFill>
                <a:uFillTx/>
                <a:latin typeface="+mn-lt"/>
                <a:ea typeface="+mn-ea"/>
                <a:cs typeface="+mn-cs"/>
                <a:sym typeface="Helvetica Light"/>
              </a:defRPr>
            </a:lvl3pPr>
            <a:lvl4pPr marL="0" indent="685800" algn="ctr" defTabSz="825500">
              <a:spcBef>
                <a:spcPts val="0"/>
              </a:spcBef>
              <a:buClrTx/>
              <a:buFontTx/>
              <a:defRPr sz="4400">
                <a:solidFill>
                  <a:srgbClr val="000000"/>
                </a:solidFill>
                <a:uFillTx/>
                <a:latin typeface="+mn-lt"/>
                <a:ea typeface="+mn-ea"/>
                <a:cs typeface="+mn-cs"/>
                <a:sym typeface="Helvetica Light"/>
              </a:defRPr>
            </a:lvl4pPr>
            <a:lvl5pPr marL="0" indent="914400" algn="ctr" defTabSz="825500">
              <a:spcBef>
                <a:spcPts val="0"/>
              </a:spcBef>
              <a:buClrTx/>
              <a:buFontTx/>
              <a:defRPr sz="4400">
                <a:solidFill>
                  <a:srgbClr val="000000"/>
                </a:solidFill>
                <a:uFillTx/>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64" name="Shape 164"/>
          <p:cNvSpPr/>
          <p:nvPr>
            <p:ph type="sldNum" sz="quarter" idx="2"/>
          </p:nvPr>
        </p:nvSpPr>
        <p:spPr>
          <a:xfrm>
            <a:off x="11959031" y="13081000"/>
            <a:ext cx="453238" cy="469900"/>
          </a:xfrm>
          <a:prstGeom prst="rect">
            <a:avLst/>
          </a:prstGeom>
        </p:spPr>
        <p:txBody>
          <a:bodyPr/>
          <a:lstStyle>
            <a:lvl1pPr defTabSz="8255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Shape 171"/>
          <p:cNvSpPr/>
          <p:nvPr>
            <p:ph type="title"/>
          </p:nvPr>
        </p:nvSpPr>
        <p:spPr>
          <a:xfrm>
            <a:off x="2387600" y="2311400"/>
            <a:ext cx="19621500" cy="4648200"/>
          </a:xfrm>
          <a:prstGeom prst="rect">
            <a:avLst/>
          </a:prstGeom>
        </p:spPr>
        <p:txBody>
          <a:bodyPr lIns="50800" tIns="50800" rIns="50800" bIns="50800" anchor="b"/>
          <a:lstStyle>
            <a:lvl1pPr defTabSz="825500">
              <a:defRPr sz="11400">
                <a:uFillTx/>
              </a:defRPr>
            </a:lvl1pPr>
          </a:lstStyle>
          <a:p>
            <a:pPr/>
            <a:r>
              <a:t>Title Text</a:t>
            </a:r>
          </a:p>
        </p:txBody>
      </p:sp>
      <p:sp>
        <p:nvSpPr>
          <p:cNvPr id="172" name="Shape 172"/>
          <p:cNvSpPr/>
          <p:nvPr>
            <p:ph type="body" sz="quarter" idx="1"/>
          </p:nvPr>
        </p:nvSpPr>
        <p:spPr>
          <a:xfrm>
            <a:off x="2387600" y="7073900"/>
            <a:ext cx="19621500" cy="1587500"/>
          </a:xfrm>
          <a:prstGeom prst="rect">
            <a:avLst/>
          </a:prstGeom>
        </p:spPr>
        <p:txBody>
          <a:bodyPr lIns="50800" tIns="50800" rIns="50800" bIns="50800" anchor="t"/>
          <a:lstStyle>
            <a:lvl1pPr marL="0" indent="0" algn="ctr" defTabSz="825500">
              <a:spcBef>
                <a:spcPts val="0"/>
              </a:spcBef>
              <a:buClrTx/>
              <a:buFontTx/>
              <a:defRPr sz="4800">
                <a:uFillTx/>
              </a:defRPr>
            </a:lvl1pPr>
            <a:lvl2pPr marL="0" indent="0" algn="ctr" defTabSz="825500">
              <a:spcBef>
                <a:spcPts val="0"/>
              </a:spcBef>
              <a:buClrTx/>
              <a:buFontTx/>
              <a:defRPr sz="4800">
                <a:uFillTx/>
              </a:defRPr>
            </a:lvl2pPr>
            <a:lvl3pPr marL="0" indent="0" algn="ctr" defTabSz="825500">
              <a:spcBef>
                <a:spcPts val="0"/>
              </a:spcBef>
              <a:buClrTx/>
              <a:buFontTx/>
              <a:defRPr sz="4800">
                <a:uFillTx/>
              </a:defRPr>
            </a:lvl3pPr>
            <a:lvl4pPr marL="0" indent="0" algn="ctr" defTabSz="825500">
              <a:spcBef>
                <a:spcPts val="0"/>
              </a:spcBef>
              <a:buClrTx/>
              <a:buFontTx/>
              <a:defRPr sz="4800">
                <a:uFillTx/>
              </a:defRPr>
            </a:lvl4pPr>
            <a:lvl5pPr marL="0" indent="0" algn="ctr" defTabSz="825500">
              <a:spcBef>
                <a:spcPts val="0"/>
              </a:spcBef>
              <a:buClrTx/>
              <a:buFontTx/>
              <a:defRPr sz="4800">
                <a:uFillTx/>
              </a:defRPr>
            </a:lvl5pPr>
          </a:lstStyle>
          <a:p>
            <a:pPr/>
            <a:r>
              <a:t>Body Level One</a:t>
            </a:r>
          </a:p>
          <a:p>
            <a:pPr lvl="1"/>
            <a:r>
              <a:t>Body Level Two</a:t>
            </a:r>
          </a:p>
          <a:p>
            <a:pPr lvl="2"/>
            <a:r>
              <a:t>Body Level Three</a:t>
            </a:r>
          </a:p>
          <a:p>
            <a:pPr lvl="3"/>
            <a:r>
              <a:t>Body Level Four</a:t>
            </a:r>
          </a:p>
          <a:p>
            <a:pPr lvl="4"/>
            <a:r>
              <a:t>Body Level Five</a:t>
            </a:r>
          </a:p>
        </p:txBody>
      </p:sp>
      <p:sp>
        <p:nvSpPr>
          <p:cNvPr id="173" name="Shape 173"/>
          <p:cNvSpPr/>
          <p:nvPr>
            <p:ph type="sldNum" sz="quarter" idx="2"/>
          </p:nvPr>
        </p:nvSpPr>
        <p:spPr>
          <a:xfrm>
            <a:off x="11988800" y="13093700"/>
            <a:ext cx="419100" cy="457200"/>
          </a:xfrm>
          <a:prstGeom prst="rect">
            <a:avLst/>
          </a:prstGeom>
        </p:spPr>
        <p:txBody>
          <a:bodyPr/>
          <a:lstStyle>
            <a:lvl1pPr defTabSz="8255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FFFFFF"/>
        </a:solidFill>
      </p:bgPr>
    </p:bg>
    <p:spTree>
      <p:nvGrpSpPr>
        <p:cNvPr id="1" name=""/>
        <p:cNvGrpSpPr/>
        <p:nvPr/>
      </p:nvGrpSpPr>
      <p:grpSpPr>
        <a:xfrm>
          <a:off x="0" y="0"/>
          <a:ext cx="0" cy="0"/>
          <a:chOff x="0" y="0"/>
          <a:chExt cx="0" cy="0"/>
        </a:xfrm>
      </p:grpSpPr>
      <p:sp>
        <p:nvSpPr>
          <p:cNvPr id="20" name="Shape 20"/>
          <p:cNvSpPr/>
          <p:nvPr>
            <p:ph type="pic" sz="half" idx="13"/>
          </p:nvPr>
        </p:nvSpPr>
        <p:spPr>
          <a:xfrm>
            <a:off x="5307210" y="892968"/>
            <a:ext cx="13751720" cy="8322470"/>
          </a:xfrm>
          <a:prstGeom prst="rect">
            <a:avLst/>
          </a:prstGeom>
        </p:spPr>
        <p:txBody>
          <a:bodyPr lIns="91439" tIns="45719" rIns="91439" bIns="45719" anchor="t"/>
          <a:lstStyle/>
          <a:p>
            <a:pPr/>
          </a:p>
        </p:txBody>
      </p:sp>
      <p:sp>
        <p:nvSpPr>
          <p:cNvPr id="21" name="Shape 21"/>
          <p:cNvSpPr/>
          <p:nvPr>
            <p:ph type="title"/>
          </p:nvPr>
        </p:nvSpPr>
        <p:spPr>
          <a:xfrm>
            <a:off x="4833937" y="9447609"/>
            <a:ext cx="14716126" cy="2000251"/>
          </a:xfrm>
          <a:prstGeom prst="rect">
            <a:avLst/>
          </a:prstGeom>
        </p:spPr>
        <p:txBody>
          <a:bodyPr lIns="71437" tIns="71437" rIns="71437" bIns="71437" anchor="b">
            <a:normAutofit fontScale="100000" lnSpcReduction="0"/>
          </a:bodyPr>
          <a:lstStyle>
            <a:lvl1pPr defTabSz="584200">
              <a:defRPr sz="11200">
                <a:solidFill>
                  <a:srgbClr val="000000"/>
                </a:solidFill>
                <a:uFillTx/>
                <a:latin typeface="+mn-lt"/>
                <a:ea typeface="+mn-ea"/>
                <a:cs typeface="+mn-cs"/>
                <a:sym typeface="Helvetica Light"/>
              </a:defRPr>
            </a:lvl1pPr>
          </a:lstStyle>
          <a:p>
            <a:pPr/>
            <a:r>
              <a:t>Title Text</a:t>
            </a:r>
          </a:p>
        </p:txBody>
      </p:sp>
      <p:sp>
        <p:nvSpPr>
          <p:cNvPr id="22" name="Shape 22"/>
          <p:cNvSpPr/>
          <p:nvPr>
            <p:ph type="body" sz="quarter" idx="1"/>
          </p:nvPr>
        </p:nvSpPr>
        <p:spPr>
          <a:xfrm>
            <a:off x="4833937" y="11519296"/>
            <a:ext cx="14716126" cy="1589486"/>
          </a:xfrm>
          <a:prstGeom prst="rect">
            <a:avLst/>
          </a:prstGeom>
        </p:spPr>
        <p:txBody>
          <a:bodyPr lIns="71437" tIns="71437" rIns="71437" bIns="71437" anchor="t">
            <a:normAutofit fontScale="100000" lnSpcReduction="0"/>
          </a:bodyPr>
          <a:lstStyle>
            <a:lvl1pPr marL="0" indent="0" algn="ctr" defTabSz="584200">
              <a:spcBef>
                <a:spcPts val="0"/>
              </a:spcBef>
              <a:buClrTx/>
              <a:buFontTx/>
              <a:defRPr sz="4400">
                <a:solidFill>
                  <a:srgbClr val="000000"/>
                </a:solidFill>
                <a:uFillTx/>
                <a:latin typeface="+mn-lt"/>
                <a:ea typeface="+mn-ea"/>
                <a:cs typeface="+mn-cs"/>
                <a:sym typeface="Helvetica Light"/>
              </a:defRPr>
            </a:lvl1pPr>
            <a:lvl2pPr marL="0" indent="228600" algn="ctr" defTabSz="584200">
              <a:spcBef>
                <a:spcPts val="0"/>
              </a:spcBef>
              <a:buClrTx/>
              <a:buFontTx/>
              <a:defRPr sz="4400">
                <a:solidFill>
                  <a:srgbClr val="000000"/>
                </a:solidFill>
                <a:uFillTx/>
                <a:latin typeface="+mn-lt"/>
                <a:ea typeface="+mn-ea"/>
                <a:cs typeface="+mn-cs"/>
                <a:sym typeface="Helvetica Light"/>
              </a:defRPr>
            </a:lvl2pPr>
            <a:lvl3pPr marL="0" indent="457200" algn="ctr" defTabSz="584200">
              <a:spcBef>
                <a:spcPts val="0"/>
              </a:spcBef>
              <a:buClrTx/>
              <a:buFontTx/>
              <a:defRPr sz="4400">
                <a:solidFill>
                  <a:srgbClr val="000000"/>
                </a:solidFill>
                <a:uFillTx/>
                <a:latin typeface="+mn-lt"/>
                <a:ea typeface="+mn-ea"/>
                <a:cs typeface="+mn-cs"/>
                <a:sym typeface="Helvetica Light"/>
              </a:defRPr>
            </a:lvl3pPr>
            <a:lvl4pPr marL="0" indent="685800" algn="ctr" defTabSz="584200">
              <a:spcBef>
                <a:spcPts val="0"/>
              </a:spcBef>
              <a:buClrTx/>
              <a:buFontTx/>
              <a:defRPr sz="4400">
                <a:solidFill>
                  <a:srgbClr val="000000"/>
                </a:solidFill>
                <a:uFillTx/>
                <a:latin typeface="+mn-lt"/>
                <a:ea typeface="+mn-ea"/>
                <a:cs typeface="+mn-cs"/>
                <a:sym typeface="Helvetica Light"/>
              </a:defRPr>
            </a:lvl4pPr>
            <a:lvl5pPr marL="0" indent="914400" algn="ctr" defTabSz="584200">
              <a:spcBef>
                <a:spcPts val="0"/>
              </a:spcBef>
              <a:buClrTx/>
              <a:buFontTx/>
              <a:defRPr sz="4400">
                <a:solidFill>
                  <a:srgbClr val="000000"/>
                </a:solidFill>
                <a:uFillTx/>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11935814" y="13001625"/>
            <a:ext cx="494513" cy="511175"/>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solidFill>
          <a:srgbClr val="FFFFFF"/>
        </a:solidFill>
      </p:bgPr>
    </p:bg>
    <p:spTree>
      <p:nvGrpSpPr>
        <p:cNvPr id="1" name=""/>
        <p:cNvGrpSpPr/>
        <p:nvPr/>
      </p:nvGrpSpPr>
      <p:grpSpPr>
        <a:xfrm>
          <a:off x="0" y="0"/>
          <a:ext cx="0" cy="0"/>
          <a:chOff x="0" y="0"/>
          <a:chExt cx="0" cy="0"/>
        </a:xfrm>
      </p:grpSpPr>
      <p:sp>
        <p:nvSpPr>
          <p:cNvPr id="30" name="Shape 30"/>
          <p:cNvSpPr/>
          <p:nvPr>
            <p:ph type="title"/>
          </p:nvPr>
        </p:nvSpPr>
        <p:spPr>
          <a:xfrm>
            <a:off x="4833937" y="4536281"/>
            <a:ext cx="14716126" cy="4643438"/>
          </a:xfrm>
          <a:prstGeom prst="rect">
            <a:avLst/>
          </a:prstGeom>
        </p:spPr>
        <p:txBody>
          <a:bodyPr lIns="71437" tIns="71437" rIns="71437" bIns="71437">
            <a:normAutofit fontScale="100000" lnSpcReduction="0"/>
          </a:bodyPr>
          <a:lstStyle>
            <a:lvl1pPr defTabSz="584200">
              <a:defRPr sz="11200">
                <a:solidFill>
                  <a:srgbClr val="000000"/>
                </a:solidFill>
                <a:uFillTx/>
                <a:latin typeface="+mn-lt"/>
                <a:ea typeface="+mn-ea"/>
                <a:cs typeface="+mn-cs"/>
                <a:sym typeface="Helvetica Light"/>
              </a:defRPr>
            </a:lvl1pPr>
          </a:lstStyle>
          <a:p>
            <a:pPr/>
            <a:r>
              <a:t>Title Text</a:t>
            </a:r>
          </a:p>
        </p:txBody>
      </p:sp>
      <p:sp>
        <p:nvSpPr>
          <p:cNvPr id="31" name="Shape 31"/>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FFFFFF"/>
        </a:solidFill>
      </p:bgPr>
    </p:bg>
    <p:spTree>
      <p:nvGrpSpPr>
        <p:cNvPr id="1" name=""/>
        <p:cNvGrpSpPr/>
        <p:nvPr/>
      </p:nvGrpSpPr>
      <p:grpSpPr>
        <a:xfrm>
          <a:off x="0" y="0"/>
          <a:ext cx="0" cy="0"/>
          <a:chOff x="0" y="0"/>
          <a:chExt cx="0" cy="0"/>
        </a:xfrm>
      </p:grpSpPr>
      <p:sp>
        <p:nvSpPr>
          <p:cNvPr id="38" name="Shape 38"/>
          <p:cNvSpPr/>
          <p:nvPr>
            <p:ph type="pic" sz="half" idx="13"/>
          </p:nvPr>
        </p:nvSpPr>
        <p:spPr>
          <a:xfrm>
            <a:off x="12495609" y="892968"/>
            <a:ext cx="7500938" cy="11572876"/>
          </a:xfrm>
          <a:prstGeom prst="rect">
            <a:avLst/>
          </a:prstGeom>
        </p:spPr>
        <p:txBody>
          <a:bodyPr lIns="91439" tIns="45719" rIns="91439" bIns="45719" anchor="t"/>
          <a:lstStyle/>
          <a:p>
            <a:pPr/>
          </a:p>
        </p:txBody>
      </p:sp>
      <p:sp>
        <p:nvSpPr>
          <p:cNvPr id="39" name="Shape 39"/>
          <p:cNvSpPr/>
          <p:nvPr>
            <p:ph type="title"/>
          </p:nvPr>
        </p:nvSpPr>
        <p:spPr>
          <a:xfrm>
            <a:off x="4387453" y="892968"/>
            <a:ext cx="7500938" cy="5607845"/>
          </a:xfrm>
          <a:prstGeom prst="rect">
            <a:avLst/>
          </a:prstGeom>
        </p:spPr>
        <p:txBody>
          <a:bodyPr lIns="71437" tIns="71437" rIns="71437" bIns="71437" anchor="b">
            <a:normAutofit fontScale="100000" lnSpcReduction="0"/>
          </a:bodyPr>
          <a:lstStyle>
            <a:lvl1pPr defTabSz="584200">
              <a:defRPr sz="8400">
                <a:solidFill>
                  <a:srgbClr val="000000"/>
                </a:solidFill>
                <a:uFillTx/>
                <a:latin typeface="+mn-lt"/>
                <a:ea typeface="+mn-ea"/>
                <a:cs typeface="+mn-cs"/>
                <a:sym typeface="Helvetica Light"/>
              </a:defRPr>
            </a:lvl1pPr>
          </a:lstStyle>
          <a:p>
            <a:pPr/>
            <a:r>
              <a:t>Title Text</a:t>
            </a:r>
          </a:p>
        </p:txBody>
      </p:sp>
      <p:sp>
        <p:nvSpPr>
          <p:cNvPr id="40" name="Shape 40"/>
          <p:cNvSpPr/>
          <p:nvPr>
            <p:ph type="body" sz="quarter" idx="1"/>
          </p:nvPr>
        </p:nvSpPr>
        <p:spPr>
          <a:xfrm>
            <a:off x="4387453" y="6697265"/>
            <a:ext cx="7500938" cy="5768579"/>
          </a:xfrm>
          <a:prstGeom prst="rect">
            <a:avLst/>
          </a:prstGeom>
        </p:spPr>
        <p:txBody>
          <a:bodyPr lIns="71437" tIns="71437" rIns="71437" bIns="71437" anchor="t">
            <a:normAutofit fontScale="100000" lnSpcReduction="0"/>
          </a:bodyPr>
          <a:lstStyle>
            <a:lvl1pPr marL="0" indent="0" algn="ctr" defTabSz="584200">
              <a:spcBef>
                <a:spcPts val="0"/>
              </a:spcBef>
              <a:buClrTx/>
              <a:buFontTx/>
              <a:defRPr sz="4400">
                <a:solidFill>
                  <a:srgbClr val="000000"/>
                </a:solidFill>
                <a:uFillTx/>
                <a:latin typeface="+mn-lt"/>
                <a:ea typeface="+mn-ea"/>
                <a:cs typeface="+mn-cs"/>
                <a:sym typeface="Helvetica Light"/>
              </a:defRPr>
            </a:lvl1pPr>
            <a:lvl2pPr marL="0" indent="228600" algn="ctr" defTabSz="584200">
              <a:spcBef>
                <a:spcPts val="0"/>
              </a:spcBef>
              <a:buClrTx/>
              <a:buFontTx/>
              <a:defRPr sz="4400">
                <a:solidFill>
                  <a:srgbClr val="000000"/>
                </a:solidFill>
                <a:uFillTx/>
                <a:latin typeface="+mn-lt"/>
                <a:ea typeface="+mn-ea"/>
                <a:cs typeface="+mn-cs"/>
                <a:sym typeface="Helvetica Light"/>
              </a:defRPr>
            </a:lvl2pPr>
            <a:lvl3pPr marL="0" indent="457200" algn="ctr" defTabSz="584200">
              <a:spcBef>
                <a:spcPts val="0"/>
              </a:spcBef>
              <a:buClrTx/>
              <a:buFontTx/>
              <a:defRPr sz="4400">
                <a:solidFill>
                  <a:srgbClr val="000000"/>
                </a:solidFill>
                <a:uFillTx/>
                <a:latin typeface="+mn-lt"/>
                <a:ea typeface="+mn-ea"/>
                <a:cs typeface="+mn-cs"/>
                <a:sym typeface="Helvetica Light"/>
              </a:defRPr>
            </a:lvl3pPr>
            <a:lvl4pPr marL="0" indent="685800" algn="ctr" defTabSz="584200">
              <a:spcBef>
                <a:spcPts val="0"/>
              </a:spcBef>
              <a:buClrTx/>
              <a:buFontTx/>
              <a:defRPr sz="4400">
                <a:solidFill>
                  <a:srgbClr val="000000"/>
                </a:solidFill>
                <a:uFillTx/>
                <a:latin typeface="+mn-lt"/>
                <a:ea typeface="+mn-ea"/>
                <a:cs typeface="+mn-cs"/>
                <a:sym typeface="Helvetica Light"/>
              </a:defRPr>
            </a:lvl4pPr>
            <a:lvl5pPr marL="0" indent="914400" algn="ctr" defTabSz="584200">
              <a:spcBef>
                <a:spcPts val="0"/>
              </a:spcBef>
              <a:buClrTx/>
              <a:buFontTx/>
              <a:defRPr sz="4400">
                <a:solidFill>
                  <a:srgbClr val="000000"/>
                </a:solidFill>
                <a:uFillTx/>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solidFill>
          <a:srgbClr val="FFFFFF"/>
        </a:solidFill>
      </p:bgPr>
    </p:bg>
    <p:spTree>
      <p:nvGrpSpPr>
        <p:cNvPr id="1" name=""/>
        <p:cNvGrpSpPr/>
        <p:nvPr/>
      </p:nvGrpSpPr>
      <p:grpSpPr>
        <a:xfrm>
          <a:off x="0" y="0"/>
          <a:ext cx="0" cy="0"/>
          <a:chOff x="0" y="0"/>
          <a:chExt cx="0" cy="0"/>
        </a:xfrm>
      </p:grpSpPr>
      <p:sp>
        <p:nvSpPr>
          <p:cNvPr id="48" name="Shape 48"/>
          <p:cNvSpPr/>
          <p:nvPr>
            <p:ph type="title"/>
          </p:nvPr>
        </p:nvSpPr>
        <p:spPr>
          <a:xfrm>
            <a:off x="4387453" y="625078"/>
            <a:ext cx="15609094" cy="3036094"/>
          </a:xfrm>
          <a:prstGeom prst="rect">
            <a:avLst/>
          </a:prstGeom>
        </p:spPr>
        <p:txBody>
          <a:bodyPr lIns="71437" tIns="71437" rIns="71437" bIns="71437">
            <a:normAutofit fontScale="100000" lnSpcReduction="0"/>
          </a:bodyPr>
          <a:lstStyle>
            <a:lvl1pPr defTabSz="584200">
              <a:defRPr sz="11200">
                <a:solidFill>
                  <a:srgbClr val="000000"/>
                </a:solidFill>
                <a:uFillTx/>
                <a:latin typeface="+mn-lt"/>
                <a:ea typeface="+mn-ea"/>
                <a:cs typeface="+mn-cs"/>
                <a:sym typeface="Helvetica Light"/>
              </a:defRPr>
            </a:lvl1pPr>
          </a:lstStyle>
          <a:p>
            <a:pPr/>
            <a:r>
              <a:t>Title Text</a:t>
            </a:r>
          </a:p>
        </p:txBody>
      </p:sp>
      <p:sp>
        <p:nvSpPr>
          <p:cNvPr id="49" name="Shape 49"/>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56" name="Shape 56"/>
          <p:cNvSpPr/>
          <p:nvPr>
            <p:ph type="title"/>
          </p:nvPr>
        </p:nvSpPr>
        <p:spPr>
          <a:xfrm>
            <a:off x="4387453" y="625078"/>
            <a:ext cx="15609094" cy="3036094"/>
          </a:xfrm>
          <a:prstGeom prst="rect">
            <a:avLst/>
          </a:prstGeom>
        </p:spPr>
        <p:txBody>
          <a:bodyPr lIns="71437" tIns="71437" rIns="71437" bIns="71437">
            <a:normAutofit fontScale="100000" lnSpcReduction="0"/>
          </a:bodyPr>
          <a:lstStyle>
            <a:lvl1pPr defTabSz="584200">
              <a:defRPr sz="11200">
                <a:solidFill>
                  <a:srgbClr val="000000"/>
                </a:solidFill>
                <a:uFillTx/>
                <a:latin typeface="+mn-lt"/>
                <a:ea typeface="+mn-ea"/>
                <a:cs typeface="+mn-cs"/>
                <a:sym typeface="Helvetica Light"/>
              </a:defRPr>
            </a:lvl1pPr>
          </a:lstStyle>
          <a:p>
            <a:pPr/>
            <a:r>
              <a:t>Title Text</a:t>
            </a:r>
          </a:p>
        </p:txBody>
      </p:sp>
      <p:sp>
        <p:nvSpPr>
          <p:cNvPr id="57" name="Shape 57"/>
          <p:cNvSpPr/>
          <p:nvPr>
            <p:ph type="body" idx="1"/>
          </p:nvPr>
        </p:nvSpPr>
        <p:spPr>
          <a:xfrm>
            <a:off x="4387453" y="3661171"/>
            <a:ext cx="15609094" cy="8840392"/>
          </a:xfrm>
          <a:prstGeom prst="rect">
            <a:avLst/>
          </a:prstGeom>
        </p:spPr>
        <p:txBody>
          <a:bodyPr lIns="71437" tIns="71437" rIns="71437" bIns="71437">
            <a:normAutofit fontScale="100000" lnSpcReduction="0"/>
          </a:bodyPr>
          <a:lstStyle>
            <a:lvl1pPr marL="617361" indent="-617361" defTabSz="584200">
              <a:spcBef>
                <a:spcPts val="4200"/>
              </a:spcBef>
              <a:buClrTx/>
              <a:buSzPct val="75000"/>
              <a:buFontTx/>
              <a:buChar char="•"/>
              <a:defRPr sz="5000">
                <a:solidFill>
                  <a:srgbClr val="000000"/>
                </a:solidFill>
                <a:uFillTx/>
                <a:latin typeface="+mn-lt"/>
                <a:ea typeface="+mn-ea"/>
                <a:cs typeface="+mn-cs"/>
                <a:sym typeface="Helvetica Light"/>
              </a:defRPr>
            </a:lvl1pPr>
            <a:lvl2pPr marL="1061861" indent="-617361" defTabSz="584200">
              <a:spcBef>
                <a:spcPts val="4200"/>
              </a:spcBef>
              <a:buClrTx/>
              <a:buSzPct val="75000"/>
              <a:buFontTx/>
              <a:buChar char="•"/>
              <a:defRPr sz="5000">
                <a:solidFill>
                  <a:srgbClr val="000000"/>
                </a:solidFill>
                <a:uFillTx/>
                <a:latin typeface="+mn-lt"/>
                <a:ea typeface="+mn-ea"/>
                <a:cs typeface="+mn-cs"/>
                <a:sym typeface="Helvetica Light"/>
              </a:defRPr>
            </a:lvl2pPr>
            <a:lvl3pPr marL="1506361" indent="-617361" defTabSz="584200">
              <a:spcBef>
                <a:spcPts val="4200"/>
              </a:spcBef>
              <a:buClrTx/>
              <a:buSzPct val="75000"/>
              <a:buFontTx/>
              <a:buChar char="•"/>
              <a:defRPr sz="5000">
                <a:solidFill>
                  <a:srgbClr val="000000"/>
                </a:solidFill>
                <a:uFillTx/>
                <a:latin typeface="+mn-lt"/>
                <a:ea typeface="+mn-ea"/>
                <a:cs typeface="+mn-cs"/>
                <a:sym typeface="Helvetica Light"/>
              </a:defRPr>
            </a:lvl3pPr>
            <a:lvl4pPr marL="1950861" indent="-617361" defTabSz="584200">
              <a:spcBef>
                <a:spcPts val="4200"/>
              </a:spcBef>
              <a:buClrTx/>
              <a:buSzPct val="75000"/>
              <a:buFontTx/>
              <a:buChar char="•"/>
              <a:defRPr sz="5000">
                <a:solidFill>
                  <a:srgbClr val="000000"/>
                </a:solidFill>
                <a:uFillTx/>
                <a:latin typeface="+mn-lt"/>
                <a:ea typeface="+mn-ea"/>
                <a:cs typeface="+mn-cs"/>
                <a:sym typeface="Helvetica Light"/>
              </a:defRPr>
            </a:lvl4pPr>
            <a:lvl5pPr marL="2395361" indent="-617361" defTabSz="584200">
              <a:spcBef>
                <a:spcPts val="4200"/>
              </a:spcBef>
              <a:buClrTx/>
              <a:buSzPct val="75000"/>
              <a:buFontTx/>
              <a:buChar char="•"/>
              <a:defRPr sz="5000">
                <a:solidFill>
                  <a:srgbClr val="000000"/>
                </a:solidFill>
                <a:uFillTx/>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65" name="Shape 65"/>
          <p:cNvSpPr/>
          <p:nvPr>
            <p:ph type="pic" sz="quarter" idx="13"/>
          </p:nvPr>
        </p:nvSpPr>
        <p:spPr>
          <a:xfrm>
            <a:off x="12495609" y="3661171"/>
            <a:ext cx="7500938" cy="8840392"/>
          </a:xfrm>
          <a:prstGeom prst="rect">
            <a:avLst/>
          </a:prstGeom>
        </p:spPr>
        <p:txBody>
          <a:bodyPr lIns="91439" tIns="45719" rIns="91439" bIns="45719" anchor="t"/>
          <a:lstStyle/>
          <a:p>
            <a:pPr/>
          </a:p>
        </p:txBody>
      </p:sp>
      <p:sp>
        <p:nvSpPr>
          <p:cNvPr id="66" name="Shape 66"/>
          <p:cNvSpPr/>
          <p:nvPr>
            <p:ph type="title"/>
          </p:nvPr>
        </p:nvSpPr>
        <p:spPr>
          <a:xfrm>
            <a:off x="4387453" y="625078"/>
            <a:ext cx="15609094" cy="3036094"/>
          </a:xfrm>
          <a:prstGeom prst="rect">
            <a:avLst/>
          </a:prstGeom>
        </p:spPr>
        <p:txBody>
          <a:bodyPr lIns="71437" tIns="71437" rIns="71437" bIns="71437">
            <a:normAutofit fontScale="100000" lnSpcReduction="0"/>
          </a:bodyPr>
          <a:lstStyle>
            <a:lvl1pPr defTabSz="584200">
              <a:defRPr sz="11200">
                <a:solidFill>
                  <a:srgbClr val="000000"/>
                </a:solidFill>
                <a:uFillTx/>
                <a:latin typeface="+mn-lt"/>
                <a:ea typeface="+mn-ea"/>
                <a:cs typeface="+mn-cs"/>
                <a:sym typeface="Helvetica Light"/>
              </a:defRPr>
            </a:lvl1pPr>
          </a:lstStyle>
          <a:p>
            <a:pPr/>
            <a:r>
              <a:t>Title Text</a:t>
            </a:r>
          </a:p>
        </p:txBody>
      </p:sp>
      <p:sp>
        <p:nvSpPr>
          <p:cNvPr id="67" name="Shape 67"/>
          <p:cNvSpPr/>
          <p:nvPr>
            <p:ph type="body" sz="quarter" idx="1"/>
          </p:nvPr>
        </p:nvSpPr>
        <p:spPr>
          <a:xfrm>
            <a:off x="4387453" y="3661171"/>
            <a:ext cx="7500938" cy="8840392"/>
          </a:xfrm>
          <a:prstGeom prst="rect">
            <a:avLst/>
          </a:prstGeom>
        </p:spPr>
        <p:txBody>
          <a:bodyPr lIns="71437" tIns="71437" rIns="71437" bIns="71437">
            <a:normAutofit fontScale="100000" lnSpcReduction="0"/>
          </a:bodyPr>
          <a:lstStyle>
            <a:lvl1pPr marL="465364" indent="-465364" defTabSz="584200">
              <a:buClrTx/>
              <a:buSzPct val="75000"/>
              <a:buFontTx/>
              <a:buChar char="•"/>
              <a:defRPr sz="3800">
                <a:solidFill>
                  <a:srgbClr val="000000"/>
                </a:solidFill>
                <a:uFillTx/>
                <a:latin typeface="+mn-lt"/>
                <a:ea typeface="+mn-ea"/>
                <a:cs typeface="+mn-cs"/>
                <a:sym typeface="Helvetica Light"/>
              </a:defRPr>
            </a:lvl1pPr>
            <a:lvl2pPr marL="808264" indent="-465364" defTabSz="584200">
              <a:buClrTx/>
              <a:buSzPct val="75000"/>
              <a:buFontTx/>
              <a:buChar char="•"/>
              <a:defRPr sz="3800">
                <a:solidFill>
                  <a:srgbClr val="000000"/>
                </a:solidFill>
                <a:uFillTx/>
                <a:latin typeface="+mn-lt"/>
                <a:ea typeface="+mn-ea"/>
                <a:cs typeface="+mn-cs"/>
                <a:sym typeface="Helvetica Light"/>
              </a:defRPr>
            </a:lvl2pPr>
            <a:lvl3pPr marL="1151164" indent="-465364" defTabSz="584200">
              <a:buClrTx/>
              <a:buSzPct val="75000"/>
              <a:buFontTx/>
              <a:buChar char="•"/>
              <a:defRPr sz="3800">
                <a:solidFill>
                  <a:srgbClr val="000000"/>
                </a:solidFill>
                <a:uFillTx/>
                <a:latin typeface="+mn-lt"/>
                <a:ea typeface="+mn-ea"/>
                <a:cs typeface="+mn-cs"/>
                <a:sym typeface="Helvetica Light"/>
              </a:defRPr>
            </a:lvl3pPr>
            <a:lvl4pPr marL="1494064" indent="-465364" defTabSz="584200">
              <a:buClrTx/>
              <a:buSzPct val="75000"/>
              <a:buFontTx/>
              <a:buChar char="•"/>
              <a:defRPr sz="3800">
                <a:solidFill>
                  <a:srgbClr val="000000"/>
                </a:solidFill>
                <a:uFillTx/>
                <a:latin typeface="+mn-lt"/>
                <a:ea typeface="+mn-ea"/>
                <a:cs typeface="+mn-cs"/>
                <a:sym typeface="Helvetica Light"/>
              </a:defRPr>
            </a:lvl4pPr>
            <a:lvl5pPr marL="1836964" indent="-465364" defTabSz="584200">
              <a:buClrTx/>
              <a:buSzPct val="75000"/>
              <a:buFontTx/>
              <a:buChar char="•"/>
              <a:defRPr sz="3800">
                <a:solidFill>
                  <a:srgbClr val="000000"/>
                </a:solidFill>
                <a:uFillTx/>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FFFFFF"/>
        </a:solidFill>
      </p:bgPr>
    </p:bg>
    <p:spTree>
      <p:nvGrpSpPr>
        <p:cNvPr id="1" name=""/>
        <p:cNvGrpSpPr/>
        <p:nvPr/>
      </p:nvGrpSpPr>
      <p:grpSpPr>
        <a:xfrm>
          <a:off x="0" y="0"/>
          <a:ext cx="0" cy="0"/>
          <a:chOff x="0" y="0"/>
          <a:chExt cx="0" cy="0"/>
        </a:xfrm>
      </p:grpSpPr>
      <p:sp>
        <p:nvSpPr>
          <p:cNvPr id="75" name="Shape 75"/>
          <p:cNvSpPr/>
          <p:nvPr>
            <p:ph type="body" idx="1"/>
          </p:nvPr>
        </p:nvSpPr>
        <p:spPr>
          <a:xfrm>
            <a:off x="4387453" y="1785937"/>
            <a:ext cx="15609094" cy="10144126"/>
          </a:xfrm>
          <a:prstGeom prst="rect">
            <a:avLst/>
          </a:prstGeom>
        </p:spPr>
        <p:txBody>
          <a:bodyPr lIns="71437" tIns="71437" rIns="71437" bIns="71437">
            <a:normAutofit fontScale="100000" lnSpcReduction="0"/>
          </a:bodyPr>
          <a:lstStyle>
            <a:lvl1pPr marL="617361" indent="-617361" defTabSz="584200">
              <a:spcBef>
                <a:spcPts val="4200"/>
              </a:spcBef>
              <a:buClrTx/>
              <a:buSzPct val="75000"/>
              <a:buFontTx/>
              <a:buChar char="•"/>
              <a:defRPr sz="5000">
                <a:solidFill>
                  <a:srgbClr val="000000"/>
                </a:solidFill>
                <a:uFillTx/>
                <a:latin typeface="+mn-lt"/>
                <a:ea typeface="+mn-ea"/>
                <a:cs typeface="+mn-cs"/>
                <a:sym typeface="Helvetica Light"/>
              </a:defRPr>
            </a:lvl1pPr>
            <a:lvl2pPr marL="1061861" indent="-617361" defTabSz="584200">
              <a:spcBef>
                <a:spcPts val="4200"/>
              </a:spcBef>
              <a:buClrTx/>
              <a:buSzPct val="75000"/>
              <a:buFontTx/>
              <a:buChar char="•"/>
              <a:defRPr sz="5000">
                <a:solidFill>
                  <a:srgbClr val="000000"/>
                </a:solidFill>
                <a:uFillTx/>
                <a:latin typeface="+mn-lt"/>
                <a:ea typeface="+mn-ea"/>
                <a:cs typeface="+mn-cs"/>
                <a:sym typeface="Helvetica Light"/>
              </a:defRPr>
            </a:lvl2pPr>
            <a:lvl3pPr marL="1506361" indent="-617361" defTabSz="584200">
              <a:spcBef>
                <a:spcPts val="4200"/>
              </a:spcBef>
              <a:buClrTx/>
              <a:buSzPct val="75000"/>
              <a:buFontTx/>
              <a:buChar char="•"/>
              <a:defRPr sz="5000">
                <a:solidFill>
                  <a:srgbClr val="000000"/>
                </a:solidFill>
                <a:uFillTx/>
                <a:latin typeface="+mn-lt"/>
                <a:ea typeface="+mn-ea"/>
                <a:cs typeface="+mn-cs"/>
                <a:sym typeface="Helvetica Light"/>
              </a:defRPr>
            </a:lvl3pPr>
            <a:lvl4pPr marL="1950861" indent="-617361" defTabSz="584200">
              <a:spcBef>
                <a:spcPts val="4200"/>
              </a:spcBef>
              <a:buClrTx/>
              <a:buSzPct val="75000"/>
              <a:buFontTx/>
              <a:buChar char="•"/>
              <a:defRPr sz="5000">
                <a:solidFill>
                  <a:srgbClr val="000000"/>
                </a:solidFill>
                <a:uFillTx/>
                <a:latin typeface="+mn-lt"/>
                <a:ea typeface="+mn-ea"/>
                <a:cs typeface="+mn-cs"/>
                <a:sym typeface="Helvetica Light"/>
              </a:defRPr>
            </a:lvl4pPr>
            <a:lvl5pPr marL="2395361" indent="-617361" defTabSz="584200">
              <a:spcBef>
                <a:spcPts val="4200"/>
              </a:spcBef>
              <a:buClrTx/>
              <a:buSzPct val="75000"/>
              <a:buFontTx/>
              <a:buChar char="•"/>
              <a:defRPr sz="5000">
                <a:solidFill>
                  <a:srgbClr val="000000"/>
                </a:solidFill>
                <a:uFillTx/>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solidFill>
          <a:srgbClr val="FFFFFF"/>
        </a:solidFill>
      </p:bgPr>
    </p:bg>
    <p:spTree>
      <p:nvGrpSpPr>
        <p:cNvPr id="1" name=""/>
        <p:cNvGrpSpPr/>
        <p:nvPr/>
      </p:nvGrpSpPr>
      <p:grpSpPr>
        <a:xfrm>
          <a:off x="0" y="0"/>
          <a:ext cx="0" cy="0"/>
          <a:chOff x="0" y="0"/>
          <a:chExt cx="0" cy="0"/>
        </a:xfrm>
      </p:grpSpPr>
      <p:sp>
        <p:nvSpPr>
          <p:cNvPr id="83" name="Shape 83"/>
          <p:cNvSpPr/>
          <p:nvPr>
            <p:ph type="pic" sz="quarter" idx="13"/>
          </p:nvPr>
        </p:nvSpPr>
        <p:spPr>
          <a:xfrm>
            <a:off x="12495609" y="7161609"/>
            <a:ext cx="7500938" cy="5304235"/>
          </a:xfrm>
          <a:prstGeom prst="rect">
            <a:avLst/>
          </a:prstGeom>
        </p:spPr>
        <p:txBody>
          <a:bodyPr lIns="91439" tIns="45719" rIns="91439" bIns="45719" anchor="t"/>
          <a:lstStyle/>
          <a:p>
            <a:pPr/>
          </a:p>
        </p:txBody>
      </p:sp>
      <p:sp>
        <p:nvSpPr>
          <p:cNvPr id="84" name="Shape 84"/>
          <p:cNvSpPr/>
          <p:nvPr>
            <p:ph type="pic" sz="quarter" idx="14"/>
          </p:nvPr>
        </p:nvSpPr>
        <p:spPr>
          <a:xfrm>
            <a:off x="12504353" y="1250156"/>
            <a:ext cx="7500939" cy="5304235"/>
          </a:xfrm>
          <a:prstGeom prst="rect">
            <a:avLst/>
          </a:prstGeom>
        </p:spPr>
        <p:txBody>
          <a:bodyPr lIns="91439" tIns="45719" rIns="91439" bIns="45719" anchor="t"/>
          <a:lstStyle/>
          <a:p>
            <a:pPr/>
          </a:p>
        </p:txBody>
      </p:sp>
      <p:sp>
        <p:nvSpPr>
          <p:cNvPr id="85" name="Shape 85"/>
          <p:cNvSpPr/>
          <p:nvPr>
            <p:ph type="pic" sz="half" idx="15"/>
          </p:nvPr>
        </p:nvSpPr>
        <p:spPr>
          <a:xfrm>
            <a:off x="4387453" y="1250156"/>
            <a:ext cx="7500938" cy="11215688"/>
          </a:xfrm>
          <a:prstGeom prst="rect">
            <a:avLst/>
          </a:prstGeom>
        </p:spPr>
        <p:txBody>
          <a:bodyPr lIns="91439" tIns="45719" rIns="91439" bIns="45719" anchor="t"/>
          <a:lstStyle/>
          <a:p>
            <a:pPr/>
          </a:p>
        </p:txBody>
      </p:sp>
      <p:sp>
        <p:nvSpPr>
          <p:cNvPr id="86" name="Shape 86"/>
          <p:cNvSpPr/>
          <p:nvPr>
            <p:ph type="sldNum" sz="quarter" idx="2"/>
          </p:nvPr>
        </p:nvSpPr>
        <p:spPr>
          <a:xfrm>
            <a:off x="11935814" y="13010554"/>
            <a:ext cx="494513" cy="511176"/>
          </a:xfrm>
          <a:prstGeom prst="rect">
            <a:avLst/>
          </a:prstGeom>
        </p:spPr>
        <p:txBody>
          <a:bodyPr lIns="71437" tIns="71437" rIns="71437" bIns="71437"/>
          <a:lstStyle>
            <a:lvl1pPr defTabSz="584200">
              <a:defRPr sz="2400">
                <a:solidFill>
                  <a:srgbClr val="000000"/>
                </a:solidFill>
                <a:uFillTx/>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2374900" y="326231"/>
            <a:ext cx="19610061" cy="34956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3" name="Shape 3"/>
          <p:cNvSpPr/>
          <p:nvPr>
            <p:ph type="body" idx="1"/>
          </p:nvPr>
        </p:nvSpPr>
        <p:spPr>
          <a:xfrm>
            <a:off x="2374900" y="2469356"/>
            <a:ext cx="19610061" cy="1087278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2pPr marL="1083556" indent="-410456"/>
            <a:lvl3pPr marL="1663700" indent="-330200"/>
            <a:lvl4pPr marL="2336800" indent="-330200"/>
            <a:lvl5pPr marL="2997200" indent="-330200"/>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2014760" y="13004800"/>
            <a:ext cx="354483" cy="330200"/>
          </a:xfrm>
          <a:prstGeom prst="rect">
            <a:avLst/>
          </a:prstGeom>
          <a:ln w="12700">
            <a:miter lim="400000"/>
          </a:ln>
        </p:spPr>
        <p:txBody>
          <a:bodyPr wrap="none" lIns="50800" tIns="50800" rIns="50800" bIns="50800">
            <a:spAutoFit/>
          </a:bodyPr>
          <a:lstStyle>
            <a:lvl1pPr defTabSz="850900">
              <a:defRPr sz="1600">
                <a:solidFill>
                  <a:srgbClr val="FFFFFF"/>
                </a:solidFill>
                <a:uFill>
                  <a:solidFill>
                    <a:srgbClr val="FFFFFF"/>
                  </a:solidFill>
                </a:uFill>
                <a:latin typeface="American Typewriter"/>
                <a:ea typeface="American Typewriter"/>
                <a:cs typeface="American Typewriter"/>
                <a:sym typeface="American Typewriter"/>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ctr" defTabSz="655174" latinLnBrk="0">
        <a:lnSpc>
          <a:spcPct val="100000"/>
        </a:lnSpc>
        <a:spcBef>
          <a:spcPts val="0"/>
        </a:spcBef>
        <a:spcAft>
          <a:spcPts val="0"/>
        </a:spcAft>
        <a:buClrTx/>
        <a:buSzTx/>
        <a:buFontTx/>
        <a:buNone/>
        <a:tabLst/>
        <a:defRPr b="0" baseline="0" cap="none" i="0" spc="0" strike="noStrike" sz="10600" u="none">
          <a:ln>
            <a:noFill/>
          </a:ln>
          <a:solidFill>
            <a:srgbClr val="FFFFFF"/>
          </a:solidFill>
          <a:uFill>
            <a:solidFill>
              <a:srgbClr val="FFFFFF"/>
            </a:solidFill>
          </a:uFill>
          <a:latin typeface="Gill Sans"/>
          <a:ea typeface="Gill Sans"/>
          <a:cs typeface="Gill Sans"/>
          <a:sym typeface="Gill Sans"/>
        </a:defRPr>
      </a:lvl1pPr>
      <a:lvl2pPr marL="0" marR="0" indent="228600" algn="ctr" defTabSz="655174" latinLnBrk="0">
        <a:lnSpc>
          <a:spcPct val="100000"/>
        </a:lnSpc>
        <a:spcBef>
          <a:spcPts val="0"/>
        </a:spcBef>
        <a:spcAft>
          <a:spcPts val="0"/>
        </a:spcAft>
        <a:buClrTx/>
        <a:buSzTx/>
        <a:buFontTx/>
        <a:buNone/>
        <a:tabLst/>
        <a:defRPr b="0" baseline="0" cap="none" i="0" spc="0" strike="noStrike" sz="10600" u="none">
          <a:ln>
            <a:noFill/>
          </a:ln>
          <a:solidFill>
            <a:srgbClr val="FFFFFF"/>
          </a:solidFill>
          <a:uFill>
            <a:solidFill>
              <a:srgbClr val="FFFFFF"/>
            </a:solidFill>
          </a:uFill>
          <a:latin typeface="Gill Sans"/>
          <a:ea typeface="Gill Sans"/>
          <a:cs typeface="Gill Sans"/>
          <a:sym typeface="Gill Sans"/>
        </a:defRPr>
      </a:lvl2pPr>
      <a:lvl3pPr marL="0" marR="0" indent="457200" algn="ctr" defTabSz="655174" latinLnBrk="0">
        <a:lnSpc>
          <a:spcPct val="100000"/>
        </a:lnSpc>
        <a:spcBef>
          <a:spcPts val="0"/>
        </a:spcBef>
        <a:spcAft>
          <a:spcPts val="0"/>
        </a:spcAft>
        <a:buClrTx/>
        <a:buSzTx/>
        <a:buFontTx/>
        <a:buNone/>
        <a:tabLst/>
        <a:defRPr b="0" baseline="0" cap="none" i="0" spc="0" strike="noStrike" sz="10600" u="none">
          <a:ln>
            <a:noFill/>
          </a:ln>
          <a:solidFill>
            <a:srgbClr val="FFFFFF"/>
          </a:solidFill>
          <a:uFill>
            <a:solidFill>
              <a:srgbClr val="FFFFFF"/>
            </a:solidFill>
          </a:uFill>
          <a:latin typeface="Gill Sans"/>
          <a:ea typeface="Gill Sans"/>
          <a:cs typeface="Gill Sans"/>
          <a:sym typeface="Gill Sans"/>
        </a:defRPr>
      </a:lvl3pPr>
      <a:lvl4pPr marL="0" marR="0" indent="685800" algn="ctr" defTabSz="655174" latinLnBrk="0">
        <a:lnSpc>
          <a:spcPct val="100000"/>
        </a:lnSpc>
        <a:spcBef>
          <a:spcPts val="0"/>
        </a:spcBef>
        <a:spcAft>
          <a:spcPts val="0"/>
        </a:spcAft>
        <a:buClrTx/>
        <a:buSzTx/>
        <a:buFontTx/>
        <a:buNone/>
        <a:tabLst/>
        <a:defRPr b="0" baseline="0" cap="none" i="0" spc="0" strike="noStrike" sz="10600" u="none">
          <a:ln>
            <a:noFill/>
          </a:ln>
          <a:solidFill>
            <a:srgbClr val="FFFFFF"/>
          </a:solidFill>
          <a:uFill>
            <a:solidFill>
              <a:srgbClr val="FFFFFF"/>
            </a:solidFill>
          </a:uFill>
          <a:latin typeface="Gill Sans"/>
          <a:ea typeface="Gill Sans"/>
          <a:cs typeface="Gill Sans"/>
          <a:sym typeface="Gill Sans"/>
        </a:defRPr>
      </a:lvl4pPr>
      <a:lvl5pPr marL="0" marR="0" indent="914400" algn="ctr" defTabSz="655174" latinLnBrk="0">
        <a:lnSpc>
          <a:spcPct val="100000"/>
        </a:lnSpc>
        <a:spcBef>
          <a:spcPts val="0"/>
        </a:spcBef>
        <a:spcAft>
          <a:spcPts val="0"/>
        </a:spcAft>
        <a:buClrTx/>
        <a:buSzTx/>
        <a:buFontTx/>
        <a:buNone/>
        <a:tabLst/>
        <a:defRPr b="0" baseline="0" cap="none" i="0" spc="0" strike="noStrike" sz="10600" u="none">
          <a:ln>
            <a:noFill/>
          </a:ln>
          <a:solidFill>
            <a:srgbClr val="FFFFFF"/>
          </a:solidFill>
          <a:uFill>
            <a:solidFill>
              <a:srgbClr val="FFFFFF"/>
            </a:solidFill>
          </a:uFill>
          <a:latin typeface="Gill Sans"/>
          <a:ea typeface="Gill Sans"/>
          <a:cs typeface="Gill Sans"/>
          <a:sym typeface="Gill Sans"/>
        </a:defRPr>
      </a:lvl5pPr>
      <a:lvl6pPr marL="0" marR="0" indent="1143000" algn="ctr" defTabSz="655174" latinLnBrk="0">
        <a:lnSpc>
          <a:spcPct val="100000"/>
        </a:lnSpc>
        <a:spcBef>
          <a:spcPts val="0"/>
        </a:spcBef>
        <a:spcAft>
          <a:spcPts val="0"/>
        </a:spcAft>
        <a:buClrTx/>
        <a:buSzTx/>
        <a:buFontTx/>
        <a:buNone/>
        <a:tabLst/>
        <a:defRPr b="0" baseline="0" cap="none" i="0" spc="0" strike="noStrike" sz="10600" u="none">
          <a:ln>
            <a:noFill/>
          </a:ln>
          <a:solidFill>
            <a:srgbClr val="FFFFFF"/>
          </a:solidFill>
          <a:uFill>
            <a:solidFill>
              <a:srgbClr val="FFFFFF"/>
            </a:solidFill>
          </a:uFill>
          <a:latin typeface="Gill Sans"/>
          <a:ea typeface="Gill Sans"/>
          <a:cs typeface="Gill Sans"/>
          <a:sym typeface="Gill Sans"/>
        </a:defRPr>
      </a:lvl6pPr>
      <a:lvl7pPr marL="0" marR="0" indent="1371600" algn="ctr" defTabSz="655174" latinLnBrk="0">
        <a:lnSpc>
          <a:spcPct val="100000"/>
        </a:lnSpc>
        <a:spcBef>
          <a:spcPts val="0"/>
        </a:spcBef>
        <a:spcAft>
          <a:spcPts val="0"/>
        </a:spcAft>
        <a:buClrTx/>
        <a:buSzTx/>
        <a:buFontTx/>
        <a:buNone/>
        <a:tabLst/>
        <a:defRPr b="0" baseline="0" cap="none" i="0" spc="0" strike="noStrike" sz="10600" u="none">
          <a:ln>
            <a:noFill/>
          </a:ln>
          <a:solidFill>
            <a:srgbClr val="FFFFFF"/>
          </a:solidFill>
          <a:uFill>
            <a:solidFill>
              <a:srgbClr val="FFFFFF"/>
            </a:solidFill>
          </a:uFill>
          <a:latin typeface="Gill Sans"/>
          <a:ea typeface="Gill Sans"/>
          <a:cs typeface="Gill Sans"/>
          <a:sym typeface="Gill Sans"/>
        </a:defRPr>
      </a:lvl7pPr>
      <a:lvl8pPr marL="0" marR="0" indent="1600200" algn="ctr" defTabSz="655174" latinLnBrk="0">
        <a:lnSpc>
          <a:spcPct val="100000"/>
        </a:lnSpc>
        <a:spcBef>
          <a:spcPts val="0"/>
        </a:spcBef>
        <a:spcAft>
          <a:spcPts val="0"/>
        </a:spcAft>
        <a:buClrTx/>
        <a:buSzTx/>
        <a:buFontTx/>
        <a:buNone/>
        <a:tabLst/>
        <a:defRPr b="0" baseline="0" cap="none" i="0" spc="0" strike="noStrike" sz="10600" u="none">
          <a:ln>
            <a:noFill/>
          </a:ln>
          <a:solidFill>
            <a:srgbClr val="FFFFFF"/>
          </a:solidFill>
          <a:uFill>
            <a:solidFill>
              <a:srgbClr val="FFFFFF"/>
            </a:solidFill>
          </a:uFill>
          <a:latin typeface="Gill Sans"/>
          <a:ea typeface="Gill Sans"/>
          <a:cs typeface="Gill Sans"/>
          <a:sym typeface="Gill Sans"/>
        </a:defRPr>
      </a:lvl8pPr>
      <a:lvl9pPr marL="0" marR="0" indent="1828800" algn="ctr" defTabSz="655174" latinLnBrk="0">
        <a:lnSpc>
          <a:spcPct val="100000"/>
        </a:lnSpc>
        <a:spcBef>
          <a:spcPts val="0"/>
        </a:spcBef>
        <a:spcAft>
          <a:spcPts val="0"/>
        </a:spcAft>
        <a:buClrTx/>
        <a:buSzTx/>
        <a:buFontTx/>
        <a:buNone/>
        <a:tabLst/>
        <a:defRPr b="0" baseline="0" cap="none" i="0" spc="0" strike="noStrike" sz="10600" u="none">
          <a:ln>
            <a:noFill/>
          </a:ln>
          <a:solidFill>
            <a:srgbClr val="FFFFFF"/>
          </a:solidFill>
          <a:uFill>
            <a:solidFill>
              <a:srgbClr val="FFFFFF"/>
            </a:solidFill>
          </a:uFill>
          <a:latin typeface="Gill Sans"/>
          <a:ea typeface="Gill Sans"/>
          <a:cs typeface="Gill Sans"/>
          <a:sym typeface="Gill Sans"/>
        </a:defRPr>
      </a:lvl9pPr>
    </p:titleStyle>
    <p:bodyStyle>
      <a:lvl1pPr marL="495300" marR="0" indent="-495300" algn="l" defTabSz="655174" latinLnBrk="0">
        <a:lnSpc>
          <a:spcPct val="100000"/>
        </a:lnSpc>
        <a:spcBef>
          <a:spcPts val="3200"/>
        </a:spcBef>
        <a:spcAft>
          <a:spcPts val="0"/>
        </a:spcAft>
        <a:buClr>
          <a:srgbClr val="000000"/>
        </a:buClr>
        <a:buSzTx/>
        <a:buFont typeface="Times New Roman"/>
        <a:buNone/>
        <a:tabLst/>
        <a:defRPr b="0" baseline="0" cap="none" i="0" spc="0" strike="noStrike" sz="5200" u="none">
          <a:ln>
            <a:noFill/>
          </a:ln>
          <a:solidFill>
            <a:srgbClr val="FFFFFF"/>
          </a:solidFill>
          <a:uFill>
            <a:solidFill>
              <a:srgbClr val="FFFFFF"/>
            </a:solidFill>
          </a:uFill>
          <a:latin typeface="Gill Sans"/>
          <a:ea typeface="Gill Sans"/>
          <a:cs typeface="Gill Sans"/>
          <a:sym typeface="Gill Sans"/>
        </a:defRPr>
      </a:lvl1pPr>
      <a:lvl2pPr marL="495300" marR="0" indent="-495300" algn="l" defTabSz="655174" latinLnBrk="0">
        <a:lnSpc>
          <a:spcPct val="100000"/>
        </a:lnSpc>
        <a:spcBef>
          <a:spcPts val="3200"/>
        </a:spcBef>
        <a:spcAft>
          <a:spcPts val="0"/>
        </a:spcAft>
        <a:buClr>
          <a:srgbClr val="000000"/>
        </a:buClr>
        <a:buSzTx/>
        <a:buFont typeface="Times New Roman"/>
        <a:buNone/>
        <a:tabLst/>
        <a:defRPr b="0" baseline="0" cap="none" i="0" spc="0" strike="noStrike" sz="5200" u="none">
          <a:ln>
            <a:noFill/>
          </a:ln>
          <a:solidFill>
            <a:srgbClr val="FFFFFF"/>
          </a:solidFill>
          <a:uFill>
            <a:solidFill>
              <a:srgbClr val="FFFFFF"/>
            </a:solidFill>
          </a:uFill>
          <a:latin typeface="Gill Sans"/>
          <a:ea typeface="Gill Sans"/>
          <a:cs typeface="Gill Sans"/>
          <a:sym typeface="Gill Sans"/>
        </a:defRPr>
      </a:lvl2pPr>
      <a:lvl3pPr marL="495300" marR="0" indent="-495300" algn="l" defTabSz="655174" latinLnBrk="0">
        <a:lnSpc>
          <a:spcPct val="100000"/>
        </a:lnSpc>
        <a:spcBef>
          <a:spcPts val="3200"/>
        </a:spcBef>
        <a:spcAft>
          <a:spcPts val="0"/>
        </a:spcAft>
        <a:buClr>
          <a:srgbClr val="000000"/>
        </a:buClr>
        <a:buSzTx/>
        <a:buFont typeface="Times New Roman"/>
        <a:buNone/>
        <a:tabLst/>
        <a:defRPr b="0" baseline="0" cap="none" i="0" spc="0" strike="noStrike" sz="5200" u="none">
          <a:ln>
            <a:noFill/>
          </a:ln>
          <a:solidFill>
            <a:srgbClr val="FFFFFF"/>
          </a:solidFill>
          <a:uFill>
            <a:solidFill>
              <a:srgbClr val="FFFFFF"/>
            </a:solidFill>
          </a:uFill>
          <a:latin typeface="Gill Sans"/>
          <a:ea typeface="Gill Sans"/>
          <a:cs typeface="Gill Sans"/>
          <a:sym typeface="Gill Sans"/>
        </a:defRPr>
      </a:lvl3pPr>
      <a:lvl4pPr marL="495300" marR="0" indent="-495300" algn="l" defTabSz="655174" latinLnBrk="0">
        <a:lnSpc>
          <a:spcPct val="100000"/>
        </a:lnSpc>
        <a:spcBef>
          <a:spcPts val="3200"/>
        </a:spcBef>
        <a:spcAft>
          <a:spcPts val="0"/>
        </a:spcAft>
        <a:buClr>
          <a:srgbClr val="000000"/>
        </a:buClr>
        <a:buSzTx/>
        <a:buFont typeface="Times New Roman"/>
        <a:buNone/>
        <a:tabLst/>
        <a:defRPr b="0" baseline="0" cap="none" i="0" spc="0" strike="noStrike" sz="5200" u="none">
          <a:ln>
            <a:noFill/>
          </a:ln>
          <a:solidFill>
            <a:srgbClr val="FFFFFF"/>
          </a:solidFill>
          <a:uFill>
            <a:solidFill>
              <a:srgbClr val="FFFFFF"/>
            </a:solidFill>
          </a:uFill>
          <a:latin typeface="Gill Sans"/>
          <a:ea typeface="Gill Sans"/>
          <a:cs typeface="Gill Sans"/>
          <a:sym typeface="Gill Sans"/>
        </a:defRPr>
      </a:lvl4pPr>
      <a:lvl5pPr marL="495300" marR="0" indent="-495300" algn="l" defTabSz="655174" latinLnBrk="0">
        <a:lnSpc>
          <a:spcPct val="100000"/>
        </a:lnSpc>
        <a:spcBef>
          <a:spcPts val="3200"/>
        </a:spcBef>
        <a:spcAft>
          <a:spcPts val="0"/>
        </a:spcAft>
        <a:buClr>
          <a:srgbClr val="000000"/>
        </a:buClr>
        <a:buSzTx/>
        <a:buFont typeface="Times New Roman"/>
        <a:buNone/>
        <a:tabLst/>
        <a:defRPr b="0" baseline="0" cap="none" i="0" spc="0" strike="noStrike" sz="5200" u="none">
          <a:ln>
            <a:noFill/>
          </a:ln>
          <a:solidFill>
            <a:srgbClr val="FFFFFF"/>
          </a:solidFill>
          <a:uFill>
            <a:solidFill>
              <a:srgbClr val="FFFFFF"/>
            </a:solidFill>
          </a:uFill>
          <a:latin typeface="Gill Sans"/>
          <a:ea typeface="Gill Sans"/>
          <a:cs typeface="Gill Sans"/>
          <a:sym typeface="Gill Sans"/>
        </a:defRPr>
      </a:lvl5pPr>
      <a:lvl6pPr marL="495300" marR="0" indent="-495300" algn="l" defTabSz="655174" latinLnBrk="0">
        <a:lnSpc>
          <a:spcPct val="100000"/>
        </a:lnSpc>
        <a:spcBef>
          <a:spcPts val="3200"/>
        </a:spcBef>
        <a:spcAft>
          <a:spcPts val="0"/>
        </a:spcAft>
        <a:buClr>
          <a:srgbClr val="000000"/>
        </a:buClr>
        <a:buSzTx/>
        <a:buFont typeface="Times New Roman"/>
        <a:buNone/>
        <a:tabLst/>
        <a:defRPr b="0" baseline="0" cap="none" i="0" spc="0" strike="noStrike" sz="5200" u="none">
          <a:ln>
            <a:noFill/>
          </a:ln>
          <a:solidFill>
            <a:srgbClr val="FFFFFF"/>
          </a:solidFill>
          <a:uFill>
            <a:solidFill>
              <a:srgbClr val="FFFFFF"/>
            </a:solidFill>
          </a:uFill>
          <a:latin typeface="Gill Sans"/>
          <a:ea typeface="Gill Sans"/>
          <a:cs typeface="Gill Sans"/>
          <a:sym typeface="Gill Sans"/>
        </a:defRPr>
      </a:lvl6pPr>
      <a:lvl7pPr marL="495300" marR="0" indent="-495300" algn="l" defTabSz="655174" latinLnBrk="0">
        <a:lnSpc>
          <a:spcPct val="100000"/>
        </a:lnSpc>
        <a:spcBef>
          <a:spcPts val="3200"/>
        </a:spcBef>
        <a:spcAft>
          <a:spcPts val="0"/>
        </a:spcAft>
        <a:buClr>
          <a:srgbClr val="000000"/>
        </a:buClr>
        <a:buSzTx/>
        <a:buFont typeface="Times New Roman"/>
        <a:buNone/>
        <a:tabLst/>
        <a:defRPr b="0" baseline="0" cap="none" i="0" spc="0" strike="noStrike" sz="5200" u="none">
          <a:ln>
            <a:noFill/>
          </a:ln>
          <a:solidFill>
            <a:srgbClr val="FFFFFF"/>
          </a:solidFill>
          <a:uFill>
            <a:solidFill>
              <a:srgbClr val="FFFFFF"/>
            </a:solidFill>
          </a:uFill>
          <a:latin typeface="Gill Sans"/>
          <a:ea typeface="Gill Sans"/>
          <a:cs typeface="Gill Sans"/>
          <a:sym typeface="Gill Sans"/>
        </a:defRPr>
      </a:lvl7pPr>
      <a:lvl8pPr marL="495300" marR="0" indent="-495300" algn="l" defTabSz="655174" latinLnBrk="0">
        <a:lnSpc>
          <a:spcPct val="100000"/>
        </a:lnSpc>
        <a:spcBef>
          <a:spcPts val="3200"/>
        </a:spcBef>
        <a:spcAft>
          <a:spcPts val="0"/>
        </a:spcAft>
        <a:buClr>
          <a:srgbClr val="000000"/>
        </a:buClr>
        <a:buSzTx/>
        <a:buFont typeface="Times New Roman"/>
        <a:buNone/>
        <a:tabLst/>
        <a:defRPr b="0" baseline="0" cap="none" i="0" spc="0" strike="noStrike" sz="5200" u="none">
          <a:ln>
            <a:noFill/>
          </a:ln>
          <a:solidFill>
            <a:srgbClr val="FFFFFF"/>
          </a:solidFill>
          <a:uFill>
            <a:solidFill>
              <a:srgbClr val="FFFFFF"/>
            </a:solidFill>
          </a:uFill>
          <a:latin typeface="Gill Sans"/>
          <a:ea typeface="Gill Sans"/>
          <a:cs typeface="Gill Sans"/>
          <a:sym typeface="Gill Sans"/>
        </a:defRPr>
      </a:lvl8pPr>
      <a:lvl9pPr marL="495300" marR="0" indent="-495300" algn="l" defTabSz="655174" latinLnBrk="0">
        <a:lnSpc>
          <a:spcPct val="100000"/>
        </a:lnSpc>
        <a:spcBef>
          <a:spcPts val="3200"/>
        </a:spcBef>
        <a:spcAft>
          <a:spcPts val="0"/>
        </a:spcAft>
        <a:buClr>
          <a:srgbClr val="000000"/>
        </a:buClr>
        <a:buSzTx/>
        <a:buFont typeface="Times New Roman"/>
        <a:buNone/>
        <a:tabLst/>
        <a:defRPr b="0" baseline="0" cap="none" i="0" spc="0" strike="noStrike" sz="5200" u="none">
          <a:ln>
            <a:noFill/>
          </a:ln>
          <a:solidFill>
            <a:srgbClr val="FFFFFF"/>
          </a:solidFill>
          <a:uFill>
            <a:solidFill>
              <a:srgbClr val="FFFFFF"/>
            </a:solidFill>
          </a:uFill>
          <a:latin typeface="Gill Sans"/>
          <a:ea typeface="Gill Sans"/>
          <a:cs typeface="Gill Sans"/>
          <a:sym typeface="Gill Sans"/>
        </a:defRPr>
      </a:lvl9pPr>
    </p:bodyStyle>
    <p:otherStyle>
      <a:lvl1pPr marL="0" marR="0" indent="0" algn="ctr" defTabSz="8509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FFFFFF"/>
            </a:solidFill>
          </a:uFill>
          <a:latin typeface="+mn-lt"/>
          <a:ea typeface="+mn-ea"/>
          <a:cs typeface="+mn-cs"/>
          <a:sym typeface="American Typewriter"/>
        </a:defRPr>
      </a:lvl1pPr>
      <a:lvl2pPr marL="0" marR="0" indent="228600" algn="ctr" defTabSz="8509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FFFFFF"/>
            </a:solidFill>
          </a:uFill>
          <a:latin typeface="+mn-lt"/>
          <a:ea typeface="+mn-ea"/>
          <a:cs typeface="+mn-cs"/>
          <a:sym typeface="American Typewriter"/>
        </a:defRPr>
      </a:lvl2pPr>
      <a:lvl3pPr marL="0" marR="0" indent="457200" algn="ctr" defTabSz="8509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FFFFFF"/>
            </a:solidFill>
          </a:uFill>
          <a:latin typeface="+mn-lt"/>
          <a:ea typeface="+mn-ea"/>
          <a:cs typeface="+mn-cs"/>
          <a:sym typeface="American Typewriter"/>
        </a:defRPr>
      </a:lvl3pPr>
      <a:lvl4pPr marL="0" marR="0" indent="685800" algn="ctr" defTabSz="8509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FFFFFF"/>
            </a:solidFill>
          </a:uFill>
          <a:latin typeface="+mn-lt"/>
          <a:ea typeface="+mn-ea"/>
          <a:cs typeface="+mn-cs"/>
          <a:sym typeface="American Typewriter"/>
        </a:defRPr>
      </a:lvl4pPr>
      <a:lvl5pPr marL="0" marR="0" indent="914400" algn="ctr" defTabSz="8509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FFFFFF"/>
            </a:solidFill>
          </a:uFill>
          <a:latin typeface="+mn-lt"/>
          <a:ea typeface="+mn-ea"/>
          <a:cs typeface="+mn-cs"/>
          <a:sym typeface="American Typewriter"/>
        </a:defRPr>
      </a:lvl5pPr>
      <a:lvl6pPr marL="0" marR="0" indent="1143000" algn="ctr" defTabSz="8509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FFFFFF"/>
            </a:solidFill>
          </a:uFill>
          <a:latin typeface="+mn-lt"/>
          <a:ea typeface="+mn-ea"/>
          <a:cs typeface="+mn-cs"/>
          <a:sym typeface="American Typewriter"/>
        </a:defRPr>
      </a:lvl6pPr>
      <a:lvl7pPr marL="0" marR="0" indent="1371600" algn="ctr" defTabSz="8509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FFFFFF"/>
            </a:solidFill>
          </a:uFill>
          <a:latin typeface="+mn-lt"/>
          <a:ea typeface="+mn-ea"/>
          <a:cs typeface="+mn-cs"/>
          <a:sym typeface="American Typewriter"/>
        </a:defRPr>
      </a:lvl7pPr>
      <a:lvl8pPr marL="0" marR="0" indent="1600200" algn="ctr" defTabSz="8509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FFFFFF"/>
            </a:solidFill>
          </a:uFill>
          <a:latin typeface="+mn-lt"/>
          <a:ea typeface="+mn-ea"/>
          <a:cs typeface="+mn-cs"/>
          <a:sym typeface="American Typewriter"/>
        </a:defRPr>
      </a:lvl8pPr>
      <a:lvl9pPr marL="0" marR="0" indent="1828800" algn="ctr" defTabSz="8509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FFFFFF"/>
            </a:solidFill>
          </a:uFill>
          <a:latin typeface="+mn-lt"/>
          <a:ea typeface="+mn-ea"/>
          <a:cs typeface="+mn-cs"/>
          <a:sym typeface="American Typewri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 Id="rId8" Type="http://schemas.openxmlformats.org/officeDocument/2006/relationships/image" Target="../media/image3.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21.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tif"/><Relationship Id="rId3" Type="http://schemas.openxmlformats.org/officeDocument/2006/relationships/image" Target="../media/image23.tif"/><Relationship Id="rId4" Type="http://schemas.openxmlformats.org/officeDocument/2006/relationships/image" Target="../media/image24.tif"/><Relationship Id="rId5" Type="http://schemas.openxmlformats.org/officeDocument/2006/relationships/image" Target="../media/image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25.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26.tif"/><Relationship Id="rId4" Type="http://schemas.openxmlformats.org/officeDocument/2006/relationships/image" Target="../media/image27.tif"/><Relationship Id="rId5" Type="http://schemas.openxmlformats.org/officeDocument/2006/relationships/image" Target="../media/image28.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hyperlink" Target="https://en.wikipedia.org/wiki/United_Nations_headquarters" TargetMode="External"/><Relationship Id="rId4" Type="http://schemas.openxmlformats.org/officeDocument/2006/relationships/hyperlink" Target="https://en.wikipedia.org/wiki/United_Nations_Millennium_Declaration" TargetMode="External"/><Relationship Id="rId5" Type="http://schemas.openxmlformats.org/officeDocument/2006/relationships/image" Target="../media/image29.tif"/><Relationship Id="rId6" Type="http://schemas.openxmlformats.org/officeDocument/2006/relationships/hyperlink" Target="http://www.un.org/millenniumgoals/" TargetMode="External"/><Relationship Id="rId7" Type="http://schemas.openxmlformats.org/officeDocument/2006/relationships/hyperlink" Target="http://www.un.org/millenniumgoals/poverty.shtml" TargetMode="External"/><Relationship Id="rId8" Type="http://schemas.openxmlformats.org/officeDocument/2006/relationships/hyperlink" Target="http://www.un.org/millenniumgoals/education.shtml" TargetMode="External"/><Relationship Id="rId9" Type="http://schemas.openxmlformats.org/officeDocument/2006/relationships/hyperlink" Target="http://www.un.org/millenniumgoals/gender.shtml" TargetMode="External"/><Relationship Id="rId10" Type="http://schemas.openxmlformats.org/officeDocument/2006/relationships/hyperlink" Target="http://www.un.org/millenniumgoals/childhealth.shtml" TargetMode="External"/><Relationship Id="rId11" Type="http://schemas.openxmlformats.org/officeDocument/2006/relationships/hyperlink" Target="http://www.un.org/millenniumgoals/maternal.shtml" TargetMode="External"/><Relationship Id="rId12" Type="http://schemas.openxmlformats.org/officeDocument/2006/relationships/hyperlink" Target="http://www.un.org/millenniumgoals/aids.shtml" TargetMode="External"/><Relationship Id="rId13" Type="http://schemas.openxmlformats.org/officeDocument/2006/relationships/hyperlink" Target="http://www.un.org/millenniumgoals/environ.shtml" TargetMode="External"/><Relationship Id="rId14" Type="http://schemas.openxmlformats.org/officeDocument/2006/relationships/hyperlink" Target="http://www.un.org/millenniumgoals/global.shtml" TargetMode="Externa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30.tif"/><Relationship Id="rId4" Type="http://schemas.openxmlformats.org/officeDocument/2006/relationships/image" Target="../media/image31.tif"/><Relationship Id="rId5" Type="http://schemas.openxmlformats.org/officeDocument/2006/relationships/image" Target="../media/image32.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33.tif"/><Relationship Id="rId4" Type="http://schemas.openxmlformats.org/officeDocument/2006/relationships/image" Target="../media/image34.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 Id="rId8" Type="http://schemas.openxmlformats.org/officeDocument/2006/relationships/image" Target="../media/image3.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35.tif"/><Relationship Id="rId4" Type="http://schemas.openxmlformats.org/officeDocument/2006/relationships/image" Target="../media/image36.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37.tif"/><Relationship Id="rId4" Type="http://schemas.openxmlformats.org/officeDocument/2006/relationships/image" Target="../media/image38.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39.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40.tif"/><Relationship Id="rId4"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1.png"/><Relationship Id="rId4" Type="http://schemas.openxmlformats.org/officeDocument/2006/relationships/image" Target="../media/image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41.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tif"/><Relationship Id="rId3" Type="http://schemas.openxmlformats.org/officeDocument/2006/relationships/image" Target="../media/image44.tif"/><Relationship Id="rId4" Type="http://schemas.openxmlformats.org/officeDocument/2006/relationships/image" Target="../media/image45.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tif"/><Relationship Id="rId3" Type="http://schemas.openxmlformats.org/officeDocument/2006/relationships/image" Target="../media/image44.tif"/><Relationship Id="rId4" Type="http://schemas.openxmlformats.org/officeDocument/2006/relationships/image" Target="../media/image45.tif"/><Relationship Id="rId5" Type="http://schemas.openxmlformats.org/officeDocument/2006/relationships/image" Target="../media/image46.tif"/><Relationship Id="rId6" Type="http://schemas.openxmlformats.org/officeDocument/2006/relationships/image" Target="../media/image47.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tif"/><Relationship Id="rId3" Type="http://schemas.openxmlformats.org/officeDocument/2006/relationships/image" Target="../media/image9.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10.png"/><Relationship Id="rId7" Type="http://schemas.openxmlformats.org/officeDocument/2006/relationships/image" Target="../media/image48.tif"/><Relationship Id="rId8" Type="http://schemas.openxmlformats.org/officeDocument/2006/relationships/image" Target="../media/image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tif"/><Relationship Id="rId3" Type="http://schemas.openxmlformats.org/officeDocument/2006/relationships/image" Target="../media/image11.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3.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tif"/><Relationship Id="rId3" Type="http://schemas.openxmlformats.org/officeDocument/2006/relationships/image" Target="../media/image49.tif"/><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2.png"/><Relationship Id="rId9" Type="http://schemas.openxmlformats.org/officeDocument/2006/relationships/image" Target="../media/image3.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tif"/><Relationship Id="rId3" Type="http://schemas.openxmlformats.org/officeDocument/2006/relationships/image" Target="../media/image50.tif"/><Relationship Id="rId4" Type="http://schemas.openxmlformats.org/officeDocument/2006/relationships/image" Target="../media/image15.jpeg"/><Relationship Id="rId5" Type="http://schemas.openxmlformats.org/officeDocument/2006/relationships/image" Target="../media/image3.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tif"/><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3.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tif"/><Relationship Id="rId3" Type="http://schemas.openxmlformats.org/officeDocument/2006/relationships/image" Target="../media/image3.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4.jpeg"/><Relationship Id="rId10" Type="http://schemas.openxmlformats.org/officeDocument/2006/relationships/image" Target="../media/image7.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51.tif"/></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52.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53.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54.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55.tif"/></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56.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57.tif"/></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 Id="rId3" Type="http://schemas.openxmlformats.org/officeDocument/2006/relationships/image" Target="../media/image3.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8.tif"/><Relationship Id="rId3" Type="http://schemas.openxmlformats.org/officeDocument/2006/relationships/image" Target="../media/image59.tif"/><Relationship Id="rId4" Type="http://schemas.openxmlformats.org/officeDocument/2006/relationships/image" Target="../media/image3.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0.tif"/><Relationship Id="rId3" Type="http://schemas.openxmlformats.org/officeDocument/2006/relationships/image" Target="../media/image61.tif"/><Relationship Id="rId4" Type="http://schemas.openxmlformats.org/officeDocument/2006/relationships/image" Target="../media/image62.tif"/><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3.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9.tif"/><Relationship Id="rId4" Type="http://schemas.openxmlformats.org/officeDocument/2006/relationships/image" Target="../media/image10.tif"/><Relationship Id="rId5" Type="http://schemas.openxmlformats.org/officeDocument/2006/relationships/image" Target="../media/image11.tif"/><Relationship Id="rId6" Type="http://schemas.openxmlformats.org/officeDocument/2006/relationships/image" Target="../media/image12.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0.tif"/><Relationship Id="rId3" Type="http://schemas.openxmlformats.org/officeDocument/2006/relationships/image" Target="../media/image63.tif"/><Relationship Id="rId4" Type="http://schemas.openxmlformats.org/officeDocument/2006/relationships/image" Target="../media/image64.tif"/><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3.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5.tif"/><Relationship Id="rId3" Type="http://schemas.openxmlformats.org/officeDocument/2006/relationships/image" Target="../media/image66.tif"/><Relationship Id="rId4" Type="http://schemas.openxmlformats.org/officeDocument/2006/relationships/image" Target="../media/image3.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3.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24.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 Id="rId3" Type="http://schemas.openxmlformats.org/officeDocument/2006/relationships/image" Target="../media/image67.tif"/></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24.jpeg"/><Relationship Id="rId4" Type="http://schemas.openxmlformats.org/officeDocument/2006/relationships/image" Target="../media/image68.tif"/><Relationship Id="rId5" Type="http://schemas.openxmlformats.org/officeDocument/2006/relationships/image" Target="../media/image69.tif"/><Relationship Id="rId6" Type="http://schemas.openxmlformats.org/officeDocument/2006/relationships/image" Target="../media/image70.tif"/><Relationship Id="rId7" Type="http://schemas.openxmlformats.org/officeDocument/2006/relationships/image" Target="../media/image71.tif"/><Relationship Id="rId8" Type="http://schemas.openxmlformats.org/officeDocument/2006/relationships/image" Target="../media/image72.tif"/><Relationship Id="rId9" Type="http://schemas.openxmlformats.org/officeDocument/2006/relationships/image" Target="../media/image73.tif"/><Relationship Id="rId10" Type="http://schemas.openxmlformats.org/officeDocument/2006/relationships/image" Target="../media/image21.png"/><Relationship Id="rId11" Type="http://schemas.openxmlformats.org/officeDocument/2006/relationships/image" Target="../media/image74.tif"/><Relationship Id="rId12" Type="http://schemas.openxmlformats.org/officeDocument/2006/relationships/image" Target="../media/image22.png"/><Relationship Id="rId13" Type="http://schemas.openxmlformats.org/officeDocument/2006/relationships/image" Target="../media/image23.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75.tif"/><Relationship Id="rId4" Type="http://schemas.openxmlformats.org/officeDocument/2006/relationships/image" Target="../media/image76.tif"/></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24.png"/><Relationship Id="rId4" Type="http://schemas.openxmlformats.org/officeDocument/2006/relationships/image" Target="../media/image25.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77.tif"/><Relationship Id="rId4" Type="http://schemas.openxmlformats.org/officeDocument/2006/relationships/image" Target="../media/image78.tif"/><Relationship Id="rId5" Type="http://schemas.openxmlformats.org/officeDocument/2006/relationships/image" Target="../media/image25.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8.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9.tif"/><Relationship Id="rId4" Type="http://schemas.openxmlformats.org/officeDocument/2006/relationships/image" Target="../media/image13.tif"/><Relationship Id="rId5" Type="http://schemas.openxmlformats.org/officeDocument/2006/relationships/image" Target="../media/image14.tif"/></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79.tif"/></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80.tif"/><Relationship Id="rId4" Type="http://schemas.openxmlformats.org/officeDocument/2006/relationships/image" Target="../media/image81.tif"/><Relationship Id="rId5" Type="http://schemas.openxmlformats.org/officeDocument/2006/relationships/image" Target="../media/image49.tif"/></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82.tif"/><Relationship Id="rId4" Type="http://schemas.openxmlformats.org/officeDocument/2006/relationships/image" Target="../media/image26.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3.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3.tif"/><Relationship Id="rId3" Type="http://schemas.openxmlformats.org/officeDocument/2006/relationships/image" Target="../media/image3.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jpeg"/><Relationship Id="rId3" Type="http://schemas.openxmlformats.org/officeDocument/2006/relationships/image" Target="../media/image84.tif"/><Relationship Id="rId4" Type="http://schemas.openxmlformats.org/officeDocument/2006/relationships/image" Target="../media/image85.tif"/></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jpeg"/><Relationship Id="rId3" Type="http://schemas.openxmlformats.org/officeDocument/2006/relationships/image" Target="../media/image86.tif"/></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jpeg"/><Relationship Id="rId3" Type="http://schemas.openxmlformats.org/officeDocument/2006/relationships/image" Target="../media/image87.tif"/></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9.tif"/><Relationship Id="rId4" Type="http://schemas.openxmlformats.org/officeDocument/2006/relationships/image" Target="../media/image15.tif"/><Relationship Id="rId5" Type="http://schemas.openxmlformats.org/officeDocument/2006/relationships/image" Target="../media/image16.tif"/></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8.tif"/><Relationship Id="rId3" Type="http://schemas.openxmlformats.org/officeDocument/2006/relationships/image" Target="../media/image89.tif"/><Relationship Id="rId4" Type="http://schemas.openxmlformats.org/officeDocument/2006/relationships/image" Target="../media/image3.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jpeg"/><Relationship Id="rId3" Type="http://schemas.openxmlformats.org/officeDocument/2006/relationships/image" Target="../media/image90.tif"/><Relationship Id="rId4" Type="http://schemas.openxmlformats.org/officeDocument/2006/relationships/image" Target="../media/image91.tif"/><Relationship Id="rId5" Type="http://schemas.openxmlformats.org/officeDocument/2006/relationships/image" Target="../media/image92.tif"/><Relationship Id="rId6" Type="http://schemas.openxmlformats.org/officeDocument/2006/relationships/image" Target="../media/image3.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3.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hyperlink" Target="https://www.theguardian.com/world/pope-francis" TargetMode="External"/><Relationship Id="rId4" Type="http://schemas.openxmlformats.org/officeDocument/2006/relationships/image" Target="../media/image93.tif"/></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4.tif"/><Relationship Id="rId3" Type="http://schemas.openxmlformats.org/officeDocument/2006/relationships/image" Target="../media/image95.tif"/><Relationship Id="rId4" Type="http://schemas.openxmlformats.org/officeDocument/2006/relationships/image" Target="../media/image5.jpeg"/><Relationship Id="rId5" Type="http://schemas.openxmlformats.org/officeDocument/2006/relationships/image" Target="../media/image14.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9.tif"/><Relationship Id="rId4" Type="http://schemas.openxmlformats.org/officeDocument/2006/relationships/image" Target="../media/image17.tif"/><Relationship Id="rId5" Type="http://schemas.openxmlformats.org/officeDocument/2006/relationships/image" Target="../media/image18.tif"/></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jpeg"/><Relationship Id="rId3" Type="http://schemas.openxmlformats.org/officeDocument/2006/relationships/image" Target="../media/image96.tif"/><Relationship Id="rId4" Type="http://schemas.openxmlformats.org/officeDocument/2006/relationships/image" Target="../media/image97.tif"/></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jpe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4.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17.png"/><Relationship Id="rId11" Type="http://schemas.openxmlformats.org/officeDocument/2006/relationships/image" Target="../media/image26.jpeg"/><Relationship Id="rId12" Type="http://schemas.openxmlformats.org/officeDocument/2006/relationships/image" Target="../media/image98.tif"/><Relationship Id="rId13" Type="http://schemas.openxmlformats.org/officeDocument/2006/relationships/image" Target="../media/image36.png"/><Relationship Id="rId14" Type="http://schemas.openxmlformats.org/officeDocument/2006/relationships/image" Target="../media/image18.png"/><Relationship Id="rId15" Type="http://schemas.openxmlformats.org/officeDocument/2006/relationships/image" Target="../media/image99.tif"/><Relationship Id="rId16" Type="http://schemas.openxmlformats.org/officeDocument/2006/relationships/image" Target="../media/image1.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jpeg"/><Relationship Id="rId3" Type="http://schemas.openxmlformats.org/officeDocument/2006/relationships/image" Target="../media/image27.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0.tif"/><Relationship Id="rId3" Type="http://schemas.openxmlformats.org/officeDocument/2006/relationships/image" Target="../media/image89.tif"/><Relationship Id="rId4" Type="http://schemas.openxmlformats.org/officeDocument/2006/relationships/image" Target="../media/image3.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101.tif"/></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102.tif"/><Relationship Id="rId4" Type="http://schemas.openxmlformats.org/officeDocument/2006/relationships/image" Target="../media/image103.tif"/></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104.tif"/><Relationship Id="rId4" Type="http://schemas.openxmlformats.org/officeDocument/2006/relationships/image" Target="../media/image105.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19.tif"/><Relationship Id="rId4" Type="http://schemas.openxmlformats.org/officeDocument/2006/relationships/image" Target="../media/image20.tif"/></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image" Target="../media/image106.tif"/><Relationship Id="rId4" Type="http://schemas.openxmlformats.org/officeDocument/2006/relationships/image" Target="../media/image107.tif"/></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8" name="Group 188"/>
          <p:cNvGrpSpPr/>
          <p:nvPr/>
        </p:nvGrpSpPr>
        <p:grpSpPr>
          <a:xfrm>
            <a:off x="757459" y="1122630"/>
            <a:ext cx="22869082" cy="11470740"/>
            <a:chOff x="0" y="0"/>
            <a:chExt cx="22869081" cy="11470738"/>
          </a:xfrm>
        </p:grpSpPr>
        <p:pic>
          <p:nvPicPr>
            <p:cNvPr id="182"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183"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184"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185" name="sdgs_p4.tiff"/>
            <p:cNvPicPr>
              <a:picLocks noChangeAspect="1"/>
            </p:cNvPicPr>
            <p:nvPr/>
          </p:nvPicPr>
          <p:blipFill>
            <a:blip r:embed="rId5">
              <a:extLst/>
            </a:blip>
            <a:stretch>
              <a:fillRect/>
            </a:stretch>
          </p:blipFill>
          <p:spPr>
            <a:xfrm>
              <a:off x="11643868" y="3771992"/>
              <a:ext cx="11225214" cy="3937983"/>
            </a:xfrm>
            <a:prstGeom prst="rect">
              <a:avLst/>
            </a:prstGeom>
            <a:ln w="12700" cap="flat">
              <a:noFill/>
              <a:miter lim="400000"/>
            </a:ln>
            <a:effectLst/>
          </p:spPr>
        </p:pic>
        <p:pic>
          <p:nvPicPr>
            <p:cNvPr id="186"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187"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pic>
        <p:nvPicPr>
          <p:cNvPr id="189" name="Mari_Logo1.jpg"/>
          <p:cNvPicPr>
            <a:picLocks noChangeAspect="1"/>
          </p:cNvPicPr>
          <p:nvPr/>
        </p:nvPicPr>
        <p:blipFill>
          <a:blip r:embed="rId8">
            <a:extLst/>
          </a:blip>
          <a:stretch>
            <a:fillRect/>
          </a:stretch>
        </p:blipFill>
        <p:spPr>
          <a:xfrm>
            <a:off x="21595957" y="11609312"/>
            <a:ext cx="2650904" cy="2174876"/>
          </a:xfrm>
          <a:prstGeom prst="rect">
            <a:avLst/>
          </a:prstGeom>
          <a:ln w="12700">
            <a:miter lim="400000"/>
          </a:ln>
        </p:spPr>
      </p:pic>
      <p:sp>
        <p:nvSpPr>
          <p:cNvPr id="190" name="Shape 190"/>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191" name="Shape 191"/>
          <p:cNvSpPr/>
          <p:nvPr/>
        </p:nvSpPr>
        <p:spPr>
          <a:xfrm>
            <a:off x="6318339" y="12847562"/>
            <a:ext cx="15467728" cy="81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400"/>
            </a:lvl1pPr>
          </a:lstStyle>
          <a:p>
            <a:pPr/>
            <a:r>
              <a:t>Hans-Peter Plag, Old Dominion University, Norfolk, VA, USA</a:t>
            </a:r>
          </a:p>
        </p:txBody>
      </p:sp>
      <p:sp>
        <p:nvSpPr>
          <p:cNvPr id="192" name="Shape 192"/>
          <p:cNvSpPr/>
          <p:nvPr/>
        </p:nvSpPr>
        <p:spPr>
          <a:xfrm>
            <a:off x="1679991" y="4183062"/>
            <a:ext cx="21315423" cy="904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a:latin typeface="Helvetica"/>
                <a:ea typeface="Helvetica"/>
                <a:cs typeface="Helvetica"/>
                <a:sym typeface="Helvetica"/>
              </a:defRPr>
            </a:lvl1pPr>
          </a:lstStyle>
          <a:p>
            <a:pPr/>
            <a:r>
              <a:t>The 2030 Agenda is a “Road to Dignity.”</a:t>
            </a:r>
          </a:p>
        </p:txBody>
      </p:sp>
      <p:sp>
        <p:nvSpPr>
          <p:cNvPr id="193" name="Shape 193"/>
          <p:cNvSpPr/>
          <p:nvPr/>
        </p:nvSpPr>
        <p:spPr>
          <a:xfrm>
            <a:off x="1643479" y="5757862"/>
            <a:ext cx="21315422" cy="904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a:latin typeface="Helvetica"/>
                <a:ea typeface="Helvetica"/>
                <a:cs typeface="Helvetica"/>
                <a:sym typeface="Helvetica"/>
              </a:defRPr>
            </a:lvl1pPr>
          </a:lstStyle>
          <a:p>
            <a:pPr/>
            <a:r>
              <a:t>It is the best agreement humanity has ever reached on a global level.</a:t>
            </a:r>
          </a:p>
        </p:txBody>
      </p:sp>
      <p:sp>
        <p:nvSpPr>
          <p:cNvPr id="194" name="Shape 194"/>
          <p:cNvSpPr/>
          <p:nvPr/>
        </p:nvSpPr>
        <p:spPr>
          <a:xfrm>
            <a:off x="1679991" y="7332662"/>
            <a:ext cx="21315423" cy="904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a:latin typeface="Helvetica"/>
                <a:ea typeface="Helvetica"/>
                <a:cs typeface="Helvetica"/>
                <a:sym typeface="Helvetica"/>
              </a:defRPr>
            </a:lvl1pPr>
          </a:lstStyle>
          <a:p>
            <a:pPr/>
            <a:r>
              <a:t>It has a fundamental impact on large parts of the World.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2"/>
                                        </p:tgtEl>
                                        <p:attrNameLst>
                                          <p:attrName>style.visibility</p:attrName>
                                        </p:attrNameLst>
                                      </p:cBhvr>
                                      <p:to>
                                        <p:strVal val="visible"/>
                                      </p:to>
                                    </p:set>
                                    <p:animEffect filter="dissolve" transition="in">
                                      <p:cBhvr>
                                        <p:cTn id="7" dur="10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93"/>
                                        </p:tgtEl>
                                        <p:attrNameLst>
                                          <p:attrName>style.visibility</p:attrName>
                                        </p:attrNameLst>
                                      </p:cBhvr>
                                      <p:to>
                                        <p:strVal val="visible"/>
                                      </p:to>
                                    </p:set>
                                    <p:animEffect filter="dissolve" transition="in">
                                      <p:cBhvr>
                                        <p:cTn id="12" dur="10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94"/>
                                        </p:tgtEl>
                                        <p:attrNameLst>
                                          <p:attrName>style.visibility</p:attrName>
                                        </p:attrNameLst>
                                      </p:cBhvr>
                                      <p:to>
                                        <p:strVal val="visible"/>
                                      </p:to>
                                    </p:set>
                                    <p:animEffect filter="dissolve" transition="in">
                                      <p:cBhvr>
                                        <p:cTn id="17"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2"/>
      <p:bldP build="whole" bldLvl="1" animBg="1" rev="0" advAuto="0" spid="192" grpId="1"/>
      <p:bldP build="whole" bldLvl="1" animBg="1" rev="0" advAuto="0" spid="194" grpId="3"/>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51" name="Group 351"/>
          <p:cNvGrpSpPr/>
          <p:nvPr/>
        </p:nvGrpSpPr>
        <p:grpSpPr>
          <a:xfrm>
            <a:off x="757459" y="1122630"/>
            <a:ext cx="22869082" cy="11470740"/>
            <a:chOff x="0" y="0"/>
            <a:chExt cx="22869081" cy="11470738"/>
          </a:xfrm>
        </p:grpSpPr>
        <p:pic>
          <p:nvPicPr>
            <p:cNvPr id="345"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346"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347"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348" name="sdgs_p4.tiff"/>
            <p:cNvPicPr>
              <a:picLocks noChangeAspect="1"/>
            </p:cNvPicPr>
            <p:nvPr/>
          </p:nvPicPr>
          <p:blipFill>
            <a:blip r:embed="rId5">
              <a:extLst/>
            </a:blip>
            <a:stretch>
              <a:fillRect/>
            </a:stretch>
          </p:blipFill>
          <p:spPr>
            <a:xfrm>
              <a:off x="11643869" y="3771991"/>
              <a:ext cx="11225213" cy="3937984"/>
            </a:xfrm>
            <a:prstGeom prst="rect">
              <a:avLst/>
            </a:prstGeom>
            <a:ln w="12700" cap="flat">
              <a:noFill/>
              <a:miter lim="400000"/>
            </a:ln>
            <a:effectLst/>
          </p:spPr>
        </p:pic>
        <p:pic>
          <p:nvPicPr>
            <p:cNvPr id="349"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350"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sp>
        <p:nvSpPr>
          <p:cNvPr id="352" name="Shape 352"/>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353" name="Shape 353"/>
          <p:cNvSpPr/>
          <p:nvPr/>
        </p:nvSpPr>
        <p:spPr>
          <a:xfrm>
            <a:off x="5427979" y="3573462"/>
            <a:ext cx="13934044" cy="5476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17361" indent="-617361" algn="l">
              <a:buSzPct val="75000"/>
              <a:buChar char="•"/>
              <a:defRPr>
                <a:latin typeface="Helvetica"/>
                <a:ea typeface="Helvetica"/>
                <a:cs typeface="Helvetica"/>
                <a:sym typeface="Helvetica"/>
              </a:defRPr>
            </a:pPr>
            <a:r>
              <a:t>About Sustainable Development</a:t>
            </a:r>
          </a:p>
          <a:p>
            <a:pPr marL="617361" indent="-617361" algn="l">
              <a:buSzPct val="75000"/>
              <a:buChar char="•"/>
              <a:defRPr>
                <a:latin typeface="Helvetica"/>
                <a:ea typeface="Helvetica"/>
                <a:cs typeface="Helvetica"/>
                <a:sym typeface="Helvetica"/>
              </a:defRPr>
            </a:pPr>
            <a:r>
              <a:t>The 2030 Agenda: A Road to Dignity</a:t>
            </a:r>
          </a:p>
          <a:p>
            <a:pPr marL="617361" indent="-617361" algn="l">
              <a:buSzPct val="75000"/>
              <a:buChar char="•"/>
              <a:defRPr>
                <a:latin typeface="Helvetica"/>
                <a:ea typeface="Helvetica"/>
                <a:cs typeface="Helvetica"/>
                <a:sym typeface="Helvetica"/>
              </a:defRPr>
            </a:pPr>
            <a:r>
              <a:t>The Goals</a:t>
            </a:r>
          </a:p>
          <a:p>
            <a:pPr marL="617361" indent="-617361" algn="l">
              <a:buSzPct val="75000"/>
              <a:buChar char="•"/>
              <a:defRPr>
                <a:latin typeface="Helvetica"/>
                <a:ea typeface="Helvetica"/>
                <a:cs typeface="Helvetica"/>
                <a:sym typeface="Helvetica"/>
              </a:defRPr>
            </a:pPr>
            <a:r>
              <a:t>What is being done to reach the Goals</a:t>
            </a:r>
          </a:p>
          <a:p>
            <a:pPr marL="617361" indent="-617361" algn="l">
              <a:buSzPct val="75000"/>
              <a:buChar char="•"/>
              <a:defRPr>
                <a:latin typeface="Helvetica"/>
                <a:ea typeface="Helvetica"/>
                <a:cs typeface="Helvetica"/>
                <a:sym typeface="Helvetica"/>
              </a:defRPr>
            </a:pPr>
            <a:r>
              <a:t>Society through the Eyes of the Goals</a:t>
            </a:r>
          </a:p>
          <a:p>
            <a:pPr marL="617361" indent="-617361" algn="l">
              <a:buSzPct val="75000"/>
              <a:buChar char="•"/>
              <a:defRPr>
                <a:latin typeface="Helvetica"/>
                <a:ea typeface="Helvetica"/>
                <a:cs typeface="Helvetica"/>
                <a:sym typeface="Helvetica"/>
              </a:defRPr>
            </a:pPr>
            <a:r>
              <a:t>What is missing?</a:t>
            </a:r>
          </a:p>
          <a:p>
            <a:pPr marL="617361" indent="-617361" algn="l">
              <a:buSzPct val="75000"/>
              <a:buChar char="•"/>
              <a:defRPr>
                <a:latin typeface="Helvetica"/>
                <a:ea typeface="Helvetica"/>
                <a:cs typeface="Helvetica"/>
                <a:sym typeface="Helvetica"/>
              </a:defRPr>
            </a:pPr>
            <a:r>
              <a:t>What can you do?</a:t>
            </a:r>
          </a:p>
        </p:txBody>
      </p:sp>
      <p:sp>
        <p:nvSpPr>
          <p:cNvPr id="354" name="Shape 354"/>
          <p:cNvSpPr/>
          <p:nvPr/>
        </p:nvSpPr>
        <p:spPr>
          <a:xfrm>
            <a:off x="6072070" y="4344073"/>
            <a:ext cx="9216219" cy="1"/>
          </a:xfrm>
          <a:prstGeom prst="line">
            <a:avLst/>
          </a:prstGeom>
          <a:ln w="50800">
            <a:solidFill>
              <a:schemeClr val="accent5"/>
            </a:solidFill>
            <a:miter lim="400000"/>
          </a:ln>
        </p:spPr>
        <p:txBody>
          <a:bodyPr lIns="71437" tIns="71437" rIns="71437" bIns="71437" anchor="ctr"/>
          <a:lstStyle/>
          <a:p>
            <a:pPr>
              <a:defRPr sz="3200"/>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56" name="Shape 35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35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58" name="Shape 358"/>
          <p:cNvSpPr/>
          <p:nvPr/>
        </p:nvSpPr>
        <p:spPr>
          <a:xfrm>
            <a:off x="209586" y="3195439"/>
            <a:ext cx="12862521" cy="2581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457200">
              <a:defRPr sz="4000">
                <a:solidFill>
                  <a:srgbClr val="222222"/>
                </a:solidFill>
                <a:latin typeface="Helvetica"/>
                <a:ea typeface="Helvetica"/>
                <a:cs typeface="Helvetica"/>
                <a:sym typeface="Helvetica"/>
              </a:defRPr>
            </a:pPr>
            <a:r>
              <a:t>United Nations Conference on the Human Environment </a:t>
            </a:r>
          </a:p>
          <a:p>
            <a:pPr algn="l" defTabSz="457200">
              <a:defRPr sz="4000">
                <a:solidFill>
                  <a:srgbClr val="222222"/>
                </a:solidFill>
                <a:latin typeface="Helvetica"/>
                <a:ea typeface="Helvetica"/>
                <a:cs typeface="Helvetica"/>
                <a:sym typeface="Helvetica"/>
              </a:defRPr>
            </a:pPr>
            <a:r>
              <a:t>(Stockholm Conference)</a:t>
            </a:r>
          </a:p>
          <a:p>
            <a:pPr algn="l" defTabSz="457200">
              <a:defRPr sz="4000">
                <a:solidFill>
                  <a:srgbClr val="4D4D4D"/>
                </a:solidFill>
                <a:latin typeface="Helvetica"/>
                <a:ea typeface="Helvetica"/>
                <a:cs typeface="Helvetica"/>
                <a:sym typeface="Helvetica"/>
              </a:defRPr>
            </a:pPr>
            <a:r>
              <a:t>Stockholm, Sweden </a:t>
            </a:r>
          </a:p>
          <a:p>
            <a:pPr algn="l" defTabSz="457200">
              <a:defRPr sz="4000">
                <a:solidFill>
                  <a:srgbClr val="4D4D4D"/>
                </a:solidFill>
                <a:latin typeface="Helvetica"/>
                <a:ea typeface="Helvetica"/>
                <a:cs typeface="Helvetica"/>
                <a:sym typeface="Helvetica"/>
              </a:defRPr>
            </a:pPr>
            <a:r>
              <a:t>June 5-16, 1972</a:t>
            </a:r>
          </a:p>
        </p:txBody>
      </p:sp>
      <p:sp>
        <p:nvSpPr>
          <p:cNvPr id="359" name="Shape 359"/>
          <p:cNvSpPr/>
          <p:nvPr/>
        </p:nvSpPr>
        <p:spPr>
          <a:xfrm>
            <a:off x="177753" y="22274"/>
            <a:ext cx="922789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About Sustainable Development</a:t>
            </a:r>
          </a:p>
        </p:txBody>
      </p:sp>
      <p:pic>
        <p:nvPicPr>
          <p:cNvPr id="360" name="Stockholm_R1.tiff"/>
          <p:cNvPicPr>
            <a:picLocks noChangeAspect="1"/>
          </p:cNvPicPr>
          <p:nvPr/>
        </p:nvPicPr>
        <p:blipFill>
          <a:blip r:embed="rId3">
            <a:extLst/>
          </a:blip>
          <a:stretch>
            <a:fillRect/>
          </a:stretch>
        </p:blipFill>
        <p:spPr>
          <a:xfrm>
            <a:off x="13078081" y="-269046"/>
            <a:ext cx="11318065" cy="14648189"/>
          </a:xfrm>
          <a:prstGeom prst="rect">
            <a:avLst/>
          </a:prstGeom>
          <a:ln w="12700">
            <a:miter lim="400000"/>
          </a:ln>
        </p:spPr>
      </p:pic>
      <p:sp>
        <p:nvSpPr>
          <p:cNvPr id="361" name="Shape 361"/>
          <p:cNvSpPr/>
          <p:nvPr/>
        </p:nvSpPr>
        <p:spPr>
          <a:xfrm>
            <a:off x="209587" y="1146324"/>
            <a:ext cx="12862520" cy="137274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457200">
              <a:defRPr sz="4000">
                <a:solidFill>
                  <a:srgbClr val="333333"/>
                </a:solidFill>
                <a:latin typeface="Helvetica Neue Light"/>
                <a:ea typeface="Helvetica Neue Light"/>
                <a:cs typeface="Helvetica Neue Light"/>
                <a:sym typeface="Helvetica Neue Light"/>
              </a:defRPr>
            </a:lvl1pPr>
          </a:lstStyle>
          <a:p>
            <a:pPr/>
            <a:r>
              <a:t>The history of sustainable development in the United Nations dates back to:</a:t>
            </a:r>
          </a:p>
        </p:txBody>
      </p:sp>
    </p:spTree>
  </p:cSld>
  <p:clrMapOvr>
    <a:masterClrMapping/>
  </p:clrMapOvr>
  <mc:AlternateContent xmlns:mc="http://schemas.openxmlformats.org/markup-compatibility/2006">
    <mc:Choice xmlns:p14="http://schemas.microsoft.com/office/powerpoint/2010/main" Requires="p14">
      <p:transition spd="med" advClick="1" p14:dur="1000">
        <p14:doors dir="vert"/>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60"/>
                                        </p:tgtEl>
                                        <p:attrNameLst>
                                          <p:attrName>style.visibility</p:attrName>
                                        </p:attrNameLst>
                                      </p:cBhvr>
                                      <p:to>
                                        <p:strVal val="visible"/>
                                      </p:to>
                                    </p:set>
                                    <p:animEffect filter="dissolve" transition="in">
                                      <p:cBhvr>
                                        <p:cTn id="7" dur="10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0"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63" name="Shape 363"/>
          <p:cNvSpPr/>
          <p:nvPr/>
        </p:nvSpPr>
        <p:spPr>
          <a:xfrm>
            <a:off x="177753" y="22274"/>
            <a:ext cx="922789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About Sustainable Development</a:t>
            </a:r>
          </a:p>
        </p:txBody>
      </p:sp>
      <p:pic>
        <p:nvPicPr>
          <p:cNvPr id="364" name="Stockholm_R-E1.tiff"/>
          <p:cNvPicPr>
            <a:picLocks noChangeAspect="1"/>
          </p:cNvPicPr>
          <p:nvPr/>
        </p:nvPicPr>
        <p:blipFill>
          <a:blip r:embed="rId2">
            <a:extLst/>
          </a:blip>
          <a:stretch>
            <a:fillRect/>
          </a:stretch>
        </p:blipFill>
        <p:spPr>
          <a:xfrm>
            <a:off x="-127000" y="1011039"/>
            <a:ext cx="12101304" cy="4308318"/>
          </a:xfrm>
          <a:prstGeom prst="rect">
            <a:avLst/>
          </a:prstGeom>
          <a:ln w="12700">
            <a:miter lim="400000"/>
          </a:ln>
        </p:spPr>
      </p:pic>
      <p:pic>
        <p:nvPicPr>
          <p:cNvPr id="365" name="Stockholm_R-E2.tiff"/>
          <p:cNvPicPr>
            <a:picLocks noChangeAspect="1"/>
          </p:cNvPicPr>
          <p:nvPr/>
        </p:nvPicPr>
        <p:blipFill>
          <a:blip r:embed="rId3">
            <a:extLst/>
          </a:blip>
          <a:stretch>
            <a:fillRect/>
          </a:stretch>
        </p:blipFill>
        <p:spPr>
          <a:xfrm>
            <a:off x="-44450" y="5339746"/>
            <a:ext cx="12280008" cy="9885487"/>
          </a:xfrm>
          <a:prstGeom prst="rect">
            <a:avLst/>
          </a:prstGeom>
          <a:ln w="12700">
            <a:miter lim="400000"/>
          </a:ln>
        </p:spPr>
      </p:pic>
      <p:pic>
        <p:nvPicPr>
          <p:cNvPr id="366" name="Stockholm_R-E3.tiff"/>
          <p:cNvPicPr>
            <a:picLocks noChangeAspect="1"/>
          </p:cNvPicPr>
          <p:nvPr/>
        </p:nvPicPr>
        <p:blipFill>
          <a:blip r:embed="rId4">
            <a:extLst/>
          </a:blip>
          <a:stretch>
            <a:fillRect/>
          </a:stretch>
        </p:blipFill>
        <p:spPr>
          <a:xfrm>
            <a:off x="12214721" y="4062809"/>
            <a:ext cx="12193191" cy="8519191"/>
          </a:xfrm>
          <a:prstGeom prst="rect">
            <a:avLst/>
          </a:prstGeom>
          <a:ln w="12700">
            <a:miter lim="400000"/>
          </a:ln>
        </p:spPr>
      </p:pic>
      <p:pic>
        <p:nvPicPr>
          <p:cNvPr id="367" name="Stockholm_R-E2.tiff"/>
          <p:cNvPicPr>
            <a:picLocks noChangeAspect="1"/>
          </p:cNvPicPr>
          <p:nvPr/>
        </p:nvPicPr>
        <p:blipFill>
          <a:blip r:embed="rId3">
            <a:extLst/>
          </a:blip>
          <a:stretch>
            <a:fillRect/>
          </a:stretch>
        </p:blipFill>
        <p:spPr>
          <a:xfrm>
            <a:off x="12171312" y="-5946639"/>
            <a:ext cx="12280008" cy="9885487"/>
          </a:xfrm>
          <a:prstGeom prst="rect">
            <a:avLst/>
          </a:prstGeom>
          <a:ln w="12700">
            <a:miter lim="400000"/>
          </a:ln>
        </p:spPr>
      </p:pic>
      <p:sp>
        <p:nvSpPr>
          <p:cNvPr id="368" name="Shape 368"/>
          <p:cNvSpPr/>
          <p:nvPr/>
        </p:nvSpPr>
        <p:spPr>
          <a:xfrm>
            <a:off x="-422970" y="12351494"/>
            <a:ext cx="12693244" cy="39016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369" name="Shape 369"/>
          <p:cNvSpPr/>
          <p:nvPr/>
        </p:nvSpPr>
        <p:spPr>
          <a:xfrm>
            <a:off x="11964694" y="-2675335"/>
            <a:ext cx="12693245" cy="39016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370" name="Shape 37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371"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grpSp>
        <p:nvGrpSpPr>
          <p:cNvPr id="377" name="Group 377"/>
          <p:cNvGrpSpPr/>
          <p:nvPr/>
        </p:nvGrpSpPr>
        <p:grpSpPr>
          <a:xfrm>
            <a:off x="12368162" y="5181600"/>
            <a:ext cx="11886309" cy="2040190"/>
            <a:chOff x="0" y="0"/>
            <a:chExt cx="11886307" cy="2040189"/>
          </a:xfrm>
        </p:grpSpPr>
        <p:sp>
          <p:nvSpPr>
            <p:cNvPr id="372" name="Shape 372"/>
            <p:cNvSpPr/>
            <p:nvPr/>
          </p:nvSpPr>
          <p:spPr>
            <a:xfrm>
              <a:off x="10456729" y="0"/>
              <a:ext cx="1294551" cy="1"/>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sp>
          <p:nvSpPr>
            <p:cNvPr id="373" name="Shape 373"/>
            <p:cNvSpPr/>
            <p:nvPr/>
          </p:nvSpPr>
          <p:spPr>
            <a:xfrm>
              <a:off x="0" y="520700"/>
              <a:ext cx="11886308" cy="0"/>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sp>
          <p:nvSpPr>
            <p:cNvPr id="374" name="Shape 374"/>
            <p:cNvSpPr/>
            <p:nvPr/>
          </p:nvSpPr>
          <p:spPr>
            <a:xfrm>
              <a:off x="0" y="1041400"/>
              <a:ext cx="11886308" cy="0"/>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sp>
          <p:nvSpPr>
            <p:cNvPr id="375" name="Shape 375"/>
            <p:cNvSpPr/>
            <p:nvPr/>
          </p:nvSpPr>
          <p:spPr>
            <a:xfrm>
              <a:off x="0" y="1562100"/>
              <a:ext cx="11886308" cy="0"/>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sp>
          <p:nvSpPr>
            <p:cNvPr id="376" name="Shape 376"/>
            <p:cNvSpPr/>
            <p:nvPr/>
          </p:nvSpPr>
          <p:spPr>
            <a:xfrm>
              <a:off x="0" y="2040189"/>
              <a:ext cx="1604177" cy="1"/>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grpSp>
      <p:grpSp>
        <p:nvGrpSpPr>
          <p:cNvPr id="384" name="Group 384"/>
          <p:cNvGrpSpPr/>
          <p:nvPr/>
        </p:nvGrpSpPr>
        <p:grpSpPr>
          <a:xfrm>
            <a:off x="279399" y="8255000"/>
            <a:ext cx="11886309" cy="2645148"/>
            <a:chOff x="0" y="0"/>
            <a:chExt cx="11886307" cy="2645147"/>
          </a:xfrm>
        </p:grpSpPr>
        <p:sp>
          <p:nvSpPr>
            <p:cNvPr id="378" name="Shape 378"/>
            <p:cNvSpPr/>
            <p:nvPr/>
          </p:nvSpPr>
          <p:spPr>
            <a:xfrm>
              <a:off x="3683000" y="0"/>
              <a:ext cx="8068280" cy="0"/>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sp>
          <p:nvSpPr>
            <p:cNvPr id="379" name="Shape 379"/>
            <p:cNvSpPr/>
            <p:nvPr/>
          </p:nvSpPr>
          <p:spPr>
            <a:xfrm>
              <a:off x="0" y="520700"/>
              <a:ext cx="11886308" cy="0"/>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sp>
          <p:nvSpPr>
            <p:cNvPr id="380" name="Shape 380"/>
            <p:cNvSpPr/>
            <p:nvPr/>
          </p:nvSpPr>
          <p:spPr>
            <a:xfrm>
              <a:off x="0" y="1041400"/>
              <a:ext cx="11886308" cy="0"/>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sp>
          <p:nvSpPr>
            <p:cNvPr id="381" name="Shape 381"/>
            <p:cNvSpPr/>
            <p:nvPr/>
          </p:nvSpPr>
          <p:spPr>
            <a:xfrm>
              <a:off x="0" y="1562100"/>
              <a:ext cx="11886308" cy="0"/>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sp>
          <p:nvSpPr>
            <p:cNvPr id="382" name="Shape 382"/>
            <p:cNvSpPr/>
            <p:nvPr/>
          </p:nvSpPr>
          <p:spPr>
            <a:xfrm>
              <a:off x="0" y="2040189"/>
              <a:ext cx="11886308" cy="1"/>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sp>
          <p:nvSpPr>
            <p:cNvPr id="383" name="Shape 383"/>
            <p:cNvSpPr/>
            <p:nvPr/>
          </p:nvSpPr>
          <p:spPr>
            <a:xfrm>
              <a:off x="0" y="2645147"/>
              <a:ext cx="1209942" cy="1"/>
            </a:xfrm>
            <a:prstGeom prst="line">
              <a:avLst/>
            </a:prstGeom>
            <a:noFill/>
            <a:ln w="50800" cap="flat">
              <a:solidFill>
                <a:schemeClr val="accent5"/>
              </a:solidFill>
              <a:prstDash val="solid"/>
              <a:miter lim="400000"/>
            </a:ln>
            <a:effectLst/>
          </p:spPr>
          <p:txBody>
            <a:bodyPr wrap="square" lIns="71437" tIns="71437" rIns="71437" bIns="71437" numCol="1" anchor="ctr">
              <a:noAutofit/>
            </a:bodyPr>
            <a:lstStyle/>
            <a:p>
              <a:pPr>
                <a:defRPr sz="3200"/>
              </a:pPr>
            </a:p>
          </p:txBody>
        </p:sp>
      </p:grpSp>
      <p:grpSp>
        <p:nvGrpSpPr>
          <p:cNvPr id="388" name="Group 388"/>
          <p:cNvGrpSpPr/>
          <p:nvPr/>
        </p:nvGrpSpPr>
        <p:grpSpPr>
          <a:xfrm>
            <a:off x="12368162" y="7289609"/>
            <a:ext cx="11886309" cy="1054101"/>
            <a:chOff x="0" y="0"/>
            <a:chExt cx="11886307" cy="1054100"/>
          </a:xfrm>
        </p:grpSpPr>
        <p:sp>
          <p:nvSpPr>
            <p:cNvPr id="385" name="Shape 385"/>
            <p:cNvSpPr/>
            <p:nvPr/>
          </p:nvSpPr>
          <p:spPr>
            <a:xfrm>
              <a:off x="1876483" y="0"/>
              <a:ext cx="9874797" cy="0"/>
            </a:xfrm>
            <a:prstGeom prst="line">
              <a:avLst/>
            </a:prstGeom>
            <a:noFill/>
            <a:ln w="76200" cap="flat">
              <a:solidFill>
                <a:schemeClr val="accent1">
                  <a:satOff val="-3355"/>
                  <a:lumOff val="26614"/>
                </a:schemeClr>
              </a:solidFill>
              <a:prstDash val="solid"/>
              <a:miter lim="400000"/>
            </a:ln>
            <a:effectLst/>
          </p:spPr>
          <p:txBody>
            <a:bodyPr wrap="square" lIns="71437" tIns="71437" rIns="71437" bIns="71437" numCol="1" anchor="ctr">
              <a:noAutofit/>
            </a:bodyPr>
            <a:lstStyle/>
            <a:p>
              <a:pPr>
                <a:defRPr sz="3200"/>
              </a:pPr>
            </a:p>
          </p:txBody>
        </p:sp>
        <p:sp>
          <p:nvSpPr>
            <p:cNvPr id="386" name="Shape 386"/>
            <p:cNvSpPr/>
            <p:nvPr/>
          </p:nvSpPr>
          <p:spPr>
            <a:xfrm>
              <a:off x="0" y="533400"/>
              <a:ext cx="11886308" cy="0"/>
            </a:xfrm>
            <a:prstGeom prst="line">
              <a:avLst/>
            </a:prstGeom>
            <a:noFill/>
            <a:ln w="76200" cap="flat">
              <a:solidFill>
                <a:schemeClr val="accent1">
                  <a:satOff val="-3355"/>
                  <a:lumOff val="26614"/>
                </a:schemeClr>
              </a:solidFill>
              <a:prstDash val="solid"/>
              <a:miter lim="400000"/>
            </a:ln>
            <a:effectLst/>
          </p:spPr>
          <p:txBody>
            <a:bodyPr wrap="square" lIns="71437" tIns="71437" rIns="71437" bIns="71437" numCol="1" anchor="ctr">
              <a:noAutofit/>
            </a:bodyPr>
            <a:lstStyle/>
            <a:p>
              <a:pPr>
                <a:defRPr sz="3200"/>
              </a:pPr>
            </a:p>
          </p:txBody>
        </p:sp>
        <p:sp>
          <p:nvSpPr>
            <p:cNvPr id="387" name="Shape 387"/>
            <p:cNvSpPr/>
            <p:nvPr/>
          </p:nvSpPr>
          <p:spPr>
            <a:xfrm>
              <a:off x="-1" y="1054100"/>
              <a:ext cx="4412145" cy="0"/>
            </a:xfrm>
            <a:prstGeom prst="line">
              <a:avLst/>
            </a:prstGeom>
            <a:noFill/>
            <a:ln w="76200" cap="flat">
              <a:solidFill>
                <a:schemeClr val="accent1">
                  <a:satOff val="-3355"/>
                  <a:lumOff val="26614"/>
                </a:schemeClr>
              </a:solidFill>
              <a:prstDash val="solid"/>
              <a:miter lim="400000"/>
            </a:ln>
            <a:effectLst/>
          </p:spPr>
          <p:txBody>
            <a:bodyPr wrap="square" lIns="71437" tIns="71437" rIns="71437" bIns="71437" numCol="1" anchor="ctr">
              <a:noAutofit/>
            </a:bodyPr>
            <a:lstStyle/>
            <a:p>
              <a:pPr>
                <a:defRPr sz="3200"/>
              </a:pPr>
            </a:p>
          </p:txBody>
        </p:sp>
      </p:grpSp>
      <p:grpSp>
        <p:nvGrpSpPr>
          <p:cNvPr id="392" name="Group 392"/>
          <p:cNvGrpSpPr/>
          <p:nvPr/>
        </p:nvGrpSpPr>
        <p:grpSpPr>
          <a:xfrm>
            <a:off x="12099379" y="7486749"/>
            <a:ext cx="12155092" cy="5586016"/>
            <a:chOff x="0" y="0"/>
            <a:chExt cx="12155090" cy="5586015"/>
          </a:xfrm>
        </p:grpSpPr>
        <p:sp>
          <p:nvSpPr>
            <p:cNvPr id="389" name="Shape 389"/>
            <p:cNvSpPr/>
            <p:nvPr/>
          </p:nvSpPr>
          <p:spPr>
            <a:xfrm>
              <a:off x="0" y="0"/>
              <a:ext cx="12116991" cy="5586016"/>
            </a:xfrm>
            <a:prstGeom prst="ellipse">
              <a:avLst/>
            </a:prstGeom>
            <a:noFill/>
            <a:ln w="76200" cap="flat">
              <a:solidFill>
                <a:schemeClr val="accent6">
                  <a:lumOff val="-8741"/>
                </a:schemeClr>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390" name="Shape 390"/>
            <p:cNvSpPr/>
            <p:nvPr/>
          </p:nvSpPr>
          <p:spPr>
            <a:xfrm>
              <a:off x="7974607" y="835655"/>
              <a:ext cx="4130761" cy="1"/>
            </a:xfrm>
            <a:prstGeom prst="line">
              <a:avLst/>
            </a:prstGeom>
            <a:noFill/>
            <a:ln w="76200" cap="flat">
              <a:solidFill>
                <a:schemeClr val="accent6">
                  <a:lumOff val="-21524"/>
                </a:schemeClr>
              </a:solidFill>
              <a:prstDash val="solid"/>
              <a:miter lim="400000"/>
            </a:ln>
            <a:effectLst/>
          </p:spPr>
          <p:txBody>
            <a:bodyPr wrap="square" lIns="71437" tIns="71437" rIns="71437" bIns="71437" numCol="1" anchor="ctr">
              <a:noAutofit/>
            </a:bodyPr>
            <a:lstStyle/>
            <a:p>
              <a:pPr>
                <a:defRPr sz="3200"/>
              </a:pPr>
            </a:p>
          </p:txBody>
        </p:sp>
        <p:sp>
          <p:nvSpPr>
            <p:cNvPr id="391" name="Shape 391"/>
            <p:cNvSpPr/>
            <p:nvPr/>
          </p:nvSpPr>
          <p:spPr>
            <a:xfrm>
              <a:off x="268783" y="1330955"/>
              <a:ext cx="11886308" cy="1"/>
            </a:xfrm>
            <a:prstGeom prst="line">
              <a:avLst/>
            </a:prstGeom>
            <a:noFill/>
            <a:ln w="76200" cap="flat">
              <a:solidFill>
                <a:schemeClr val="accent6">
                  <a:lumOff val="-21524"/>
                </a:schemeClr>
              </a:solidFill>
              <a:prstDash val="solid"/>
              <a:miter lim="400000"/>
            </a:ln>
            <a:effectLst/>
          </p:spPr>
          <p:txBody>
            <a:bodyPr wrap="square" lIns="71437" tIns="71437" rIns="71437" bIns="71437" numCol="1" anchor="ctr">
              <a:noAutofit/>
            </a:bodyPr>
            <a:lstStyle/>
            <a:p>
              <a:pPr>
                <a:defRPr sz="3200"/>
              </a:pPr>
            </a:p>
          </p:txBody>
        </p:sp>
      </p:gr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84"/>
                                        </p:tgtEl>
                                        <p:attrNameLst>
                                          <p:attrName>style.visibility</p:attrName>
                                        </p:attrNameLst>
                                      </p:cBhvr>
                                      <p:to>
                                        <p:strVal val="visible"/>
                                      </p:to>
                                    </p:set>
                                    <p:animEffect filter="dissolve" transition="in">
                                      <p:cBhvr>
                                        <p:cTn id="7" dur="10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77"/>
                                        </p:tgtEl>
                                        <p:attrNameLst>
                                          <p:attrName>style.visibility</p:attrName>
                                        </p:attrNameLst>
                                      </p:cBhvr>
                                      <p:to>
                                        <p:strVal val="visible"/>
                                      </p:to>
                                    </p:set>
                                    <p:animEffect filter="dissolve" transition="in">
                                      <p:cBhvr>
                                        <p:cTn id="12" dur="1000"/>
                                        <p:tgtEl>
                                          <p:spTgt spid="37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88"/>
                                        </p:tgtEl>
                                        <p:attrNameLst>
                                          <p:attrName>style.visibility</p:attrName>
                                        </p:attrNameLst>
                                      </p:cBhvr>
                                      <p:to>
                                        <p:strVal val="visible"/>
                                      </p:to>
                                    </p:set>
                                    <p:animEffect filter="dissolve" transition="in">
                                      <p:cBhvr>
                                        <p:cTn id="17" dur="1000"/>
                                        <p:tgtEl>
                                          <p:spTgt spid="38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392"/>
                                        </p:tgtEl>
                                        <p:attrNameLst>
                                          <p:attrName>style.visibility</p:attrName>
                                        </p:attrNameLst>
                                      </p:cBhvr>
                                      <p:to>
                                        <p:strVal val="visible"/>
                                      </p:to>
                                    </p:set>
                                    <p:animEffect filter="dissolve" transition="in">
                                      <p:cBhvr>
                                        <p:cTn id="22"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4"/>
      <p:bldP build="whole" bldLvl="1" animBg="1" rev="0" advAuto="0" spid="388" grpId="3"/>
      <p:bldP build="whole" bldLvl="1" animBg="1" rev="0" advAuto="0" spid="384" grpId="1"/>
      <p:bldP build="whole" bldLvl="1" animBg="1" rev="0" advAuto="0" spid="377"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94" name="Shape 39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39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96" name="Shape 396"/>
          <p:cNvSpPr/>
          <p:nvPr/>
        </p:nvSpPr>
        <p:spPr>
          <a:xfrm>
            <a:off x="10157628" y="1142999"/>
            <a:ext cx="13810272"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800">
                <a:solidFill>
                  <a:srgbClr val="252525"/>
                </a:solidFill>
              </a:defRPr>
            </a:lvl1pPr>
          </a:lstStyle>
          <a:p>
            <a:pPr/>
            <a:r>
              <a:t>"Sustainable development is development that meets the needs of the present without compromising the ability of future generations to meet their own needs".</a:t>
            </a:r>
          </a:p>
        </p:txBody>
      </p:sp>
      <p:pic>
        <p:nvPicPr>
          <p:cNvPr id="397" name="our_common_future.tiff"/>
          <p:cNvPicPr>
            <a:picLocks noChangeAspect="1"/>
          </p:cNvPicPr>
          <p:nvPr/>
        </p:nvPicPr>
        <p:blipFill>
          <a:blip r:embed="rId3">
            <a:extLst/>
          </a:blip>
          <a:stretch>
            <a:fillRect/>
          </a:stretch>
        </p:blipFill>
        <p:spPr>
          <a:xfrm>
            <a:off x="902809" y="1239639"/>
            <a:ext cx="7777778" cy="11383566"/>
          </a:xfrm>
          <a:prstGeom prst="rect">
            <a:avLst/>
          </a:prstGeom>
          <a:ln w="12700">
            <a:miter lim="400000"/>
          </a:ln>
        </p:spPr>
      </p:pic>
      <p:sp>
        <p:nvSpPr>
          <p:cNvPr id="398" name="Shape 398"/>
          <p:cNvSpPr/>
          <p:nvPr/>
        </p:nvSpPr>
        <p:spPr>
          <a:xfrm>
            <a:off x="4444309" y="12915899"/>
            <a:ext cx="417982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4000"/>
            </a:lvl1pPr>
          </a:lstStyle>
          <a:p>
            <a:pPr/>
            <a:r>
              <a:t>Published in 1987</a:t>
            </a:r>
          </a:p>
        </p:txBody>
      </p:sp>
      <p:sp>
        <p:nvSpPr>
          <p:cNvPr id="399" name="Shape 399"/>
          <p:cNvSpPr/>
          <p:nvPr/>
        </p:nvSpPr>
        <p:spPr>
          <a:xfrm>
            <a:off x="177753" y="22274"/>
            <a:ext cx="922789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About Sustainable Development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97"/>
                                        </p:tgtEl>
                                        <p:attrNameLst>
                                          <p:attrName>style.visibility</p:attrName>
                                        </p:attrNameLst>
                                      </p:cBhvr>
                                      <p:to>
                                        <p:strVal val="visible"/>
                                      </p:to>
                                    </p:set>
                                    <p:animEffect filter="dissolve" transition="in">
                                      <p:cBhvr>
                                        <p:cTn id="7" dur="1000"/>
                                        <p:tgtEl>
                                          <p:spTgt spid="39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98"/>
                                        </p:tgtEl>
                                        <p:attrNameLst>
                                          <p:attrName>style.visibility</p:attrName>
                                        </p:attrNameLst>
                                      </p:cBhvr>
                                      <p:to>
                                        <p:strVal val="visible"/>
                                      </p:to>
                                    </p:set>
                                    <p:animEffect filter="dissolve" transition="in">
                                      <p:cBhvr>
                                        <p:cTn id="11" dur="1000"/>
                                        <p:tgtEl>
                                          <p:spTgt spid="39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396"/>
                                        </p:tgtEl>
                                        <p:attrNameLst>
                                          <p:attrName>style.visibility</p:attrName>
                                        </p:attrNameLst>
                                      </p:cBhvr>
                                      <p:to>
                                        <p:strVal val="visible"/>
                                      </p:to>
                                    </p:set>
                                    <p:animEffect filter="dissolve" transition="in">
                                      <p:cBhvr>
                                        <p:cTn id="16"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7" grpId="1"/>
      <p:bldP build="whole" bldLvl="1" animBg="1" rev="0" advAuto="0" spid="398" grpId="2"/>
      <p:bldP build="whole" bldLvl="1" animBg="1" rev="0" advAuto="0" spid="396" grpId="3"/>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01" name="Shape 40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0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03" name="Shape 403"/>
          <p:cNvSpPr/>
          <p:nvPr/>
        </p:nvSpPr>
        <p:spPr>
          <a:xfrm>
            <a:off x="177753" y="22274"/>
            <a:ext cx="922789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About Sustainable Development</a:t>
            </a:r>
          </a:p>
        </p:txBody>
      </p:sp>
      <p:pic>
        <p:nvPicPr>
          <p:cNvPr id="404" name="RIO.tiff"/>
          <p:cNvPicPr>
            <a:picLocks noChangeAspect="1"/>
          </p:cNvPicPr>
          <p:nvPr/>
        </p:nvPicPr>
        <p:blipFill>
          <a:blip r:embed="rId3">
            <a:extLst/>
          </a:blip>
          <a:stretch>
            <a:fillRect/>
          </a:stretch>
        </p:blipFill>
        <p:spPr>
          <a:xfrm>
            <a:off x="47607" y="1011039"/>
            <a:ext cx="15039187" cy="10227800"/>
          </a:xfrm>
          <a:prstGeom prst="rect">
            <a:avLst/>
          </a:prstGeom>
          <a:ln w="12700">
            <a:miter lim="400000"/>
          </a:ln>
        </p:spPr>
      </p:pic>
      <p:pic>
        <p:nvPicPr>
          <p:cNvPr id="405" name="Agenda21-1.tiff"/>
          <p:cNvPicPr>
            <a:picLocks noChangeAspect="1"/>
          </p:cNvPicPr>
          <p:nvPr/>
        </p:nvPicPr>
        <p:blipFill>
          <a:blip r:embed="rId4">
            <a:extLst/>
          </a:blip>
          <a:stretch>
            <a:fillRect/>
          </a:stretch>
        </p:blipFill>
        <p:spPr>
          <a:xfrm>
            <a:off x="15093950" y="927149"/>
            <a:ext cx="9474607" cy="12267700"/>
          </a:xfrm>
          <a:prstGeom prst="rect">
            <a:avLst/>
          </a:prstGeom>
          <a:ln w="12700">
            <a:miter lim="400000"/>
          </a:ln>
        </p:spPr>
      </p:pic>
      <p:pic>
        <p:nvPicPr>
          <p:cNvPr id="406" name="Agenda21_40.1.tiff"/>
          <p:cNvPicPr>
            <a:picLocks noChangeAspect="1"/>
          </p:cNvPicPr>
          <p:nvPr/>
        </p:nvPicPr>
        <p:blipFill>
          <a:blip r:embed="rId5">
            <a:extLst/>
          </a:blip>
          <a:stretch>
            <a:fillRect/>
          </a:stretch>
        </p:blipFill>
        <p:spPr>
          <a:xfrm>
            <a:off x="-63500" y="1030696"/>
            <a:ext cx="24384000" cy="75483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05"/>
                                        </p:tgtEl>
                                        <p:attrNameLst>
                                          <p:attrName>style.visibility</p:attrName>
                                        </p:attrNameLst>
                                      </p:cBhvr>
                                      <p:to>
                                        <p:strVal val="visible"/>
                                      </p:to>
                                    </p:set>
                                    <p:animEffect filter="dissolve" transition="in">
                                      <p:cBhvr>
                                        <p:cTn id="7" dur="10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06"/>
                                        </p:tgtEl>
                                        <p:attrNameLst>
                                          <p:attrName>style.visibility</p:attrName>
                                        </p:attrNameLst>
                                      </p:cBhvr>
                                      <p:to>
                                        <p:strVal val="visible"/>
                                      </p:to>
                                    </p:set>
                                    <p:animEffect filter="dissolve" transition="in">
                                      <p:cBhvr>
                                        <p:cTn id="12"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5" grpId="1"/>
      <p:bldP build="whole" bldLvl="1" animBg="1" rev="0" advAuto="0" spid="406"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08" name="Shape 40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0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10" name="Shape 410"/>
          <p:cNvSpPr/>
          <p:nvPr/>
        </p:nvSpPr>
        <p:spPr>
          <a:xfrm>
            <a:off x="310366" y="7955756"/>
            <a:ext cx="10250468" cy="4943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sz="3500">
                <a:solidFill>
                  <a:srgbClr val="222222"/>
                </a:solidFill>
                <a:latin typeface="Helvetica"/>
                <a:ea typeface="Helvetica"/>
                <a:cs typeface="Helvetica"/>
                <a:sym typeface="Helvetica"/>
              </a:defRPr>
            </a:pPr>
            <a:r>
              <a:rPr b="1"/>
              <a:t>The Millennium Summit</a:t>
            </a:r>
            <a:r>
              <a:t> was a meeting among many world leaders lasting three days from 6 September</a:t>
            </a:r>
            <a:r>
              <a:rPr baseline="31999">
                <a:solidFill>
                  <a:srgbClr val="0645AD"/>
                </a:solidFill>
              </a:rPr>
              <a:t>[1]</a:t>
            </a:r>
            <a:r>
              <a:t> to 8 September 2000</a:t>
            </a:r>
            <a:r>
              <a:rPr baseline="31999">
                <a:solidFill>
                  <a:srgbClr val="0645AD"/>
                </a:solidFill>
              </a:rPr>
              <a:t>[2]</a:t>
            </a:r>
            <a:r>
              <a:t> at the </a:t>
            </a:r>
            <a:r>
              <a:rPr>
                <a:solidFill>
                  <a:srgbClr val="0645AD"/>
                </a:solidFill>
                <a:hlinkClick r:id="rId3" invalidUrl="" action="" tgtFrame="" tooltip="" history="1" highlightClick="0" endSnd="0"/>
              </a:rPr>
              <a:t>United Nations headquarters</a:t>
            </a:r>
            <a:r>
              <a:t> in New York City. Its purpose was to discuss the role of the United Nations at the turn of the 21st century.</a:t>
            </a:r>
            <a:r>
              <a:rPr baseline="31999">
                <a:solidFill>
                  <a:srgbClr val="0645AD"/>
                </a:solidFill>
              </a:rPr>
              <a:t>[3]</a:t>
            </a:r>
            <a:r>
              <a:t> At this meeting, world leaders ratified the </a:t>
            </a:r>
            <a:r>
              <a:rPr>
                <a:solidFill>
                  <a:srgbClr val="0645AD"/>
                </a:solidFill>
                <a:hlinkClick r:id="rId4" invalidUrl="" action="" tgtFrame="" tooltip="" history="1" highlightClick="0" endSnd="0"/>
              </a:rPr>
              <a:t>United Nations Millennium Declaration</a:t>
            </a:r>
            <a:r>
              <a:t>.</a:t>
            </a:r>
            <a:r>
              <a:rPr baseline="31999">
                <a:solidFill>
                  <a:srgbClr val="0645AD"/>
                </a:solidFill>
              </a:rPr>
              <a:t>[4]</a:t>
            </a:r>
            <a:r>
              <a:t> </a:t>
            </a:r>
          </a:p>
          <a:p>
            <a:pPr algn="l" defTabSz="457200">
              <a:defRPr sz="3500">
                <a:solidFill>
                  <a:srgbClr val="222222"/>
                </a:solidFill>
                <a:latin typeface="Helvetica"/>
                <a:ea typeface="Helvetica"/>
                <a:cs typeface="Helvetica"/>
                <a:sym typeface="Helvetica"/>
              </a:defRPr>
            </a:pPr>
            <a:r>
              <a:t>                                                                  Wikipedia</a:t>
            </a:r>
          </a:p>
        </p:txBody>
      </p:sp>
      <p:sp>
        <p:nvSpPr>
          <p:cNvPr id="411" name="Shape 411"/>
          <p:cNvSpPr/>
          <p:nvPr/>
        </p:nvSpPr>
        <p:spPr>
          <a:xfrm>
            <a:off x="177753" y="22274"/>
            <a:ext cx="922789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About Sustainable Development</a:t>
            </a:r>
          </a:p>
        </p:txBody>
      </p:sp>
      <p:pic>
        <p:nvPicPr>
          <p:cNvPr id="412" name="MillenniumSumit'.tiff"/>
          <p:cNvPicPr>
            <a:picLocks noChangeAspect="1"/>
          </p:cNvPicPr>
          <p:nvPr/>
        </p:nvPicPr>
        <p:blipFill>
          <a:blip r:embed="rId5">
            <a:extLst/>
          </a:blip>
          <a:stretch>
            <a:fillRect/>
          </a:stretch>
        </p:blipFill>
        <p:spPr>
          <a:xfrm>
            <a:off x="127000" y="1193800"/>
            <a:ext cx="10617200" cy="6248400"/>
          </a:xfrm>
          <a:prstGeom prst="rect">
            <a:avLst/>
          </a:prstGeom>
          <a:ln w="12700">
            <a:miter lim="400000"/>
          </a:ln>
        </p:spPr>
      </p:pic>
      <p:sp>
        <p:nvSpPr>
          <p:cNvPr id="413" name="Shape 413"/>
          <p:cNvSpPr/>
          <p:nvPr/>
        </p:nvSpPr>
        <p:spPr>
          <a:xfrm>
            <a:off x="11151809" y="19421"/>
            <a:ext cx="13236464" cy="1327075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sz="4000">
                <a:solidFill>
                  <a:srgbClr val="333333"/>
                </a:solidFill>
                <a:latin typeface="Arial"/>
                <a:ea typeface="Arial"/>
                <a:cs typeface="Arial"/>
                <a:sym typeface="Arial"/>
              </a:defRPr>
            </a:pPr>
            <a:r>
              <a:t>The world leaders who gathered at the Summit committed their nations to a new global partnership to reduce extreme poverty, and set out a series of time-bound targets, with a deadline of 2015, that have become known, since the Millennium Summit, as the </a:t>
            </a:r>
            <a:r>
              <a:rPr u="sng">
                <a:solidFill>
                  <a:srgbClr val="02327A"/>
                </a:solidFill>
                <a:uFill>
                  <a:solidFill>
                    <a:srgbClr val="02327A"/>
                  </a:solidFill>
                </a:uFill>
                <a:hlinkClick r:id="rId6" invalidUrl="" action="" tgtFrame="" tooltip="" history="1" highlightClick="0" endSnd="0"/>
              </a:rPr>
              <a:t>Millennium Development Goals</a:t>
            </a:r>
            <a:r>
              <a:t>.</a:t>
            </a:r>
          </a:p>
          <a:p>
            <a:pPr algn="l" defTabSz="457200">
              <a:defRPr sz="4000">
                <a:solidFill>
                  <a:srgbClr val="333333"/>
                </a:solidFill>
                <a:latin typeface="Arial"/>
                <a:ea typeface="Arial"/>
                <a:cs typeface="Arial"/>
                <a:sym typeface="Arial"/>
              </a:defRPr>
            </a:pPr>
          </a:p>
          <a:p>
            <a:pPr algn="l" defTabSz="457200">
              <a:defRPr sz="4000">
                <a:solidFill>
                  <a:srgbClr val="333333"/>
                </a:solidFill>
                <a:latin typeface="Arial"/>
                <a:ea typeface="Arial"/>
                <a:cs typeface="Arial"/>
                <a:sym typeface="Arial"/>
              </a:defRPr>
            </a:pPr>
            <a:r>
              <a:t>The Millennium Development Goals are to: </a:t>
            </a:r>
          </a:p>
          <a:p>
            <a:pPr marL="705555" indent="-705555" algn="l" defTabSz="457200">
              <a:buSzPct val="100000"/>
              <a:buAutoNum type="arabicParenBoth" startAt="1"/>
              <a:defRPr sz="4000">
                <a:solidFill>
                  <a:srgbClr val="333333"/>
                </a:solidFill>
                <a:latin typeface="Arial"/>
                <a:ea typeface="Arial"/>
                <a:cs typeface="Arial"/>
                <a:sym typeface="Arial"/>
              </a:defRPr>
            </a:pPr>
            <a:r>
              <a:rPr u="sng">
                <a:solidFill>
                  <a:srgbClr val="02327A"/>
                </a:solidFill>
                <a:uFill>
                  <a:solidFill>
                    <a:srgbClr val="02327A"/>
                  </a:solidFill>
                </a:uFill>
                <a:hlinkClick r:id="rId7" invalidUrl="" action="" tgtFrame="" tooltip="" history="1" highlightClick="0" endSnd="0"/>
              </a:rPr>
              <a:t>eradicate extreme poverty and hunger</a:t>
            </a:r>
            <a:r>
              <a:t>; </a:t>
            </a:r>
          </a:p>
          <a:p>
            <a:pPr marL="705555" indent="-705555" algn="l" defTabSz="457200">
              <a:buSzPct val="100000"/>
              <a:buAutoNum type="arabicParenBoth" startAt="1"/>
              <a:defRPr sz="4000">
                <a:solidFill>
                  <a:srgbClr val="333333"/>
                </a:solidFill>
                <a:latin typeface="Arial"/>
                <a:ea typeface="Arial"/>
                <a:cs typeface="Arial"/>
                <a:sym typeface="Arial"/>
              </a:defRPr>
            </a:pPr>
            <a:r>
              <a:rPr u="sng">
                <a:solidFill>
                  <a:srgbClr val="02327A"/>
                </a:solidFill>
                <a:uFill>
                  <a:solidFill>
                    <a:srgbClr val="02327A"/>
                  </a:solidFill>
                </a:uFill>
                <a:hlinkClick r:id="rId8" invalidUrl="" action="" tgtFrame="" tooltip="" history="1" highlightClick="0" endSnd="0"/>
              </a:rPr>
              <a:t>achieve universal primary education</a:t>
            </a:r>
            <a:r>
              <a:t>; </a:t>
            </a:r>
          </a:p>
          <a:p>
            <a:pPr marL="705555" indent="-705555" algn="l" defTabSz="457200">
              <a:buSzPct val="100000"/>
              <a:buAutoNum type="arabicParenBoth" startAt="1"/>
              <a:defRPr sz="4000">
                <a:solidFill>
                  <a:srgbClr val="333333"/>
                </a:solidFill>
                <a:latin typeface="Arial"/>
                <a:ea typeface="Arial"/>
                <a:cs typeface="Arial"/>
                <a:sym typeface="Arial"/>
              </a:defRPr>
            </a:pPr>
            <a:r>
              <a:rPr u="sng">
                <a:solidFill>
                  <a:srgbClr val="02327A"/>
                </a:solidFill>
                <a:uFill>
                  <a:solidFill>
                    <a:srgbClr val="02327A"/>
                  </a:solidFill>
                </a:uFill>
                <a:hlinkClick r:id="rId9" invalidUrl="" action="" tgtFrame="" tooltip="" history="1" highlightClick="0" endSnd="0"/>
              </a:rPr>
              <a:t>promote gender equality and empower wome</a:t>
            </a:r>
            <a:r>
              <a:t>n; </a:t>
            </a:r>
          </a:p>
          <a:p>
            <a:pPr marL="705555" indent="-705555" algn="l" defTabSz="457200">
              <a:buSzPct val="100000"/>
              <a:buAutoNum type="arabicParenBoth" startAt="1"/>
              <a:defRPr sz="4000">
                <a:solidFill>
                  <a:srgbClr val="333333"/>
                </a:solidFill>
                <a:latin typeface="Arial"/>
                <a:ea typeface="Arial"/>
                <a:cs typeface="Arial"/>
                <a:sym typeface="Arial"/>
              </a:defRPr>
            </a:pPr>
            <a:r>
              <a:rPr u="sng">
                <a:solidFill>
                  <a:srgbClr val="02327A"/>
                </a:solidFill>
                <a:uFill>
                  <a:solidFill>
                    <a:srgbClr val="02327A"/>
                  </a:solidFill>
                </a:uFill>
                <a:hlinkClick r:id="rId10" invalidUrl="" action="" tgtFrame="" tooltip="" history="1" highlightClick="0" endSnd="0"/>
              </a:rPr>
              <a:t>reduce child mortality</a:t>
            </a:r>
            <a:r>
              <a:t>;</a:t>
            </a:r>
          </a:p>
          <a:p>
            <a:pPr marL="705555" indent="-705555" algn="l" defTabSz="457200">
              <a:buSzPct val="100000"/>
              <a:buAutoNum type="arabicParenBoth" startAt="1"/>
              <a:defRPr sz="4000">
                <a:solidFill>
                  <a:srgbClr val="333333"/>
                </a:solidFill>
                <a:latin typeface="Arial"/>
                <a:ea typeface="Arial"/>
                <a:cs typeface="Arial"/>
                <a:sym typeface="Arial"/>
              </a:defRPr>
            </a:pPr>
            <a:r>
              <a:rPr u="sng">
                <a:solidFill>
                  <a:srgbClr val="02327A"/>
                </a:solidFill>
                <a:uFill>
                  <a:solidFill>
                    <a:srgbClr val="02327A"/>
                  </a:solidFill>
                </a:uFill>
                <a:hlinkClick r:id="rId11" invalidUrl="" action="" tgtFrame="" tooltip="" history="1" highlightClick="0" endSnd="0"/>
              </a:rPr>
              <a:t>improve maternal health</a:t>
            </a:r>
            <a:r>
              <a:t>; </a:t>
            </a:r>
          </a:p>
          <a:p>
            <a:pPr marL="705555" indent="-705555" algn="l" defTabSz="457200">
              <a:buSzPct val="100000"/>
              <a:buAutoNum type="arabicParenBoth" startAt="1"/>
              <a:defRPr sz="4000">
                <a:solidFill>
                  <a:srgbClr val="333333"/>
                </a:solidFill>
                <a:latin typeface="Arial"/>
                <a:ea typeface="Arial"/>
                <a:cs typeface="Arial"/>
                <a:sym typeface="Arial"/>
              </a:defRPr>
            </a:pPr>
            <a:r>
              <a:rPr u="sng">
                <a:solidFill>
                  <a:srgbClr val="02327A"/>
                </a:solidFill>
                <a:uFill>
                  <a:solidFill>
                    <a:srgbClr val="02327A"/>
                  </a:solidFill>
                </a:uFill>
                <a:hlinkClick r:id="rId12" invalidUrl="" action="" tgtFrame="" tooltip="" history="1" highlightClick="0" endSnd="0"/>
              </a:rPr>
              <a:t>combat HIV/AIDS, malaria and other disease</a:t>
            </a:r>
            <a:r>
              <a:t>s; </a:t>
            </a:r>
          </a:p>
          <a:p>
            <a:pPr marL="705555" indent="-705555" algn="l" defTabSz="457200">
              <a:buSzPct val="100000"/>
              <a:buAutoNum type="arabicParenBoth" startAt="1"/>
              <a:defRPr sz="4000">
                <a:solidFill>
                  <a:srgbClr val="333333"/>
                </a:solidFill>
                <a:latin typeface="Arial"/>
                <a:ea typeface="Arial"/>
                <a:cs typeface="Arial"/>
                <a:sym typeface="Arial"/>
              </a:defRPr>
            </a:pPr>
            <a:r>
              <a:rPr u="sng">
                <a:solidFill>
                  <a:srgbClr val="02327A"/>
                </a:solidFill>
                <a:uFill>
                  <a:solidFill>
                    <a:srgbClr val="02327A"/>
                  </a:solidFill>
                </a:uFill>
                <a:hlinkClick r:id="rId13" invalidUrl="" action="" tgtFrame="" tooltip="" history="1" highlightClick="0" endSnd="0"/>
              </a:rPr>
              <a:t>ensure environmental sustainability</a:t>
            </a:r>
            <a:r>
              <a:t>; and </a:t>
            </a:r>
          </a:p>
          <a:p>
            <a:pPr marL="705555" indent="-705555" algn="l" defTabSz="457200">
              <a:buSzPct val="100000"/>
              <a:buAutoNum type="arabicParenBoth" startAt="1"/>
              <a:defRPr sz="4000">
                <a:solidFill>
                  <a:srgbClr val="333333"/>
                </a:solidFill>
                <a:latin typeface="Arial"/>
                <a:ea typeface="Arial"/>
                <a:cs typeface="Arial"/>
                <a:sym typeface="Arial"/>
              </a:defRPr>
            </a:pPr>
            <a:r>
              <a:rPr u="sng">
                <a:solidFill>
                  <a:srgbClr val="02327A"/>
                </a:solidFill>
                <a:uFill>
                  <a:solidFill>
                    <a:srgbClr val="02327A"/>
                  </a:solidFill>
                </a:uFill>
                <a:hlinkClick r:id="rId14" invalidUrl="" action="" tgtFrame="" tooltip="" history="1" highlightClick="0" endSnd="0"/>
              </a:rPr>
              <a:t>develop a global partenership for development</a:t>
            </a:r>
            <a:r>
              <a:t>.</a:t>
            </a:r>
          </a:p>
          <a:p>
            <a:pPr algn="l" defTabSz="457200">
              <a:defRPr sz="4000">
                <a:solidFill>
                  <a:srgbClr val="333333"/>
                </a:solidFill>
                <a:latin typeface="Arial"/>
                <a:ea typeface="Arial"/>
                <a:cs typeface="Arial"/>
                <a:sym typeface="Arial"/>
              </a:defRPr>
            </a:pPr>
          </a:p>
          <a:p>
            <a:pPr algn="l" defTabSz="457200">
              <a:defRPr sz="4000">
                <a:solidFill>
                  <a:srgbClr val="333333"/>
                </a:solidFill>
                <a:latin typeface="Arial"/>
                <a:ea typeface="Arial"/>
                <a:cs typeface="Arial"/>
                <a:sym typeface="Arial"/>
              </a:defRPr>
            </a:pPr>
            <a:r>
              <a:t>On environmental protection, the Millennium Declaration stated that no efforts must be spared to counter the threat of the planet being irredeemably spoiled by human activities. Therefore, the participants of the Summit resolved to adopt a new ethic of conservation and stewardship.</a:t>
            </a:r>
          </a:p>
        </p:txBody>
      </p:sp>
      <p:grpSp>
        <p:nvGrpSpPr>
          <p:cNvPr id="417" name="Group 417"/>
          <p:cNvGrpSpPr/>
          <p:nvPr/>
        </p:nvGrpSpPr>
        <p:grpSpPr>
          <a:xfrm>
            <a:off x="11198435" y="10378124"/>
            <a:ext cx="11117176" cy="2819401"/>
            <a:chOff x="0" y="0"/>
            <a:chExt cx="11117175" cy="2819400"/>
          </a:xfrm>
        </p:grpSpPr>
        <p:sp>
          <p:nvSpPr>
            <p:cNvPr id="414" name="Shape 414"/>
            <p:cNvSpPr/>
            <p:nvPr/>
          </p:nvSpPr>
          <p:spPr>
            <a:xfrm>
              <a:off x="4419109" y="2248360"/>
              <a:ext cx="6698067" cy="1"/>
            </a:xfrm>
            <a:prstGeom prst="line">
              <a:avLst/>
            </a:prstGeom>
            <a:noFill/>
            <a:ln w="76200" cap="flat">
              <a:solidFill>
                <a:schemeClr val="accent6">
                  <a:lumOff val="-21524"/>
                </a:schemeClr>
              </a:solidFill>
              <a:prstDash val="solid"/>
              <a:miter lim="400000"/>
            </a:ln>
            <a:effectLst/>
          </p:spPr>
          <p:txBody>
            <a:bodyPr wrap="square" lIns="71437" tIns="71437" rIns="71437" bIns="71437" numCol="1" anchor="ctr">
              <a:noAutofit/>
            </a:bodyPr>
            <a:lstStyle/>
            <a:p>
              <a:pPr>
                <a:defRPr sz="3200"/>
              </a:pPr>
            </a:p>
          </p:txBody>
        </p:sp>
        <p:sp>
          <p:nvSpPr>
            <p:cNvPr id="415" name="Shape 415"/>
            <p:cNvSpPr/>
            <p:nvPr/>
          </p:nvSpPr>
          <p:spPr>
            <a:xfrm>
              <a:off x="0" y="2819400"/>
              <a:ext cx="2970783" cy="0"/>
            </a:xfrm>
            <a:prstGeom prst="line">
              <a:avLst/>
            </a:prstGeom>
            <a:noFill/>
            <a:ln w="76200" cap="flat">
              <a:solidFill>
                <a:schemeClr val="accent6">
                  <a:lumOff val="-21524"/>
                </a:schemeClr>
              </a:solidFill>
              <a:prstDash val="solid"/>
              <a:miter lim="400000"/>
            </a:ln>
            <a:effectLst/>
          </p:spPr>
          <p:txBody>
            <a:bodyPr wrap="square" lIns="71437" tIns="71437" rIns="71437" bIns="71437" numCol="1" anchor="ctr">
              <a:noAutofit/>
            </a:bodyPr>
            <a:lstStyle/>
            <a:p>
              <a:pPr>
                <a:defRPr sz="3200"/>
              </a:pPr>
            </a:p>
          </p:txBody>
        </p:sp>
        <p:sp>
          <p:nvSpPr>
            <p:cNvPr id="416" name="Shape 416"/>
            <p:cNvSpPr/>
            <p:nvPr/>
          </p:nvSpPr>
          <p:spPr>
            <a:xfrm>
              <a:off x="0" y="0"/>
              <a:ext cx="6334566" cy="0"/>
            </a:xfrm>
            <a:prstGeom prst="line">
              <a:avLst/>
            </a:prstGeom>
            <a:noFill/>
            <a:ln w="76200" cap="flat">
              <a:solidFill>
                <a:schemeClr val="accent6">
                  <a:lumOff val="-21524"/>
                </a:schemeClr>
              </a:solidFill>
              <a:prstDash val="solid"/>
              <a:miter lim="400000"/>
            </a:ln>
            <a:effectLst/>
          </p:spPr>
          <p:txBody>
            <a:bodyPr wrap="square" lIns="71437" tIns="71437" rIns="71437" bIns="71437" numCol="1" anchor="ctr">
              <a:noAutofit/>
            </a:bodyPr>
            <a:lstStyle/>
            <a:p>
              <a:pPr>
                <a:defRPr sz="3200"/>
              </a:pPr>
            </a:p>
          </p:txBody>
        </p:sp>
      </p:grpSp>
      <p:grpSp>
        <p:nvGrpSpPr>
          <p:cNvPr id="422" name="Group 422"/>
          <p:cNvGrpSpPr/>
          <p:nvPr/>
        </p:nvGrpSpPr>
        <p:grpSpPr>
          <a:xfrm>
            <a:off x="11223835" y="1767524"/>
            <a:ext cx="12495515" cy="1676401"/>
            <a:chOff x="0" y="0"/>
            <a:chExt cx="12495513" cy="1676400"/>
          </a:xfrm>
        </p:grpSpPr>
        <p:sp>
          <p:nvSpPr>
            <p:cNvPr id="418" name="Shape 418"/>
            <p:cNvSpPr/>
            <p:nvPr/>
          </p:nvSpPr>
          <p:spPr>
            <a:xfrm>
              <a:off x="4775200" y="0"/>
              <a:ext cx="6768389" cy="0"/>
            </a:xfrm>
            <a:prstGeom prst="line">
              <a:avLst/>
            </a:prstGeom>
            <a:noFill/>
            <a:ln w="76200" cap="flat">
              <a:solidFill>
                <a:schemeClr val="accent6">
                  <a:lumOff val="-21524"/>
                </a:schemeClr>
              </a:solidFill>
              <a:prstDash val="solid"/>
              <a:miter lim="400000"/>
            </a:ln>
            <a:effectLst/>
          </p:spPr>
          <p:txBody>
            <a:bodyPr wrap="square" lIns="71437" tIns="71437" rIns="71437" bIns="71437" numCol="1" anchor="ctr">
              <a:noAutofit/>
            </a:bodyPr>
            <a:lstStyle/>
            <a:p>
              <a:pPr>
                <a:defRPr sz="3200"/>
              </a:pPr>
            </a:p>
          </p:txBody>
        </p:sp>
        <p:sp>
          <p:nvSpPr>
            <p:cNvPr id="419" name="Shape 419"/>
            <p:cNvSpPr/>
            <p:nvPr/>
          </p:nvSpPr>
          <p:spPr>
            <a:xfrm>
              <a:off x="0" y="609600"/>
              <a:ext cx="7246638" cy="0"/>
            </a:xfrm>
            <a:prstGeom prst="line">
              <a:avLst/>
            </a:prstGeom>
            <a:noFill/>
            <a:ln w="76200" cap="flat">
              <a:solidFill>
                <a:schemeClr val="accent6">
                  <a:lumOff val="-21524"/>
                </a:schemeClr>
              </a:solidFill>
              <a:prstDash val="solid"/>
              <a:miter lim="400000"/>
            </a:ln>
            <a:effectLst/>
          </p:spPr>
          <p:txBody>
            <a:bodyPr wrap="square" lIns="71437" tIns="71437" rIns="71437" bIns="71437" numCol="1" anchor="ctr">
              <a:noAutofit/>
            </a:bodyPr>
            <a:lstStyle/>
            <a:p>
              <a:pPr>
                <a:defRPr sz="3200"/>
              </a:pPr>
            </a:p>
          </p:txBody>
        </p:sp>
        <p:sp>
          <p:nvSpPr>
            <p:cNvPr id="420" name="Shape 420"/>
            <p:cNvSpPr/>
            <p:nvPr/>
          </p:nvSpPr>
          <p:spPr>
            <a:xfrm>
              <a:off x="0" y="1676400"/>
              <a:ext cx="4697713" cy="0"/>
            </a:xfrm>
            <a:prstGeom prst="line">
              <a:avLst/>
            </a:prstGeom>
            <a:noFill/>
            <a:ln w="76200" cap="flat">
              <a:solidFill>
                <a:schemeClr val="accent6">
                  <a:lumOff val="-21524"/>
                </a:schemeClr>
              </a:solidFill>
              <a:prstDash val="solid"/>
              <a:miter lim="400000"/>
            </a:ln>
            <a:effectLst/>
          </p:spPr>
          <p:txBody>
            <a:bodyPr wrap="square" lIns="71437" tIns="71437" rIns="71437" bIns="71437" numCol="1" anchor="ctr">
              <a:noAutofit/>
            </a:bodyPr>
            <a:lstStyle/>
            <a:p>
              <a:pPr>
                <a:defRPr sz="3200"/>
              </a:pPr>
            </a:p>
          </p:txBody>
        </p:sp>
        <p:sp>
          <p:nvSpPr>
            <p:cNvPr id="421" name="Shape 421"/>
            <p:cNvSpPr/>
            <p:nvPr/>
          </p:nvSpPr>
          <p:spPr>
            <a:xfrm>
              <a:off x="9977510" y="1143000"/>
              <a:ext cx="2518004" cy="0"/>
            </a:xfrm>
            <a:prstGeom prst="line">
              <a:avLst/>
            </a:prstGeom>
            <a:noFill/>
            <a:ln w="76200" cap="flat">
              <a:solidFill>
                <a:schemeClr val="accent6">
                  <a:lumOff val="-21524"/>
                </a:schemeClr>
              </a:solidFill>
              <a:prstDash val="solid"/>
              <a:miter lim="400000"/>
            </a:ln>
            <a:effectLst/>
          </p:spPr>
          <p:txBody>
            <a:bodyPr wrap="square" lIns="71437" tIns="71437" rIns="71437" bIns="71437" numCol="1" anchor="ctr">
              <a:noAutofit/>
            </a:bodyPr>
            <a:lstStyle/>
            <a:p>
              <a:pPr>
                <a:defRPr sz="3200"/>
              </a:pPr>
            </a:p>
          </p:txBody>
        </p:sp>
      </p:gr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13"/>
                                        </p:tgtEl>
                                        <p:attrNameLst>
                                          <p:attrName>style.visibility</p:attrName>
                                        </p:attrNameLst>
                                      </p:cBhvr>
                                      <p:to>
                                        <p:strVal val="visible"/>
                                      </p:to>
                                    </p:set>
                                    <p:animEffect filter="dissolve" transition="in">
                                      <p:cBhvr>
                                        <p:cTn id="7" dur="1000"/>
                                        <p:tgtEl>
                                          <p:spTgt spid="413"/>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22"/>
                                        </p:tgtEl>
                                        <p:attrNameLst>
                                          <p:attrName>style.visibility</p:attrName>
                                        </p:attrNameLst>
                                      </p:cBhvr>
                                      <p:to>
                                        <p:strVal val="visible"/>
                                      </p:to>
                                    </p:set>
                                    <p:animEffect filter="dissolve" transition="in">
                                      <p:cBhvr>
                                        <p:cTn id="11" dur="1000"/>
                                        <p:tgtEl>
                                          <p:spTgt spid="42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417"/>
                                        </p:tgtEl>
                                        <p:attrNameLst>
                                          <p:attrName>style.visibility</p:attrName>
                                        </p:attrNameLst>
                                      </p:cBhvr>
                                      <p:to>
                                        <p:strVal val="visible"/>
                                      </p:to>
                                    </p:set>
                                    <p:animEffect filter="dissolve" transition="in">
                                      <p:cBhvr>
                                        <p:cTn id="16"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2" grpId="2"/>
      <p:bldP build="whole" bldLvl="1" animBg="1" rev="0" advAuto="0" spid="417" grpId="3"/>
      <p:bldP build="whole" bldLvl="1" animBg="1" rev="0" advAuto="0" spid="413"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24" name="Shape 42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2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426" name="WWSD.tiff"/>
          <p:cNvPicPr>
            <a:picLocks noChangeAspect="1"/>
          </p:cNvPicPr>
          <p:nvPr/>
        </p:nvPicPr>
        <p:blipFill>
          <a:blip r:embed="rId3">
            <a:extLst/>
          </a:blip>
          <a:stretch>
            <a:fillRect/>
          </a:stretch>
        </p:blipFill>
        <p:spPr>
          <a:xfrm>
            <a:off x="191296" y="1011039"/>
            <a:ext cx="24001408" cy="7278688"/>
          </a:xfrm>
          <a:prstGeom prst="rect">
            <a:avLst/>
          </a:prstGeom>
          <a:ln w="12700">
            <a:miter lim="400000"/>
          </a:ln>
        </p:spPr>
      </p:pic>
      <p:sp>
        <p:nvSpPr>
          <p:cNvPr id="427" name="Shape 427"/>
          <p:cNvSpPr/>
          <p:nvPr/>
        </p:nvSpPr>
        <p:spPr>
          <a:xfrm>
            <a:off x="17918010" y="3387789"/>
            <a:ext cx="5937124" cy="74282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defRPr b="1" sz="4000">
                <a:solidFill>
                  <a:srgbClr val="444444"/>
                </a:solidFill>
                <a:latin typeface="PT Sans"/>
                <a:ea typeface="PT Sans"/>
                <a:cs typeface="PT Sans"/>
                <a:sym typeface="PT Sans"/>
              </a:defRPr>
            </a:lvl1pPr>
          </a:lstStyle>
          <a:p>
            <a:pPr/>
            <a:r>
              <a:t>Earth Summit II or Rio +10</a:t>
            </a:r>
          </a:p>
        </p:txBody>
      </p:sp>
      <p:pic>
        <p:nvPicPr>
          <p:cNvPr id="428" name="WWSD-D2.tiff"/>
          <p:cNvPicPr>
            <a:picLocks noChangeAspect="1"/>
          </p:cNvPicPr>
          <p:nvPr/>
        </p:nvPicPr>
        <p:blipFill>
          <a:blip r:embed="rId4">
            <a:extLst/>
          </a:blip>
          <a:stretch>
            <a:fillRect/>
          </a:stretch>
        </p:blipFill>
        <p:spPr>
          <a:xfrm>
            <a:off x="10349579" y="2151830"/>
            <a:ext cx="13874409" cy="8977558"/>
          </a:xfrm>
          <a:prstGeom prst="rect">
            <a:avLst/>
          </a:prstGeom>
          <a:ln w="12700">
            <a:miter lim="400000"/>
          </a:ln>
        </p:spPr>
      </p:pic>
      <p:pic>
        <p:nvPicPr>
          <p:cNvPr id="429" name="WWSD-D1.tiff"/>
          <p:cNvPicPr>
            <a:picLocks noChangeAspect="1"/>
          </p:cNvPicPr>
          <p:nvPr/>
        </p:nvPicPr>
        <p:blipFill>
          <a:blip r:embed="rId5">
            <a:extLst/>
          </a:blip>
          <a:stretch>
            <a:fillRect/>
          </a:stretch>
        </p:blipFill>
        <p:spPr>
          <a:xfrm>
            <a:off x="0" y="2321145"/>
            <a:ext cx="10359533" cy="7691954"/>
          </a:xfrm>
          <a:prstGeom prst="rect">
            <a:avLst/>
          </a:prstGeom>
          <a:ln w="12700">
            <a:miter lim="400000"/>
          </a:ln>
        </p:spPr>
      </p:pic>
      <p:sp>
        <p:nvSpPr>
          <p:cNvPr id="430" name="Shape 430"/>
          <p:cNvSpPr/>
          <p:nvPr/>
        </p:nvSpPr>
        <p:spPr>
          <a:xfrm>
            <a:off x="783870" y="7162800"/>
            <a:ext cx="11309946" cy="5992019"/>
          </a:xfrm>
          <a:prstGeom prst="wedgeEllipseCallout">
            <a:avLst>
              <a:gd name="adj1" fmla="val 82748"/>
              <a:gd name="adj2" fmla="val -107654"/>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p>
            <a:pPr defTabSz="457200">
              <a:defRPr sz="4000">
                <a:latin typeface="Georgia"/>
                <a:ea typeface="Georgia"/>
                <a:cs typeface="Georgia"/>
                <a:sym typeface="Georgia"/>
              </a:defRPr>
            </a:pPr>
            <a:r>
              <a:t>11. We recognize that </a:t>
            </a:r>
            <a:r>
              <a:rPr b="1"/>
              <a:t>poverty eradication</a:t>
            </a:r>
            <a:r>
              <a:t>, changing </a:t>
            </a:r>
            <a:r>
              <a:rPr b="1"/>
              <a:t>consumption and production patterns</a:t>
            </a:r>
            <a:r>
              <a:t> and protecting and </a:t>
            </a:r>
            <a:r>
              <a:rPr b="1"/>
              <a:t>managing the natural resource</a:t>
            </a:r>
            <a:r>
              <a:t> base for economic and social development are overarching objectives of and essential requirements for sustainable development.</a:t>
            </a:r>
          </a:p>
        </p:txBody>
      </p:sp>
      <p:sp>
        <p:nvSpPr>
          <p:cNvPr id="431" name="Shape 431"/>
          <p:cNvSpPr/>
          <p:nvPr/>
        </p:nvSpPr>
        <p:spPr>
          <a:xfrm>
            <a:off x="783870" y="6643489"/>
            <a:ext cx="11309946" cy="5992019"/>
          </a:xfrm>
          <a:prstGeom prst="wedgeEllipseCallout">
            <a:avLst>
              <a:gd name="adj1" fmla="val 95041"/>
              <a:gd name="adj2" fmla="val -82064"/>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p>
            <a:pPr defTabSz="457200">
              <a:defRPr sz="4000">
                <a:latin typeface="Georgia"/>
                <a:ea typeface="Georgia"/>
                <a:cs typeface="Georgia"/>
                <a:sym typeface="Georgia"/>
              </a:defRPr>
            </a:pPr>
            <a:r>
              <a:t>12. The deep </a:t>
            </a:r>
            <a:r>
              <a:rPr b="1"/>
              <a:t>fault line</a:t>
            </a:r>
            <a:r>
              <a:t> that divides human society between the </a:t>
            </a:r>
            <a:r>
              <a:rPr b="1"/>
              <a:t>rich and the poor</a:t>
            </a:r>
            <a:r>
              <a:t> and the ever-increasing </a:t>
            </a:r>
            <a:r>
              <a:rPr b="1"/>
              <a:t>gap between</a:t>
            </a:r>
            <a:r>
              <a:t> the </a:t>
            </a:r>
            <a:r>
              <a:rPr b="1"/>
              <a:t>developed and developing worlds</a:t>
            </a:r>
            <a:r>
              <a:t> pose a major </a:t>
            </a:r>
            <a:r>
              <a:rPr b="1"/>
              <a:t>threat to global prosperity, security and stability.</a:t>
            </a:r>
          </a:p>
        </p:txBody>
      </p:sp>
      <p:sp>
        <p:nvSpPr>
          <p:cNvPr id="432" name="Shape 432"/>
          <p:cNvSpPr/>
          <p:nvPr/>
        </p:nvSpPr>
        <p:spPr>
          <a:xfrm>
            <a:off x="453670" y="5398889"/>
            <a:ext cx="11309946" cy="5992019"/>
          </a:xfrm>
          <a:prstGeom prst="wedgeEllipseCallout">
            <a:avLst>
              <a:gd name="adj1" fmla="val 102846"/>
              <a:gd name="adj2" fmla="val -30463"/>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p>
            <a:pPr defTabSz="457200">
              <a:defRPr sz="3500">
                <a:latin typeface="Georgia"/>
                <a:ea typeface="Georgia"/>
                <a:cs typeface="Georgia"/>
                <a:sym typeface="Georgia"/>
              </a:defRPr>
            </a:pPr>
            <a:r>
              <a:t>13. The </a:t>
            </a:r>
            <a:r>
              <a:rPr b="1"/>
              <a:t>global environment</a:t>
            </a:r>
            <a:r>
              <a:t> continues to </a:t>
            </a:r>
            <a:r>
              <a:rPr b="1"/>
              <a:t>suffer</a:t>
            </a:r>
            <a:r>
              <a:t>. </a:t>
            </a:r>
            <a:r>
              <a:rPr b="1"/>
              <a:t>Loss of biodiversity</a:t>
            </a:r>
            <a:r>
              <a:t> continues, fish stocks continue to be depleted, </a:t>
            </a:r>
            <a:r>
              <a:rPr b="1"/>
              <a:t>desertification</a:t>
            </a:r>
            <a:r>
              <a:t> claims more and more fertile land, the adverse effects of </a:t>
            </a:r>
            <a:r>
              <a:rPr b="1"/>
              <a:t>climate change</a:t>
            </a:r>
            <a:r>
              <a:t> are already evident, </a:t>
            </a:r>
            <a:r>
              <a:rPr b="1"/>
              <a:t>natural disasters </a:t>
            </a:r>
            <a:r>
              <a:t>are more frequent and more devastating, and developing countries more vulnerable, and air, water and marine </a:t>
            </a:r>
            <a:r>
              <a:rPr b="1"/>
              <a:t>pollution</a:t>
            </a:r>
            <a:r>
              <a:t> continue to rob millions of a decent life.</a:t>
            </a:r>
          </a:p>
        </p:txBody>
      </p:sp>
      <p:sp>
        <p:nvSpPr>
          <p:cNvPr id="433" name="Shape 433"/>
          <p:cNvSpPr/>
          <p:nvPr/>
        </p:nvSpPr>
        <p:spPr>
          <a:xfrm>
            <a:off x="631470" y="4357489"/>
            <a:ext cx="11309946" cy="6344444"/>
          </a:xfrm>
          <a:prstGeom prst="wedgeEllipseCallout">
            <a:avLst>
              <a:gd name="adj1" fmla="val 109768"/>
              <a:gd name="adj2" fmla="val 21673"/>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p>
            <a:pPr defTabSz="457200">
              <a:defRPr sz="3500">
                <a:latin typeface="Georgia"/>
                <a:ea typeface="Georgia"/>
                <a:cs typeface="Georgia"/>
                <a:sym typeface="Georgia"/>
              </a:defRPr>
            </a:pPr>
            <a:r>
              <a:t>14. </a:t>
            </a:r>
            <a:r>
              <a:rPr b="1"/>
              <a:t>Globalization</a:t>
            </a:r>
            <a:r>
              <a:t> has added a new dimension to these challenges. The rapid integration of markets, mobility of capital and significant increases in investment flows around the world have opened new challenges and opportunities for the pursuit of sustainable development. But the </a:t>
            </a:r>
            <a:r>
              <a:rPr b="1"/>
              <a:t>benefits and costs of globalization are unevenly distributed</a:t>
            </a:r>
            <a:r>
              <a:t>, with developing countries facing special difficulties in meeting this challenge.</a:t>
            </a:r>
          </a:p>
        </p:txBody>
      </p:sp>
      <p:sp>
        <p:nvSpPr>
          <p:cNvPr id="434" name="Shape 434"/>
          <p:cNvSpPr/>
          <p:nvPr/>
        </p:nvSpPr>
        <p:spPr>
          <a:xfrm>
            <a:off x="453670" y="3644599"/>
            <a:ext cx="11309946" cy="5992020"/>
          </a:xfrm>
          <a:prstGeom prst="wedgeEllipseCallout">
            <a:avLst>
              <a:gd name="adj1" fmla="val 93033"/>
              <a:gd name="adj2" fmla="val 63650"/>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p>
            <a:pPr defTabSz="457200">
              <a:defRPr sz="3500">
                <a:latin typeface="Georgia"/>
                <a:ea typeface="Georgia"/>
                <a:cs typeface="Georgia"/>
                <a:sym typeface="Georgia"/>
              </a:defRPr>
            </a:pPr>
            <a:r>
              <a:t>15. We risk the </a:t>
            </a:r>
            <a:r>
              <a:rPr b="1"/>
              <a:t>entrenchment of these global disparities</a:t>
            </a:r>
            <a:r>
              <a:t> and unless we act in a manner that fundamentally changes their lives the poor of the world may </a:t>
            </a:r>
            <a:r>
              <a:rPr b="1"/>
              <a:t>lose confidence in their representatives and the democratic systems</a:t>
            </a:r>
            <a:r>
              <a:t> to which we remain committed, seeing their representatives as nothing more than sounding brass or tinkling cymbals.</a:t>
            </a:r>
          </a:p>
        </p:txBody>
      </p:sp>
      <p:sp>
        <p:nvSpPr>
          <p:cNvPr id="435" name="Shape 435"/>
          <p:cNvSpPr/>
          <p:nvPr/>
        </p:nvSpPr>
        <p:spPr>
          <a:xfrm>
            <a:off x="177753" y="22274"/>
            <a:ext cx="922789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About Sustainable Development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29"/>
                                        </p:tgtEl>
                                        <p:attrNameLst>
                                          <p:attrName>style.visibility</p:attrName>
                                        </p:attrNameLst>
                                      </p:cBhvr>
                                      <p:to>
                                        <p:strVal val="visible"/>
                                      </p:to>
                                    </p:set>
                                    <p:animEffect filter="dissolve" transition="in">
                                      <p:cBhvr>
                                        <p:cTn id="7" dur="1000"/>
                                        <p:tgtEl>
                                          <p:spTgt spid="42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28"/>
                                        </p:tgtEl>
                                        <p:attrNameLst>
                                          <p:attrName>style.visibility</p:attrName>
                                        </p:attrNameLst>
                                      </p:cBhvr>
                                      <p:to>
                                        <p:strVal val="visible"/>
                                      </p:to>
                                    </p:set>
                                    <p:animEffect filter="dissolve" transition="in">
                                      <p:cBhvr>
                                        <p:cTn id="11" dur="1000"/>
                                        <p:tgtEl>
                                          <p:spTgt spid="42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6" presetID="23" grpId="3" fill="hold">
                                  <p:stCondLst>
                                    <p:cond delay="0"/>
                                  </p:stCondLst>
                                  <p:iterate type="el" backwards="0">
                                    <p:tmAbs val="0"/>
                                  </p:iterate>
                                  <p:childTnLst>
                                    <p:set>
                                      <p:cBhvr>
                                        <p:cTn id="15" fill="hold"/>
                                        <p:tgtEl>
                                          <p:spTgt spid="430"/>
                                        </p:tgtEl>
                                        <p:attrNameLst>
                                          <p:attrName>style.visibility</p:attrName>
                                        </p:attrNameLst>
                                      </p:cBhvr>
                                      <p:to>
                                        <p:strVal val="visible"/>
                                      </p:to>
                                    </p:set>
                                    <p:anim calcmode="lin" valueType="num">
                                      <p:cBhvr>
                                        <p:cTn id="16" dur="750" fill="hold"/>
                                        <p:tgtEl>
                                          <p:spTgt spid="430"/>
                                        </p:tgtEl>
                                        <p:attrNameLst>
                                          <p:attrName>ppt_w</p:attrName>
                                        </p:attrNameLst>
                                      </p:cBhvr>
                                      <p:tavLst>
                                        <p:tav tm="0">
                                          <p:val>
                                            <p:fltVal val="0"/>
                                          </p:val>
                                        </p:tav>
                                        <p:tav tm="100000">
                                          <p:val>
                                            <p:strVal val="#ppt_w"/>
                                          </p:val>
                                        </p:tav>
                                      </p:tavLst>
                                    </p:anim>
                                    <p:anim calcmode="lin" valueType="num">
                                      <p:cBhvr>
                                        <p:cTn id="17" dur="750" fill="hold"/>
                                        <p:tgtEl>
                                          <p:spTgt spid="430"/>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4" fill="hold">
                                  <p:stCondLst>
                                    <p:cond delay="0"/>
                                  </p:stCondLst>
                                  <p:iterate type="el" backwards="0">
                                    <p:tmAbs val="0"/>
                                  </p:iterate>
                                  <p:childTnLst>
                                    <p:set>
                                      <p:cBhvr>
                                        <p:cTn id="21" fill="hold"/>
                                        <p:tgtEl>
                                          <p:spTgt spid="431"/>
                                        </p:tgtEl>
                                        <p:attrNameLst>
                                          <p:attrName>style.visibility</p:attrName>
                                        </p:attrNameLst>
                                      </p:cBhvr>
                                      <p:to>
                                        <p:strVal val="visible"/>
                                      </p:to>
                                    </p:set>
                                    <p:anim calcmode="lin" valueType="num">
                                      <p:cBhvr>
                                        <p:cTn id="22" dur="750" fill="hold"/>
                                        <p:tgtEl>
                                          <p:spTgt spid="431"/>
                                        </p:tgtEl>
                                        <p:attrNameLst>
                                          <p:attrName>ppt_w</p:attrName>
                                        </p:attrNameLst>
                                      </p:cBhvr>
                                      <p:tavLst>
                                        <p:tav tm="0">
                                          <p:val>
                                            <p:fltVal val="0"/>
                                          </p:val>
                                        </p:tav>
                                        <p:tav tm="100000">
                                          <p:val>
                                            <p:strVal val="#ppt_w"/>
                                          </p:val>
                                        </p:tav>
                                      </p:tavLst>
                                    </p:anim>
                                    <p:anim calcmode="lin" valueType="num">
                                      <p:cBhvr>
                                        <p:cTn id="23" dur="750" fill="hold"/>
                                        <p:tgtEl>
                                          <p:spTgt spid="431"/>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6" presetID="23" grpId="5" fill="hold">
                                  <p:stCondLst>
                                    <p:cond delay="0"/>
                                  </p:stCondLst>
                                  <p:iterate type="el" backwards="0">
                                    <p:tmAbs val="0"/>
                                  </p:iterate>
                                  <p:childTnLst>
                                    <p:set>
                                      <p:cBhvr>
                                        <p:cTn id="27" fill="hold"/>
                                        <p:tgtEl>
                                          <p:spTgt spid="432"/>
                                        </p:tgtEl>
                                        <p:attrNameLst>
                                          <p:attrName>style.visibility</p:attrName>
                                        </p:attrNameLst>
                                      </p:cBhvr>
                                      <p:to>
                                        <p:strVal val="visible"/>
                                      </p:to>
                                    </p:set>
                                    <p:anim calcmode="lin" valueType="num">
                                      <p:cBhvr>
                                        <p:cTn id="28" dur="750" fill="hold"/>
                                        <p:tgtEl>
                                          <p:spTgt spid="432"/>
                                        </p:tgtEl>
                                        <p:attrNameLst>
                                          <p:attrName>ppt_w</p:attrName>
                                        </p:attrNameLst>
                                      </p:cBhvr>
                                      <p:tavLst>
                                        <p:tav tm="0">
                                          <p:val>
                                            <p:fltVal val="0"/>
                                          </p:val>
                                        </p:tav>
                                        <p:tav tm="100000">
                                          <p:val>
                                            <p:strVal val="#ppt_w"/>
                                          </p:val>
                                        </p:tav>
                                      </p:tavLst>
                                    </p:anim>
                                    <p:anim calcmode="lin" valueType="num">
                                      <p:cBhvr>
                                        <p:cTn id="29" dur="750" fill="hold"/>
                                        <p:tgtEl>
                                          <p:spTgt spid="432"/>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6" fill="hold">
                                  <p:stCondLst>
                                    <p:cond delay="0"/>
                                  </p:stCondLst>
                                  <p:iterate type="el" backwards="0">
                                    <p:tmAbs val="0"/>
                                  </p:iterate>
                                  <p:childTnLst>
                                    <p:set>
                                      <p:cBhvr>
                                        <p:cTn id="33" fill="hold"/>
                                        <p:tgtEl>
                                          <p:spTgt spid="433"/>
                                        </p:tgtEl>
                                        <p:attrNameLst>
                                          <p:attrName>style.visibility</p:attrName>
                                        </p:attrNameLst>
                                      </p:cBhvr>
                                      <p:to>
                                        <p:strVal val="visible"/>
                                      </p:to>
                                    </p:set>
                                    <p:anim calcmode="lin" valueType="num">
                                      <p:cBhvr>
                                        <p:cTn id="34" dur="750" fill="hold"/>
                                        <p:tgtEl>
                                          <p:spTgt spid="433"/>
                                        </p:tgtEl>
                                        <p:attrNameLst>
                                          <p:attrName>ppt_w</p:attrName>
                                        </p:attrNameLst>
                                      </p:cBhvr>
                                      <p:tavLst>
                                        <p:tav tm="0">
                                          <p:val>
                                            <p:fltVal val="0"/>
                                          </p:val>
                                        </p:tav>
                                        <p:tav tm="100000">
                                          <p:val>
                                            <p:strVal val="#ppt_w"/>
                                          </p:val>
                                        </p:tav>
                                      </p:tavLst>
                                    </p:anim>
                                    <p:anim calcmode="lin" valueType="num">
                                      <p:cBhvr>
                                        <p:cTn id="35" dur="750" fill="hold"/>
                                        <p:tgtEl>
                                          <p:spTgt spid="433"/>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6" presetID="23" grpId="7" fill="hold">
                                  <p:stCondLst>
                                    <p:cond delay="0"/>
                                  </p:stCondLst>
                                  <p:iterate type="el" backwards="0">
                                    <p:tmAbs val="0"/>
                                  </p:iterate>
                                  <p:childTnLst>
                                    <p:set>
                                      <p:cBhvr>
                                        <p:cTn id="39" fill="hold"/>
                                        <p:tgtEl>
                                          <p:spTgt spid="434"/>
                                        </p:tgtEl>
                                        <p:attrNameLst>
                                          <p:attrName>style.visibility</p:attrName>
                                        </p:attrNameLst>
                                      </p:cBhvr>
                                      <p:to>
                                        <p:strVal val="visible"/>
                                      </p:to>
                                    </p:set>
                                    <p:anim calcmode="lin" valueType="num">
                                      <p:cBhvr>
                                        <p:cTn id="40" dur="750" fill="hold"/>
                                        <p:tgtEl>
                                          <p:spTgt spid="434"/>
                                        </p:tgtEl>
                                        <p:attrNameLst>
                                          <p:attrName>ppt_w</p:attrName>
                                        </p:attrNameLst>
                                      </p:cBhvr>
                                      <p:tavLst>
                                        <p:tav tm="0">
                                          <p:val>
                                            <p:fltVal val="0"/>
                                          </p:val>
                                        </p:tav>
                                        <p:tav tm="100000">
                                          <p:val>
                                            <p:strVal val="#ppt_w"/>
                                          </p:val>
                                        </p:tav>
                                      </p:tavLst>
                                    </p:anim>
                                    <p:anim calcmode="lin" valueType="num">
                                      <p:cBhvr>
                                        <p:cTn id="41" dur="750" fill="hold"/>
                                        <p:tgtEl>
                                          <p:spTgt spid="4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4" grpId="7"/>
      <p:bldP build="whole" bldLvl="1" animBg="1" rev="0" advAuto="0" spid="432" grpId="5"/>
      <p:bldP build="whole" bldLvl="1" animBg="1" rev="0" advAuto="0" spid="431" grpId="4"/>
      <p:bldP build="whole" bldLvl="1" animBg="1" rev="0" advAuto="0" spid="429" grpId="1"/>
      <p:bldP build="whole" bldLvl="1" animBg="1" rev="0" advAuto="0" spid="428" grpId="2"/>
      <p:bldP build="whole" bldLvl="1" animBg="1" rev="0" advAuto="0" spid="433" grpId="6"/>
      <p:bldP build="whole" bldLvl="1" animBg="1" rev="0" advAuto="0" spid="430" grpId="3"/>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37" name="Shape 43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3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439" name="Rio+20.tiff"/>
          <p:cNvPicPr>
            <a:picLocks noChangeAspect="1"/>
          </p:cNvPicPr>
          <p:nvPr/>
        </p:nvPicPr>
        <p:blipFill>
          <a:blip r:embed="rId3">
            <a:extLst/>
          </a:blip>
          <a:stretch>
            <a:fillRect/>
          </a:stretch>
        </p:blipFill>
        <p:spPr>
          <a:xfrm>
            <a:off x="82550" y="1011039"/>
            <a:ext cx="18242893" cy="12564642"/>
          </a:xfrm>
          <a:prstGeom prst="rect">
            <a:avLst/>
          </a:prstGeom>
          <a:ln w="12700">
            <a:miter lim="400000"/>
          </a:ln>
        </p:spPr>
      </p:pic>
      <p:sp>
        <p:nvSpPr>
          <p:cNvPr id="440" name="Shape 440"/>
          <p:cNvSpPr/>
          <p:nvPr/>
        </p:nvSpPr>
        <p:spPr>
          <a:xfrm>
            <a:off x="10566400" y="6889353"/>
            <a:ext cx="7791550" cy="6900962"/>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441" name="Shape 441"/>
          <p:cNvSpPr/>
          <p:nvPr/>
        </p:nvSpPr>
        <p:spPr>
          <a:xfrm>
            <a:off x="11430317" y="12526962"/>
            <a:ext cx="1264856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https://sustainabledevelopment.un.org/rio20</a:t>
            </a:r>
          </a:p>
        </p:txBody>
      </p:sp>
      <p:pic>
        <p:nvPicPr>
          <p:cNvPr id="442" name="TheFutureWeWant.tiff"/>
          <p:cNvPicPr>
            <a:picLocks noChangeAspect="1"/>
          </p:cNvPicPr>
          <p:nvPr/>
        </p:nvPicPr>
        <p:blipFill>
          <a:blip r:embed="rId4">
            <a:extLst/>
          </a:blip>
          <a:stretch>
            <a:fillRect/>
          </a:stretch>
        </p:blipFill>
        <p:spPr>
          <a:xfrm>
            <a:off x="10572750" y="2044700"/>
            <a:ext cx="13643895" cy="11734800"/>
          </a:xfrm>
          <a:prstGeom prst="rect">
            <a:avLst/>
          </a:prstGeom>
          <a:ln w="12700">
            <a:miter lim="400000"/>
          </a:ln>
        </p:spPr>
      </p:pic>
      <p:grpSp>
        <p:nvGrpSpPr>
          <p:cNvPr id="445" name="Group 445"/>
          <p:cNvGrpSpPr/>
          <p:nvPr/>
        </p:nvGrpSpPr>
        <p:grpSpPr>
          <a:xfrm>
            <a:off x="3695995" y="10757155"/>
            <a:ext cx="6963615" cy="2169915"/>
            <a:chOff x="0" y="0"/>
            <a:chExt cx="6963613" cy="2169914"/>
          </a:xfrm>
        </p:grpSpPr>
        <p:sp>
          <p:nvSpPr>
            <p:cNvPr id="443" name="Shape 443"/>
            <p:cNvSpPr/>
            <p:nvPr/>
          </p:nvSpPr>
          <p:spPr>
            <a:xfrm>
              <a:off x="0" y="0"/>
              <a:ext cx="6963614" cy="2169915"/>
            </a:xfrm>
            <a:prstGeom prst="wedgeEllipseCallout">
              <a:avLst>
                <a:gd name="adj1" fmla="val 142989"/>
                <a:gd name="adj2" fmla="val -149439"/>
              </a:avLst>
            </a:prstGeom>
            <a:solidFill>
              <a:srgbClr val="FFFFFF"/>
            </a:solidFill>
            <a:ln w="25400" cap="flat">
              <a:solidFill>
                <a:srgbClr val="A6AAA9"/>
              </a:solidFill>
              <a:prstDash val="solid"/>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457200">
                <a:defRPr sz="4500">
                  <a:latin typeface="Georgia"/>
                  <a:ea typeface="Georgia"/>
                  <a:cs typeface="Georgia"/>
                  <a:sym typeface="Georgia"/>
                </a:defRPr>
              </a:lvl1pPr>
            </a:lstStyle>
            <a:p>
              <a:pPr/>
              <a:r>
                <a:t>The future we want</a:t>
              </a:r>
            </a:p>
          </p:txBody>
        </p:sp>
        <p:sp>
          <p:nvSpPr>
            <p:cNvPr id="444" name="Shape 444"/>
            <p:cNvSpPr/>
            <p:nvPr/>
          </p:nvSpPr>
          <p:spPr>
            <a:xfrm>
              <a:off x="0" y="0"/>
              <a:ext cx="6963614" cy="2169915"/>
            </a:xfrm>
            <a:prstGeom prst="wedgeEllipseCallout">
              <a:avLst>
                <a:gd name="adj1" fmla="val -25654"/>
                <a:gd name="adj2" fmla="val -383815"/>
              </a:avLst>
            </a:prstGeom>
            <a:solidFill>
              <a:srgbClr val="FFFFFF"/>
            </a:solidFill>
            <a:ln w="25400" cap="flat">
              <a:solidFill>
                <a:srgbClr val="A6AAA9"/>
              </a:solidFill>
              <a:prstDash val="solid"/>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457200">
                <a:defRPr sz="4500">
                  <a:latin typeface="Georgia"/>
                  <a:ea typeface="Georgia"/>
                  <a:cs typeface="Georgia"/>
                  <a:sym typeface="Georgia"/>
                </a:defRPr>
              </a:lvl1pPr>
            </a:lstStyle>
            <a:p>
              <a:pPr/>
              <a:r>
                <a:t>The future we want</a:t>
              </a:r>
            </a:p>
          </p:txBody>
        </p:sp>
      </p:grpSp>
      <p:sp>
        <p:nvSpPr>
          <p:cNvPr id="446" name="Shape 446"/>
          <p:cNvSpPr/>
          <p:nvPr/>
        </p:nvSpPr>
        <p:spPr>
          <a:xfrm>
            <a:off x="177753" y="22274"/>
            <a:ext cx="922789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About Sustainable Development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42"/>
                                        </p:tgtEl>
                                        <p:attrNameLst>
                                          <p:attrName>style.visibility</p:attrName>
                                        </p:attrNameLst>
                                      </p:cBhvr>
                                      <p:to>
                                        <p:strVal val="visible"/>
                                      </p:to>
                                    </p:set>
                                    <p:animEffect filter="dissolve" transition="in">
                                      <p:cBhvr>
                                        <p:cTn id="7" dur="10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445"/>
                                        </p:tgtEl>
                                        <p:attrNameLst>
                                          <p:attrName>style.visibility</p:attrName>
                                        </p:attrNameLst>
                                      </p:cBhvr>
                                      <p:to>
                                        <p:strVal val="visible"/>
                                      </p:to>
                                    </p:set>
                                    <p:anim calcmode="lin" valueType="num">
                                      <p:cBhvr>
                                        <p:cTn id="12" dur="750" fill="hold"/>
                                        <p:tgtEl>
                                          <p:spTgt spid="445"/>
                                        </p:tgtEl>
                                        <p:attrNameLst>
                                          <p:attrName>ppt_w</p:attrName>
                                        </p:attrNameLst>
                                      </p:cBhvr>
                                      <p:tavLst>
                                        <p:tav tm="0">
                                          <p:val>
                                            <p:fltVal val="0"/>
                                          </p:val>
                                        </p:tav>
                                        <p:tav tm="100000">
                                          <p:val>
                                            <p:strVal val="#ppt_w"/>
                                          </p:val>
                                        </p:tav>
                                      </p:tavLst>
                                    </p:anim>
                                    <p:anim calcmode="lin" valueType="num">
                                      <p:cBhvr>
                                        <p:cTn id="13" dur="750" fill="hold"/>
                                        <p:tgtEl>
                                          <p:spTgt spid="4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2" grpId="1"/>
      <p:bldP build="whole" bldLvl="1" animBg="1" rev="0" advAuto="0" spid="445"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48" name="Shape 44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4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50" name="Shape 450"/>
          <p:cNvSpPr/>
          <p:nvPr/>
        </p:nvSpPr>
        <p:spPr>
          <a:xfrm>
            <a:off x="177753" y="22274"/>
            <a:ext cx="922789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About Sustainable Development</a:t>
            </a:r>
          </a:p>
        </p:txBody>
      </p:sp>
      <p:sp>
        <p:nvSpPr>
          <p:cNvPr id="451" name="Shape 451"/>
          <p:cNvSpPr/>
          <p:nvPr/>
        </p:nvSpPr>
        <p:spPr>
          <a:xfrm>
            <a:off x="401631" y="1925438"/>
            <a:ext cx="22747896" cy="1050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sz="4000">
                <a:latin typeface="Times"/>
                <a:ea typeface="Times"/>
                <a:cs typeface="Times"/>
                <a:sym typeface="Times"/>
              </a:defRPr>
            </a:pPr>
            <a:r>
              <a:t> 2. </a:t>
            </a:r>
            <a:r>
              <a:rPr b="1"/>
              <a:t>Poverty eradication</a:t>
            </a:r>
            <a:r>
              <a:t> is the greatest global challenge facing the world today and an indispensable requirement for sustainable development. In this regard, we are </a:t>
            </a:r>
            <a:r>
              <a:rPr b="1"/>
              <a:t>committed to freeing humanity from poverty and hunger as a matter of urgency.</a:t>
            </a:r>
          </a:p>
          <a:p>
            <a:pPr algn="l" defTabSz="457200">
              <a:defRPr sz="4000">
                <a:latin typeface="Times"/>
                <a:ea typeface="Times"/>
                <a:cs typeface="Times"/>
                <a:sym typeface="Times"/>
              </a:defRPr>
            </a:pPr>
          </a:p>
          <a:p>
            <a:pPr algn="l" defTabSz="457200">
              <a:defRPr sz="4000">
                <a:latin typeface="Times"/>
                <a:ea typeface="Times"/>
                <a:cs typeface="Times"/>
                <a:sym typeface="Times"/>
              </a:defRPr>
            </a:pPr>
            <a:r>
              <a:t> 3. We therefore acknowledge the need to further mainstream sustainable development at all levels, </a:t>
            </a:r>
            <a:r>
              <a:rPr b="1"/>
              <a:t>integrating economic, social and environmental aspects and recognizing their interlinkages</a:t>
            </a:r>
            <a:r>
              <a:t>, so as to achieve sustainable development in all its dimensions.</a:t>
            </a:r>
          </a:p>
          <a:p>
            <a:pPr algn="l" defTabSz="457200">
              <a:defRPr sz="4000">
                <a:latin typeface="Times"/>
                <a:ea typeface="Times"/>
                <a:cs typeface="Times"/>
                <a:sym typeface="Times"/>
              </a:defRPr>
            </a:pPr>
          </a:p>
          <a:p>
            <a:pPr algn="l" defTabSz="457200">
              <a:defRPr sz="4000">
                <a:latin typeface="Times"/>
                <a:ea typeface="Times"/>
                <a:cs typeface="Times"/>
                <a:sym typeface="Times"/>
              </a:defRPr>
            </a:pPr>
            <a:r>
              <a:t>4. We recognize that </a:t>
            </a:r>
            <a:r>
              <a:rPr b="1"/>
              <a:t>poverty eradication</a:t>
            </a:r>
            <a:r>
              <a:t>, </a:t>
            </a:r>
            <a:r>
              <a:rPr b="1"/>
              <a:t>changing unsustainable and promoting sustainable patterns of consumption and production</a:t>
            </a:r>
            <a:r>
              <a:t> and </a:t>
            </a:r>
            <a:r>
              <a:rPr b="1"/>
              <a:t>protecting and managing the natural resource base</a:t>
            </a:r>
            <a:r>
              <a:t> of economic and social development are the overarching objectives of and essential requirements for sustainable development. We also reaffirm the need to achieve sustainable development by promoting sustained, </a:t>
            </a:r>
            <a:r>
              <a:rPr b="1"/>
              <a:t>inclusive and equitable economic growth</a:t>
            </a:r>
            <a:r>
              <a:t>, creating greater opportunities for all, </a:t>
            </a:r>
            <a:r>
              <a:rPr b="1"/>
              <a:t>reducing inequalities</a:t>
            </a:r>
            <a:r>
              <a:t>, raising basic standards of living, fostering equitable social development and inclusion, and promoting the integrated and </a:t>
            </a:r>
            <a:r>
              <a:rPr b="1"/>
              <a:t>sustainable management of natural resources and ecosystems</a:t>
            </a:r>
            <a:r>
              <a:t> that supports, inter alia, economic, social and human development while </a:t>
            </a:r>
            <a:r>
              <a:rPr b="1"/>
              <a:t>facilitating ecosystem conservation, regeneration and restoration</a:t>
            </a:r>
            <a:r>
              <a:t> and </a:t>
            </a:r>
            <a:r>
              <a:rPr b="1"/>
              <a:t>resilience in the face of new and emerging challenges</a:t>
            </a:r>
            <a:r>
              <a: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53" name="Shape 45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5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55" name="Shape 455"/>
          <p:cNvSpPr/>
          <p:nvPr/>
        </p:nvSpPr>
        <p:spPr>
          <a:xfrm>
            <a:off x="436159" y="1925439"/>
            <a:ext cx="23332637" cy="1050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b="1" sz="4000">
                <a:latin typeface="Times"/>
                <a:ea typeface="Times"/>
                <a:cs typeface="Times"/>
                <a:sym typeface="Times"/>
              </a:defRPr>
            </a:pPr>
            <a:r>
              <a:t>B. Sustainable development goals</a:t>
            </a:r>
          </a:p>
          <a:p>
            <a:pPr algn="l" defTabSz="457200">
              <a:defRPr sz="4000">
                <a:latin typeface="Times"/>
                <a:ea typeface="Times"/>
                <a:cs typeface="Times"/>
                <a:sym typeface="Times"/>
              </a:defRPr>
            </a:pPr>
          </a:p>
          <a:p>
            <a:pPr algn="l" defTabSz="457200">
              <a:defRPr sz="4000">
                <a:latin typeface="Times"/>
                <a:ea typeface="Times"/>
                <a:cs typeface="Times"/>
                <a:sym typeface="Times"/>
              </a:defRPr>
            </a:pPr>
            <a:r>
              <a:t>…</a:t>
            </a:r>
          </a:p>
          <a:p>
            <a:pPr algn="l" defTabSz="457200">
              <a:defRPr sz="4000">
                <a:latin typeface="Times"/>
                <a:ea typeface="Times"/>
                <a:cs typeface="Times"/>
                <a:sym typeface="Times"/>
              </a:defRPr>
            </a:pPr>
            <a:r>
              <a:t>248. We resolve to establish an </a:t>
            </a:r>
            <a:r>
              <a:rPr b="1"/>
              <a:t>inclusive and transparent intergovernmental process on sustainable development goals</a:t>
            </a:r>
            <a:r>
              <a:t> that is open to all stakeholders, with a view to developing global sustainable development goals to be agreed by the General Assembly.</a:t>
            </a:r>
          </a:p>
          <a:p>
            <a:pPr algn="l" defTabSz="457200">
              <a:defRPr sz="4000">
                <a:latin typeface="Times"/>
                <a:ea typeface="Times"/>
                <a:cs typeface="Times"/>
                <a:sym typeface="Times"/>
              </a:defRPr>
            </a:pPr>
            <a:r>
              <a:t>…</a:t>
            </a:r>
          </a:p>
          <a:p>
            <a:pPr algn="l" defTabSz="457200">
              <a:defRPr sz="4000">
                <a:latin typeface="Times"/>
                <a:ea typeface="Times"/>
                <a:cs typeface="Times"/>
                <a:sym typeface="Times"/>
              </a:defRPr>
            </a:pPr>
          </a:p>
          <a:p>
            <a:pPr algn="l" defTabSz="457200">
              <a:defRPr sz="4000">
                <a:latin typeface="Times"/>
                <a:ea typeface="Times"/>
                <a:cs typeface="Times"/>
                <a:sym typeface="Times"/>
              </a:defRPr>
            </a:pPr>
            <a:r>
              <a:t>250. We recognize that progress towards the achievement of the </a:t>
            </a:r>
            <a:r>
              <a:rPr b="1"/>
              <a:t>goals needs to be assessed and accompanied by targets and indicators</a:t>
            </a:r>
            <a:r>
              <a:t>, while taking into account different national circumstances, capacities and levels of development.</a:t>
            </a:r>
          </a:p>
          <a:p>
            <a:pPr algn="l" defTabSz="457200">
              <a:defRPr sz="4000">
                <a:latin typeface="Times"/>
                <a:ea typeface="Times"/>
                <a:cs typeface="Times"/>
                <a:sym typeface="Times"/>
              </a:defRPr>
            </a:pPr>
          </a:p>
          <a:p>
            <a:pPr algn="l" defTabSz="457200">
              <a:defRPr sz="4000">
                <a:latin typeface="Times"/>
                <a:ea typeface="Times"/>
                <a:cs typeface="Times"/>
                <a:sym typeface="Times"/>
              </a:defRPr>
            </a:pPr>
            <a:r>
              <a:t>251. We recognize that there is a </a:t>
            </a:r>
            <a:r>
              <a:rPr b="1"/>
              <a:t>need for global, integrated and scientifically based information on sustainable development</a:t>
            </a:r>
            <a:r>
              <a:t>. In this regard, we request the relevant bodies of the United Nations system, within their respective mandates, to support the regional economic commissions in collecting and compiling national inputs in order to inform this global effort. We further commit to </a:t>
            </a:r>
            <a:r>
              <a:rPr b="1"/>
              <a:t>mobilizing financial resources and capacity-building</a:t>
            </a:r>
            <a:r>
              <a:t>, particularly for developing countries, to achieve this endeavour.</a:t>
            </a:r>
          </a:p>
        </p:txBody>
      </p:sp>
      <p:sp>
        <p:nvSpPr>
          <p:cNvPr id="456" name="Shape 456"/>
          <p:cNvSpPr/>
          <p:nvPr/>
        </p:nvSpPr>
        <p:spPr>
          <a:xfrm>
            <a:off x="177753" y="22274"/>
            <a:ext cx="922789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About Sustainable Development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02" name="Group 202"/>
          <p:cNvGrpSpPr/>
          <p:nvPr/>
        </p:nvGrpSpPr>
        <p:grpSpPr>
          <a:xfrm>
            <a:off x="757459" y="1122630"/>
            <a:ext cx="22869082" cy="11470740"/>
            <a:chOff x="0" y="0"/>
            <a:chExt cx="22869081" cy="11470738"/>
          </a:xfrm>
        </p:grpSpPr>
        <p:pic>
          <p:nvPicPr>
            <p:cNvPr id="196"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197"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198"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199" name="sdgs_p4.tiff"/>
            <p:cNvPicPr>
              <a:picLocks noChangeAspect="1"/>
            </p:cNvPicPr>
            <p:nvPr/>
          </p:nvPicPr>
          <p:blipFill>
            <a:blip r:embed="rId5">
              <a:extLst/>
            </a:blip>
            <a:stretch>
              <a:fillRect/>
            </a:stretch>
          </p:blipFill>
          <p:spPr>
            <a:xfrm>
              <a:off x="11643869" y="3771991"/>
              <a:ext cx="11225213" cy="3937984"/>
            </a:xfrm>
            <a:prstGeom prst="rect">
              <a:avLst/>
            </a:prstGeom>
            <a:ln w="12700" cap="flat">
              <a:noFill/>
              <a:miter lim="400000"/>
            </a:ln>
            <a:effectLst/>
          </p:spPr>
        </p:pic>
        <p:pic>
          <p:nvPicPr>
            <p:cNvPr id="200"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201"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pic>
        <p:nvPicPr>
          <p:cNvPr id="203" name="Mari_Logo1.jpg"/>
          <p:cNvPicPr>
            <a:picLocks noChangeAspect="1"/>
          </p:cNvPicPr>
          <p:nvPr/>
        </p:nvPicPr>
        <p:blipFill>
          <a:blip r:embed="rId8">
            <a:extLst/>
          </a:blip>
          <a:stretch>
            <a:fillRect/>
          </a:stretch>
        </p:blipFill>
        <p:spPr>
          <a:xfrm>
            <a:off x="21595957" y="11609312"/>
            <a:ext cx="2650904" cy="2174876"/>
          </a:xfrm>
          <a:prstGeom prst="rect">
            <a:avLst/>
          </a:prstGeom>
          <a:ln w="12700">
            <a:miter lim="400000"/>
          </a:ln>
        </p:spPr>
      </p:pic>
      <p:sp>
        <p:nvSpPr>
          <p:cNvPr id="204" name="Shape 204"/>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205" name="Shape 205"/>
          <p:cNvSpPr/>
          <p:nvPr/>
        </p:nvSpPr>
        <p:spPr>
          <a:xfrm>
            <a:off x="6318339" y="12847563"/>
            <a:ext cx="15467728" cy="81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400"/>
            </a:lvl1pPr>
          </a:lstStyle>
          <a:p>
            <a:pPr/>
            <a:r>
              <a:t>Hans-Peter Plag, Old Dominion University, Norfolk, VA, USA</a:t>
            </a:r>
          </a:p>
        </p:txBody>
      </p:sp>
      <p:sp>
        <p:nvSpPr>
          <p:cNvPr id="206" name="Shape 206"/>
          <p:cNvSpPr/>
          <p:nvPr/>
        </p:nvSpPr>
        <p:spPr>
          <a:xfrm>
            <a:off x="5427979" y="3573462"/>
            <a:ext cx="13934044" cy="5476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17361" indent="-617361" algn="l">
              <a:buSzPct val="75000"/>
              <a:buChar char="•"/>
              <a:defRPr>
                <a:latin typeface="Helvetica"/>
                <a:ea typeface="Helvetica"/>
                <a:cs typeface="Helvetica"/>
                <a:sym typeface="Helvetica"/>
              </a:defRPr>
            </a:pPr>
            <a:r>
              <a:t>About Sustainable Development</a:t>
            </a:r>
          </a:p>
          <a:p>
            <a:pPr marL="617361" indent="-617361" algn="l">
              <a:buSzPct val="75000"/>
              <a:buChar char="•"/>
              <a:defRPr>
                <a:latin typeface="Helvetica"/>
                <a:ea typeface="Helvetica"/>
                <a:cs typeface="Helvetica"/>
                <a:sym typeface="Helvetica"/>
              </a:defRPr>
            </a:pPr>
            <a:r>
              <a:t>The 2030 Agenda: A Road to Dignity</a:t>
            </a:r>
          </a:p>
          <a:p>
            <a:pPr marL="617361" indent="-617361" algn="l">
              <a:buSzPct val="75000"/>
              <a:buChar char="•"/>
              <a:defRPr>
                <a:latin typeface="Helvetica"/>
                <a:ea typeface="Helvetica"/>
                <a:cs typeface="Helvetica"/>
                <a:sym typeface="Helvetica"/>
              </a:defRPr>
            </a:pPr>
            <a:r>
              <a:t>The Goals</a:t>
            </a:r>
          </a:p>
          <a:p>
            <a:pPr marL="617361" indent="-617361" algn="l">
              <a:buSzPct val="75000"/>
              <a:buChar char="•"/>
              <a:defRPr>
                <a:latin typeface="Helvetica"/>
                <a:ea typeface="Helvetica"/>
                <a:cs typeface="Helvetica"/>
                <a:sym typeface="Helvetica"/>
              </a:defRPr>
            </a:pPr>
            <a:r>
              <a:t>What is being done to reach the Goals</a:t>
            </a:r>
          </a:p>
          <a:p>
            <a:pPr marL="617361" indent="-617361" algn="l">
              <a:buSzPct val="75000"/>
              <a:buChar char="•"/>
              <a:defRPr>
                <a:latin typeface="Helvetica"/>
                <a:ea typeface="Helvetica"/>
                <a:cs typeface="Helvetica"/>
                <a:sym typeface="Helvetica"/>
              </a:defRPr>
            </a:pPr>
            <a:r>
              <a:t>Society through the Eyes of the Goals</a:t>
            </a:r>
          </a:p>
          <a:p>
            <a:pPr marL="617361" indent="-617361" algn="l">
              <a:buSzPct val="75000"/>
              <a:buChar char="•"/>
              <a:defRPr>
                <a:latin typeface="Helvetica"/>
                <a:ea typeface="Helvetica"/>
                <a:cs typeface="Helvetica"/>
                <a:sym typeface="Helvetica"/>
              </a:defRPr>
            </a:pPr>
            <a:r>
              <a:t>What is missing?</a:t>
            </a:r>
          </a:p>
          <a:p>
            <a:pPr marL="617361" indent="-617361" algn="l">
              <a:buSzPct val="75000"/>
              <a:buChar char="•"/>
              <a:defRPr>
                <a:latin typeface="Helvetica"/>
                <a:ea typeface="Helvetica"/>
                <a:cs typeface="Helvetica"/>
                <a:sym typeface="Helvetica"/>
              </a:defRPr>
            </a:pPr>
            <a:r>
              <a:t>What can you do?</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64" name="Group 464"/>
          <p:cNvGrpSpPr/>
          <p:nvPr/>
        </p:nvGrpSpPr>
        <p:grpSpPr>
          <a:xfrm>
            <a:off x="757459" y="1122630"/>
            <a:ext cx="22869082" cy="11470740"/>
            <a:chOff x="0" y="0"/>
            <a:chExt cx="22869081" cy="11470738"/>
          </a:xfrm>
        </p:grpSpPr>
        <p:pic>
          <p:nvPicPr>
            <p:cNvPr id="458"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459"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460"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461" name="sdgs_p4.tiff"/>
            <p:cNvPicPr>
              <a:picLocks noChangeAspect="1"/>
            </p:cNvPicPr>
            <p:nvPr/>
          </p:nvPicPr>
          <p:blipFill>
            <a:blip r:embed="rId5">
              <a:extLst/>
            </a:blip>
            <a:stretch>
              <a:fillRect/>
            </a:stretch>
          </p:blipFill>
          <p:spPr>
            <a:xfrm>
              <a:off x="11643869" y="3771991"/>
              <a:ext cx="11225213" cy="3937984"/>
            </a:xfrm>
            <a:prstGeom prst="rect">
              <a:avLst/>
            </a:prstGeom>
            <a:ln w="12700" cap="flat">
              <a:noFill/>
              <a:miter lim="400000"/>
            </a:ln>
            <a:effectLst/>
          </p:spPr>
        </p:pic>
        <p:pic>
          <p:nvPicPr>
            <p:cNvPr id="462"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463"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sp>
        <p:nvSpPr>
          <p:cNvPr id="465" name="Shape 465"/>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466" name="Shape 466"/>
          <p:cNvSpPr/>
          <p:nvPr/>
        </p:nvSpPr>
        <p:spPr>
          <a:xfrm>
            <a:off x="5427979" y="3573462"/>
            <a:ext cx="13934044" cy="5476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17361" indent="-617361" algn="l">
              <a:buSzPct val="75000"/>
              <a:buChar char="•"/>
              <a:defRPr>
                <a:latin typeface="Helvetica"/>
                <a:ea typeface="Helvetica"/>
                <a:cs typeface="Helvetica"/>
                <a:sym typeface="Helvetica"/>
              </a:defRPr>
            </a:pPr>
            <a:r>
              <a:t>About Sustainable Development</a:t>
            </a:r>
          </a:p>
          <a:p>
            <a:pPr marL="617361" indent="-617361" algn="l">
              <a:buSzPct val="75000"/>
              <a:buChar char="•"/>
              <a:defRPr>
                <a:latin typeface="Helvetica"/>
                <a:ea typeface="Helvetica"/>
                <a:cs typeface="Helvetica"/>
                <a:sym typeface="Helvetica"/>
              </a:defRPr>
            </a:pPr>
            <a:r>
              <a:t>The 2030 Agenda: A Road to Dignity</a:t>
            </a:r>
          </a:p>
          <a:p>
            <a:pPr marL="617361" indent="-617361" algn="l">
              <a:buSzPct val="75000"/>
              <a:buChar char="•"/>
              <a:defRPr>
                <a:latin typeface="Helvetica"/>
                <a:ea typeface="Helvetica"/>
                <a:cs typeface="Helvetica"/>
                <a:sym typeface="Helvetica"/>
              </a:defRPr>
            </a:pPr>
            <a:r>
              <a:t>The Goals</a:t>
            </a:r>
          </a:p>
          <a:p>
            <a:pPr marL="617361" indent="-617361" algn="l">
              <a:buSzPct val="75000"/>
              <a:buChar char="•"/>
              <a:defRPr>
                <a:latin typeface="Helvetica"/>
                <a:ea typeface="Helvetica"/>
                <a:cs typeface="Helvetica"/>
                <a:sym typeface="Helvetica"/>
              </a:defRPr>
            </a:pPr>
            <a:r>
              <a:t>What is being done to reach the Goals</a:t>
            </a:r>
          </a:p>
          <a:p>
            <a:pPr marL="617361" indent="-617361" algn="l">
              <a:buSzPct val="75000"/>
              <a:buChar char="•"/>
              <a:defRPr>
                <a:latin typeface="Helvetica"/>
                <a:ea typeface="Helvetica"/>
                <a:cs typeface="Helvetica"/>
                <a:sym typeface="Helvetica"/>
              </a:defRPr>
            </a:pPr>
            <a:r>
              <a:t>Society through the Eyes of the Goals</a:t>
            </a:r>
          </a:p>
          <a:p>
            <a:pPr marL="617361" indent="-617361" algn="l">
              <a:buSzPct val="75000"/>
              <a:buChar char="•"/>
              <a:defRPr>
                <a:latin typeface="Helvetica"/>
                <a:ea typeface="Helvetica"/>
                <a:cs typeface="Helvetica"/>
                <a:sym typeface="Helvetica"/>
              </a:defRPr>
            </a:pPr>
            <a:r>
              <a:t>What is missing?</a:t>
            </a:r>
          </a:p>
          <a:p>
            <a:pPr marL="617361" indent="-617361" algn="l">
              <a:buSzPct val="75000"/>
              <a:buChar char="•"/>
              <a:defRPr>
                <a:latin typeface="Helvetica"/>
                <a:ea typeface="Helvetica"/>
                <a:cs typeface="Helvetica"/>
                <a:sym typeface="Helvetica"/>
              </a:defRPr>
            </a:pPr>
            <a:r>
              <a:t>What can you do?</a:t>
            </a:r>
          </a:p>
        </p:txBody>
      </p:sp>
      <p:sp>
        <p:nvSpPr>
          <p:cNvPr id="467" name="Shape 467"/>
          <p:cNvSpPr/>
          <p:nvPr/>
        </p:nvSpPr>
        <p:spPr>
          <a:xfrm>
            <a:off x="6096000" y="5181599"/>
            <a:ext cx="10194705" cy="1"/>
          </a:xfrm>
          <a:prstGeom prst="line">
            <a:avLst/>
          </a:prstGeom>
          <a:ln w="50800">
            <a:solidFill>
              <a:schemeClr val="accent5"/>
            </a:solidFill>
            <a:miter lim="400000"/>
          </a:ln>
        </p:spPr>
        <p:txBody>
          <a:bodyPr lIns="71437" tIns="71437" rIns="71437" bIns="71437" anchor="ctr"/>
          <a:lstStyle/>
          <a:p>
            <a:pPr>
              <a:defRPr sz="3200"/>
            </a:pP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69" name="Shape 46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70"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71" name="Shape 471"/>
          <p:cNvSpPr/>
          <p:nvPr/>
        </p:nvSpPr>
        <p:spPr>
          <a:xfrm>
            <a:off x="158700" y="68312"/>
            <a:ext cx="48924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2030 Agenda</a:t>
            </a:r>
          </a:p>
        </p:txBody>
      </p:sp>
      <p:sp>
        <p:nvSpPr>
          <p:cNvPr id="472" name="Shape 472"/>
          <p:cNvSpPr/>
          <p:nvPr/>
        </p:nvSpPr>
        <p:spPr>
          <a:xfrm>
            <a:off x="3449954" y="1011039"/>
            <a:ext cx="1748409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2012 - 2015: Developing the Sustainable Development Goals</a:t>
            </a:r>
          </a:p>
        </p:txBody>
      </p:sp>
      <p:sp>
        <p:nvSpPr>
          <p:cNvPr id="473" name="Shape 473"/>
          <p:cNvSpPr/>
          <p:nvPr/>
        </p:nvSpPr>
        <p:spPr>
          <a:xfrm>
            <a:off x="418477" y="2045840"/>
            <a:ext cx="13492660" cy="319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17361" indent="-617361" algn="l">
              <a:buSzPct val="75000"/>
              <a:buChar char="•"/>
              <a:defRPr sz="4000"/>
            </a:pPr>
            <a:r>
              <a:t>United Nations’ Agencies</a:t>
            </a:r>
          </a:p>
          <a:p>
            <a:pPr marL="617361" indent="-617361" algn="l">
              <a:buSzPct val="75000"/>
              <a:buChar char="•"/>
              <a:defRPr sz="4000"/>
            </a:pPr>
            <a:r>
              <a:t>International Research Forum</a:t>
            </a:r>
          </a:p>
          <a:p>
            <a:pPr marL="617361" indent="-617361" algn="l">
              <a:buSzPct val="75000"/>
              <a:buChar char="•"/>
              <a:defRPr sz="4000"/>
            </a:pPr>
            <a:r>
              <a:t>Inter-agency and Experts Group on Sustainable Development Goals Indicators </a:t>
            </a:r>
          </a:p>
          <a:p>
            <a:pPr marL="617361" indent="-617361" algn="l">
              <a:buSzPct val="75000"/>
              <a:buChar char="•"/>
              <a:defRPr sz="4000"/>
            </a:pPr>
            <a:r>
              <a:t>Many others</a:t>
            </a:r>
          </a:p>
        </p:txBody>
      </p:sp>
      <p:pic>
        <p:nvPicPr>
          <p:cNvPr id="474" name="figure1_IRF.tiff"/>
          <p:cNvPicPr>
            <a:picLocks noChangeAspect="1"/>
          </p:cNvPicPr>
          <p:nvPr/>
        </p:nvPicPr>
        <p:blipFill>
          <a:blip r:embed="rId3">
            <a:extLst/>
          </a:blip>
          <a:stretch>
            <a:fillRect/>
          </a:stretch>
        </p:blipFill>
        <p:spPr>
          <a:xfrm>
            <a:off x="165100" y="5236709"/>
            <a:ext cx="13375390" cy="7674810"/>
          </a:xfrm>
          <a:prstGeom prst="rect">
            <a:avLst/>
          </a:prstGeom>
          <a:ln w="12700">
            <a:miter lim="400000"/>
          </a:ln>
        </p:spPr>
      </p:pic>
      <p:pic>
        <p:nvPicPr>
          <p:cNvPr id="475" name="figure_2_IRF_cut.tiff"/>
          <p:cNvPicPr>
            <a:picLocks noChangeAspect="1"/>
          </p:cNvPicPr>
          <p:nvPr/>
        </p:nvPicPr>
        <p:blipFill>
          <a:blip r:embed="rId4">
            <a:extLst/>
          </a:blip>
          <a:stretch>
            <a:fillRect/>
          </a:stretch>
        </p:blipFill>
        <p:spPr>
          <a:xfrm>
            <a:off x="14709293" y="1733550"/>
            <a:ext cx="8216667" cy="11878846"/>
          </a:xfrm>
          <a:prstGeom prst="rect">
            <a:avLst/>
          </a:prstGeom>
          <a:ln w="12700">
            <a:miter lim="400000"/>
          </a:ln>
        </p:spPr>
      </p:pic>
      <p:sp>
        <p:nvSpPr>
          <p:cNvPr id="476" name="Shape 476"/>
          <p:cNvSpPr/>
          <p:nvPr/>
        </p:nvSpPr>
        <p:spPr>
          <a:xfrm>
            <a:off x="21476030" y="12857162"/>
            <a:ext cx="279209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IRF, 2013</a:t>
            </a:r>
          </a:p>
        </p:txBody>
      </p:sp>
    </p:spTree>
  </p:cSld>
  <p:clrMapOvr>
    <a:masterClrMapping/>
  </p:clrMapOvr>
  <mc:AlternateContent xmlns:mc="http://schemas.openxmlformats.org/markup-compatibility/2006">
    <mc:Choice xmlns:p14="http://schemas.microsoft.com/office/powerpoint/2010/main" Requires="p14">
      <p:transition spd="slow" advClick="1" p14:dur="1250">
        <p14:doors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78" name="Shape 478"/>
          <p:cNvSpPr/>
          <p:nvPr/>
        </p:nvSpPr>
        <p:spPr>
          <a:xfrm>
            <a:off x="381000" y="6952874"/>
            <a:ext cx="22221032" cy="6698734"/>
          </a:xfrm>
          <a:prstGeom prst="ellipse">
            <a:avLst/>
          </a:prstGeom>
          <a:solidFill>
            <a:srgbClr val="11DAE3">
              <a:alpha val="12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479" name="Shape 479"/>
          <p:cNvSpPr/>
          <p:nvPr/>
        </p:nvSpPr>
        <p:spPr>
          <a:xfrm>
            <a:off x="6174756" y="6921549"/>
            <a:ext cx="9600605" cy="6761382"/>
          </a:xfrm>
          <a:prstGeom prst="ellipse">
            <a:avLst/>
          </a:prstGeom>
          <a:solidFill>
            <a:srgbClr val="E1C8DC">
              <a:alpha val="31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480" name="Shape 48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48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82" name="Shape 482"/>
          <p:cNvSpPr/>
          <p:nvPr/>
        </p:nvSpPr>
        <p:spPr>
          <a:xfrm>
            <a:off x="336500" y="1328315"/>
            <a:ext cx="1087818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stStyle>
          <a:p>
            <a:pPr/>
            <a:r>
              <a:t>Adaptation and Sustainability Science</a:t>
            </a:r>
          </a:p>
        </p:txBody>
      </p:sp>
      <p:sp>
        <p:nvSpPr>
          <p:cNvPr id="483" name="Shape 483"/>
          <p:cNvSpPr/>
          <p:nvPr/>
        </p:nvSpPr>
        <p:spPr>
          <a:xfrm>
            <a:off x="1377900" y="5141763"/>
            <a:ext cx="18385404"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78416" indent="-560916" algn="l" defTabSz="457200">
              <a:buSzPct val="171000"/>
              <a:buChar char="•"/>
              <a:defRPr sz="4500"/>
            </a:lvl1pPr>
          </a:lstStyle>
          <a:p>
            <a:pPr/>
            <a:r>
              <a:t>What do we want to happen?</a:t>
            </a:r>
          </a:p>
        </p:txBody>
      </p:sp>
      <p:sp>
        <p:nvSpPr>
          <p:cNvPr id="484" name="Shape 484"/>
          <p:cNvSpPr/>
          <p:nvPr/>
        </p:nvSpPr>
        <p:spPr>
          <a:xfrm>
            <a:off x="1377900" y="3492499"/>
            <a:ext cx="12696499"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78416" indent="-560916" algn="l" defTabSz="457200">
              <a:buSzPct val="171000"/>
              <a:buChar char="•"/>
              <a:defRPr sz="4500"/>
            </a:lvl1pPr>
          </a:lstStyle>
          <a:p>
            <a:pPr/>
            <a:r>
              <a:t>Possible threats and hazards</a:t>
            </a:r>
          </a:p>
        </p:txBody>
      </p:sp>
      <p:sp>
        <p:nvSpPr>
          <p:cNvPr id="485" name="Shape 485"/>
          <p:cNvSpPr/>
          <p:nvPr/>
        </p:nvSpPr>
        <p:spPr>
          <a:xfrm>
            <a:off x="1377900" y="2636787"/>
            <a:ext cx="12696499"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78416" indent="-560916" algn="l" defTabSz="457200">
              <a:buSzPct val="171000"/>
              <a:buChar char="•"/>
              <a:defRPr sz="4500"/>
            </a:lvl1pPr>
          </a:lstStyle>
          <a:p>
            <a:pPr/>
            <a:r>
              <a:t>What might happen?</a:t>
            </a:r>
          </a:p>
        </p:txBody>
      </p:sp>
      <p:sp>
        <p:nvSpPr>
          <p:cNvPr id="486" name="Shape 486"/>
          <p:cNvSpPr/>
          <p:nvPr/>
        </p:nvSpPr>
        <p:spPr>
          <a:xfrm>
            <a:off x="1377900" y="4292599"/>
            <a:ext cx="12696499"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78416" indent="-560916" algn="l" defTabSz="457200">
              <a:buSzPct val="171000"/>
              <a:buChar char="•"/>
              <a:defRPr sz="4500"/>
            </a:lvl1pPr>
          </a:lstStyle>
          <a:p>
            <a:pPr/>
            <a:r>
              <a:t>Knowing the system trajectory</a:t>
            </a:r>
          </a:p>
        </p:txBody>
      </p:sp>
      <p:sp>
        <p:nvSpPr>
          <p:cNvPr id="487" name="Shape 487"/>
          <p:cNvSpPr/>
          <p:nvPr/>
        </p:nvSpPr>
        <p:spPr>
          <a:xfrm>
            <a:off x="1377900" y="5941863"/>
            <a:ext cx="18385404"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78416" indent="-560916" algn="l" defTabSz="457200">
              <a:buSzPct val="171000"/>
              <a:buChar char="•"/>
              <a:defRPr sz="4500"/>
            </a:lvl1pPr>
          </a:lstStyle>
          <a:p>
            <a:pPr/>
            <a:r>
              <a:t>How can we impact the system trajectory?</a:t>
            </a:r>
          </a:p>
        </p:txBody>
      </p:sp>
      <p:sp>
        <p:nvSpPr>
          <p:cNvPr id="488" name="Shape 488"/>
          <p:cNvSpPr/>
          <p:nvPr/>
        </p:nvSpPr>
        <p:spPr>
          <a:xfrm>
            <a:off x="1422400" y="9503767"/>
            <a:ext cx="5762526" cy="2027833"/>
          </a:xfrm>
          <a:prstGeom prst="roundRect">
            <a:avLst>
              <a:gd name="adj" fmla="val 939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4200">
                <a:effectLst>
                  <a:outerShdw sx="100000" sy="100000" kx="0" ky="0" algn="b" rotWithShape="0" blurRad="25400" dist="23998" dir="2700000">
                    <a:srgbClr val="000000">
                      <a:alpha val="31034"/>
                    </a:srgbClr>
                  </a:outerShdw>
                </a:effectLst>
              </a:defRPr>
            </a:pPr>
            <a:r>
              <a:t>System knowledge</a:t>
            </a:r>
          </a:p>
          <a:p>
            <a:pPr defTabSz="1130300">
              <a:defRPr sz="2600">
                <a:effectLst>
                  <a:outerShdw sx="100000" sy="100000" kx="0" ky="0" algn="b" rotWithShape="0" blurRad="25400" dist="23998" dir="2700000">
                    <a:srgbClr val="000000">
                      <a:alpha val="31034"/>
                    </a:srgbClr>
                  </a:outerShdw>
                </a:effectLst>
              </a:defRPr>
            </a:pPr>
            <a:r>
              <a:t>Current state and trends</a:t>
            </a:r>
          </a:p>
        </p:txBody>
      </p:sp>
      <p:sp>
        <p:nvSpPr>
          <p:cNvPr id="489" name="Shape 489"/>
          <p:cNvSpPr/>
          <p:nvPr/>
        </p:nvSpPr>
        <p:spPr>
          <a:xfrm>
            <a:off x="7366000" y="9120435"/>
            <a:ext cx="7370961" cy="2794497"/>
          </a:xfrm>
          <a:prstGeom prst="rightArrow">
            <a:avLst>
              <a:gd name="adj1" fmla="val 68030"/>
              <a:gd name="adj2" fmla="val 29086"/>
            </a:avLst>
          </a:prstGeom>
          <a:solidFill>
            <a:srgbClr val="A6AAA8"/>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4200">
                <a:effectLst>
                  <a:outerShdw sx="100000" sy="100000" kx="0" ky="0" algn="b" rotWithShape="0" blurRad="25400" dist="23998" dir="2700000">
                    <a:srgbClr val="000000">
                      <a:alpha val="31034"/>
                    </a:srgbClr>
                  </a:outerShdw>
                </a:effectLst>
              </a:defRPr>
            </a:pPr>
            <a:r>
              <a:t>Transformation knowledge</a:t>
            </a:r>
          </a:p>
          <a:p>
            <a:pPr defTabSz="1130300">
              <a:defRPr sz="2600">
                <a:effectLst>
                  <a:outerShdw sx="100000" sy="100000" kx="0" ky="0" algn="b" rotWithShape="0" blurRad="25400" dist="23998" dir="2700000">
                    <a:srgbClr val="000000">
                      <a:alpha val="31034"/>
                    </a:srgbClr>
                  </a:outerShdw>
                </a:effectLst>
              </a:defRPr>
            </a:pPr>
            <a:r>
              <a:t>Facilitating pathways</a:t>
            </a:r>
          </a:p>
        </p:txBody>
      </p:sp>
      <p:sp>
        <p:nvSpPr>
          <p:cNvPr id="490" name="Shape 490"/>
          <p:cNvSpPr/>
          <p:nvPr/>
        </p:nvSpPr>
        <p:spPr>
          <a:xfrm>
            <a:off x="14918035" y="9503767"/>
            <a:ext cx="5762526" cy="2027833"/>
          </a:xfrm>
          <a:prstGeom prst="roundRect">
            <a:avLst>
              <a:gd name="adj" fmla="val 939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4200">
                <a:effectLst>
                  <a:outerShdw sx="100000" sy="100000" kx="0" ky="0" algn="b" rotWithShape="0" blurRad="25400" dist="23998" dir="2700000">
                    <a:srgbClr val="000000">
                      <a:alpha val="31034"/>
                    </a:srgbClr>
                  </a:outerShdw>
                </a:effectLst>
              </a:defRPr>
            </a:pPr>
            <a:r>
              <a:t>Goal knowledge</a:t>
            </a:r>
          </a:p>
          <a:p>
            <a:pPr defTabSz="1130300">
              <a:defRPr sz="2600">
                <a:effectLst>
                  <a:outerShdw sx="100000" sy="100000" kx="0" ky="0" algn="b" rotWithShape="0" blurRad="25400" dist="23998" dir="2700000">
                    <a:srgbClr val="000000">
                      <a:alpha val="31034"/>
                    </a:srgbClr>
                  </a:outerShdw>
                </a:effectLst>
              </a:defRPr>
            </a:pPr>
            <a:r>
              <a:t>desirable future</a:t>
            </a:r>
          </a:p>
        </p:txBody>
      </p:sp>
      <p:sp>
        <p:nvSpPr>
          <p:cNvPr id="506" name="Shape 506"/>
          <p:cNvSpPr/>
          <p:nvPr/>
        </p:nvSpPr>
        <p:spPr>
          <a:xfrm>
            <a:off x="4075055" y="7676137"/>
            <a:ext cx="13761543" cy="1772904"/>
          </a:xfrm>
          <a:custGeom>
            <a:avLst/>
            <a:gdLst/>
            <a:ahLst/>
            <a:cxnLst>
              <a:cxn ang="0">
                <a:pos x="wd2" y="hd2"/>
              </a:cxn>
              <a:cxn ang="5400000">
                <a:pos x="wd2" y="hd2"/>
              </a:cxn>
              <a:cxn ang="10800000">
                <a:pos x="wd2" y="hd2"/>
              </a:cxn>
              <a:cxn ang="16200000">
                <a:pos x="wd2" y="hd2"/>
              </a:cxn>
            </a:cxnLst>
            <a:rect l="0" t="0" r="r" b="b"/>
            <a:pathLst>
              <a:path w="21600" h="16201" fill="norm" stroke="1" extrusionOk="0">
                <a:moveTo>
                  <a:pt x="0" y="15836"/>
                </a:moveTo>
                <a:cubicBezTo>
                  <a:pt x="6666" y="-5399"/>
                  <a:pt x="13866" y="-5277"/>
                  <a:pt x="21600" y="16201"/>
                </a:cubicBezTo>
              </a:path>
            </a:pathLst>
          </a:custGeom>
          <a:ln w="25400">
            <a:solidFill>
              <a:srgbClr val="626565"/>
            </a:solidFill>
            <a:miter lim="400000"/>
          </a:ln>
        </p:spPr>
        <p:txBody>
          <a:bodyPr/>
          <a:lstStyle/>
          <a:p>
            <a:pPr/>
          </a:p>
        </p:txBody>
      </p:sp>
      <p:sp>
        <p:nvSpPr>
          <p:cNvPr id="507" name="Shape 507"/>
          <p:cNvSpPr/>
          <p:nvPr/>
        </p:nvSpPr>
        <p:spPr>
          <a:xfrm>
            <a:off x="3840293" y="11496871"/>
            <a:ext cx="6808193" cy="1202672"/>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267"/>
                </a:moveTo>
                <a:cubicBezTo>
                  <a:pt x="6995" y="21600"/>
                  <a:pt x="14195" y="21511"/>
                  <a:pt x="21600" y="0"/>
                </a:cubicBezTo>
              </a:path>
            </a:pathLst>
          </a:custGeom>
          <a:ln w="25400">
            <a:solidFill>
              <a:srgbClr val="595B5B"/>
            </a:solidFill>
            <a:miter lim="400000"/>
          </a:ln>
        </p:spPr>
        <p:txBody>
          <a:bodyPr/>
          <a:lstStyle/>
          <a:p>
            <a:pPr/>
          </a:p>
        </p:txBody>
      </p:sp>
      <p:sp>
        <p:nvSpPr>
          <p:cNvPr id="508" name="Shape 508"/>
          <p:cNvSpPr/>
          <p:nvPr/>
        </p:nvSpPr>
        <p:spPr>
          <a:xfrm>
            <a:off x="10758915" y="11463136"/>
            <a:ext cx="7192768" cy="1247393"/>
          </a:xfrm>
          <a:custGeom>
            <a:avLst/>
            <a:gdLst/>
            <a:ahLst/>
            <a:cxnLst>
              <a:cxn ang="0">
                <a:pos x="wd2" y="hd2"/>
              </a:cxn>
              <a:cxn ang="5400000">
                <a:pos x="wd2" y="hd2"/>
              </a:cxn>
              <a:cxn ang="10800000">
                <a:pos x="wd2" y="hd2"/>
              </a:cxn>
              <a:cxn ang="16200000">
                <a:pos x="wd2" y="hd2"/>
              </a:cxn>
            </a:cxnLst>
            <a:rect l="0" t="0" r="r" b="b"/>
            <a:pathLst>
              <a:path w="21600" h="16207" fill="norm" stroke="1" extrusionOk="0">
                <a:moveTo>
                  <a:pt x="0" y="0"/>
                </a:moveTo>
                <a:cubicBezTo>
                  <a:pt x="7908" y="21160"/>
                  <a:pt x="15108" y="21600"/>
                  <a:pt x="21600" y="1321"/>
                </a:cubicBezTo>
              </a:path>
            </a:pathLst>
          </a:custGeom>
          <a:ln w="25400">
            <a:solidFill>
              <a:srgbClr val="686B6B"/>
            </a:solidFill>
            <a:miter lim="400000"/>
          </a:ln>
        </p:spPr>
        <p:txBody>
          <a:bodyPr/>
          <a:lstStyle/>
          <a:p>
            <a:pPr/>
          </a:p>
        </p:txBody>
      </p:sp>
      <p:grpSp>
        <p:nvGrpSpPr>
          <p:cNvPr id="496" name="Group 496"/>
          <p:cNvGrpSpPr/>
          <p:nvPr/>
        </p:nvGrpSpPr>
        <p:grpSpPr>
          <a:xfrm>
            <a:off x="15295784" y="2362408"/>
            <a:ext cx="5954604" cy="2844801"/>
            <a:chOff x="0" y="0"/>
            <a:chExt cx="5954603" cy="2844800"/>
          </a:xfrm>
        </p:grpSpPr>
        <p:sp>
          <p:nvSpPr>
            <p:cNvPr id="494" name="Shape 494"/>
            <p:cNvSpPr/>
            <p:nvPr/>
          </p:nvSpPr>
          <p:spPr>
            <a:xfrm>
              <a:off x="0" y="-1"/>
              <a:ext cx="875538" cy="284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18000"/>
              </a:lvl1pPr>
            </a:lstStyle>
            <a:p>
              <a:pPr/>
              <a:r>
                <a:t>}</a:t>
              </a:r>
            </a:p>
          </p:txBody>
        </p:sp>
        <p:sp>
          <p:nvSpPr>
            <p:cNvPr id="495" name="Shape 495"/>
            <p:cNvSpPr/>
            <p:nvPr/>
          </p:nvSpPr>
          <p:spPr>
            <a:xfrm>
              <a:off x="839516" y="1187450"/>
              <a:ext cx="5115088"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600">
                  <a:latin typeface="Helvetica"/>
                  <a:ea typeface="Helvetica"/>
                  <a:cs typeface="Helvetica"/>
                  <a:sym typeface="Helvetica"/>
                </a:defRPr>
              </a:lvl1pPr>
            </a:lstStyle>
            <a:p>
              <a:pPr/>
              <a:r>
                <a:t>System Knowledge</a:t>
              </a:r>
            </a:p>
          </p:txBody>
        </p:sp>
      </p:grpSp>
      <p:grpSp>
        <p:nvGrpSpPr>
          <p:cNvPr id="499" name="Group 499"/>
          <p:cNvGrpSpPr/>
          <p:nvPr/>
        </p:nvGrpSpPr>
        <p:grpSpPr>
          <a:xfrm>
            <a:off x="15466193" y="4900463"/>
            <a:ext cx="4994289" cy="1168401"/>
            <a:chOff x="0" y="0"/>
            <a:chExt cx="4994287" cy="1168400"/>
          </a:xfrm>
        </p:grpSpPr>
        <p:sp>
          <p:nvSpPr>
            <p:cNvPr id="497" name="Shape 497"/>
            <p:cNvSpPr/>
            <p:nvPr/>
          </p:nvSpPr>
          <p:spPr>
            <a:xfrm>
              <a:off x="0" y="-1"/>
              <a:ext cx="46026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b="1" sz="7000">
                  <a:latin typeface="Helvetica"/>
                  <a:ea typeface="Helvetica"/>
                  <a:cs typeface="Helvetica"/>
                  <a:sym typeface="Helvetica"/>
                </a:defRPr>
              </a:lvl1pPr>
            </a:lstStyle>
            <a:p>
              <a:pPr/>
              <a:r>
                <a:t>}</a:t>
              </a:r>
            </a:p>
          </p:txBody>
        </p:sp>
        <p:sp>
          <p:nvSpPr>
            <p:cNvPr id="498" name="Shape 498"/>
            <p:cNvSpPr/>
            <p:nvPr/>
          </p:nvSpPr>
          <p:spPr>
            <a:xfrm>
              <a:off x="592906" y="228600"/>
              <a:ext cx="4401382"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600">
                  <a:latin typeface="Helvetica"/>
                  <a:ea typeface="Helvetica"/>
                  <a:cs typeface="Helvetica"/>
                  <a:sym typeface="Helvetica"/>
                </a:defRPr>
              </a:lvl1pPr>
            </a:lstStyle>
            <a:p>
              <a:pPr/>
              <a:r>
                <a:t>Goal Knowledge</a:t>
              </a:r>
            </a:p>
          </p:txBody>
        </p:sp>
      </p:grpSp>
      <p:grpSp>
        <p:nvGrpSpPr>
          <p:cNvPr id="502" name="Group 502"/>
          <p:cNvGrpSpPr/>
          <p:nvPr/>
        </p:nvGrpSpPr>
        <p:grpSpPr>
          <a:xfrm>
            <a:off x="15440793" y="5751363"/>
            <a:ext cx="8071298" cy="1168401"/>
            <a:chOff x="0" y="0"/>
            <a:chExt cx="8071296" cy="1168400"/>
          </a:xfrm>
        </p:grpSpPr>
        <p:sp>
          <p:nvSpPr>
            <p:cNvPr id="500" name="Shape 500"/>
            <p:cNvSpPr/>
            <p:nvPr/>
          </p:nvSpPr>
          <p:spPr>
            <a:xfrm>
              <a:off x="0" y="-1"/>
              <a:ext cx="46026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b="1" sz="7000">
                  <a:latin typeface="Helvetica"/>
                  <a:ea typeface="Helvetica"/>
                  <a:cs typeface="Helvetica"/>
                  <a:sym typeface="Helvetica"/>
                </a:defRPr>
              </a:lvl1pPr>
            </a:lstStyle>
            <a:p>
              <a:pPr/>
              <a:r>
                <a:t>}</a:t>
              </a:r>
            </a:p>
          </p:txBody>
        </p:sp>
        <p:sp>
          <p:nvSpPr>
            <p:cNvPr id="501" name="Shape 501"/>
            <p:cNvSpPr/>
            <p:nvPr/>
          </p:nvSpPr>
          <p:spPr>
            <a:xfrm>
              <a:off x="542106" y="252055"/>
              <a:ext cx="7529191"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600">
                  <a:latin typeface="Helvetica"/>
                  <a:ea typeface="Helvetica"/>
                  <a:cs typeface="Helvetica"/>
                  <a:sym typeface="Helvetica"/>
                </a:defRPr>
              </a:lvl1pPr>
            </a:lstStyle>
            <a:p>
              <a:pPr/>
              <a:r>
                <a:t>Transformational Knowledge</a:t>
              </a:r>
            </a:p>
          </p:txBody>
        </p:sp>
      </p:grpSp>
      <p:sp>
        <p:nvSpPr>
          <p:cNvPr id="503" name="Shape 503"/>
          <p:cNvSpPr/>
          <p:nvPr/>
        </p:nvSpPr>
        <p:spPr>
          <a:xfrm>
            <a:off x="15361226" y="8456979"/>
            <a:ext cx="5797130"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latin typeface="Helvetica"/>
                <a:ea typeface="Helvetica"/>
                <a:cs typeface="Helvetica"/>
                <a:sym typeface="Helvetica"/>
              </a:defRPr>
            </a:lvl1pPr>
          </a:lstStyle>
          <a:p>
            <a:pPr/>
            <a:r>
              <a:t>Sustainability Science</a:t>
            </a:r>
          </a:p>
        </p:txBody>
      </p:sp>
      <p:sp>
        <p:nvSpPr>
          <p:cNvPr id="504" name="Shape 504"/>
          <p:cNvSpPr/>
          <p:nvPr/>
        </p:nvSpPr>
        <p:spPr>
          <a:xfrm>
            <a:off x="8350826" y="8339477"/>
            <a:ext cx="5148462"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00">
                <a:latin typeface="Helvetica"/>
                <a:ea typeface="Helvetica"/>
                <a:cs typeface="Helvetica"/>
                <a:sym typeface="Helvetica"/>
              </a:defRPr>
            </a:lvl1pPr>
          </a:lstStyle>
          <a:p>
            <a:pPr/>
            <a:r>
              <a:t>Adaptation Science</a:t>
            </a:r>
          </a:p>
        </p:txBody>
      </p:sp>
      <p:sp>
        <p:nvSpPr>
          <p:cNvPr id="505" name="Shape 505"/>
          <p:cNvSpPr/>
          <p:nvPr/>
        </p:nvSpPr>
        <p:spPr>
          <a:xfrm>
            <a:off x="158700" y="68312"/>
            <a:ext cx="48924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2030 Agenda</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10" name="Shape 51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51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512" name="griggs_p1.tiff"/>
          <p:cNvPicPr>
            <a:picLocks noChangeAspect="1"/>
          </p:cNvPicPr>
          <p:nvPr/>
        </p:nvPicPr>
        <p:blipFill>
          <a:blip r:embed="rId3">
            <a:extLst/>
          </a:blip>
          <a:stretch>
            <a:fillRect/>
          </a:stretch>
        </p:blipFill>
        <p:spPr>
          <a:xfrm>
            <a:off x="-31750" y="1238250"/>
            <a:ext cx="9534877" cy="12544049"/>
          </a:xfrm>
          <a:prstGeom prst="rect">
            <a:avLst/>
          </a:prstGeom>
          <a:ln w="12700">
            <a:miter lim="400000"/>
          </a:ln>
        </p:spPr>
      </p:pic>
      <p:pic>
        <p:nvPicPr>
          <p:cNvPr id="513" name="griggs_f1.tiff"/>
          <p:cNvPicPr>
            <a:picLocks noChangeAspect="1"/>
          </p:cNvPicPr>
          <p:nvPr/>
        </p:nvPicPr>
        <p:blipFill>
          <a:blip r:embed="rId4">
            <a:extLst/>
          </a:blip>
          <a:stretch>
            <a:fillRect/>
          </a:stretch>
        </p:blipFill>
        <p:spPr>
          <a:xfrm>
            <a:off x="9032614" y="1132203"/>
            <a:ext cx="15513671" cy="11851816"/>
          </a:xfrm>
          <a:prstGeom prst="rect">
            <a:avLst/>
          </a:prstGeom>
          <a:ln w="12700">
            <a:miter lim="400000"/>
          </a:ln>
        </p:spPr>
      </p:pic>
      <p:sp>
        <p:nvSpPr>
          <p:cNvPr id="514" name="Shape 514"/>
          <p:cNvSpPr/>
          <p:nvPr/>
        </p:nvSpPr>
        <p:spPr>
          <a:xfrm>
            <a:off x="158700" y="68312"/>
            <a:ext cx="48924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2030 Agenda</a:t>
            </a:r>
          </a:p>
        </p:txBody>
      </p:sp>
      <p:sp>
        <p:nvSpPr>
          <p:cNvPr id="515" name="Shape 515"/>
          <p:cNvSpPr/>
          <p:nvPr/>
        </p:nvSpPr>
        <p:spPr>
          <a:xfrm>
            <a:off x="12315470" y="8890791"/>
            <a:ext cx="10531972" cy="4276428"/>
          </a:xfrm>
          <a:prstGeom prst="wedgeEllipseCallout">
            <a:avLst>
              <a:gd name="adj1" fmla="val -100467"/>
              <a:gd name="adj2" fmla="val 1669"/>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defTabSz="457200">
              <a:defRPr sz="3500">
                <a:latin typeface="Georgia"/>
                <a:ea typeface="Georgia"/>
                <a:cs typeface="Georgia"/>
                <a:sym typeface="Georgia"/>
              </a:defRPr>
            </a:lvl1pPr>
          </a:lstStyle>
          <a:p>
            <a:pPr/>
            <a:r>
              <a:t>Planetary stability must be integrated with United Nations targets to fight poverty and secure human well-being, argue David Griggs and colleagues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515"/>
                                        </p:tgtEl>
                                        <p:attrNameLst>
                                          <p:attrName>style.visibility</p:attrName>
                                        </p:attrNameLst>
                                      </p:cBhvr>
                                      <p:to>
                                        <p:strVal val="visible"/>
                                      </p:to>
                                    </p:set>
                                    <p:anim calcmode="lin" valueType="num">
                                      <p:cBhvr>
                                        <p:cTn id="7" dur="750" fill="hold"/>
                                        <p:tgtEl>
                                          <p:spTgt spid="515"/>
                                        </p:tgtEl>
                                        <p:attrNameLst>
                                          <p:attrName>ppt_w</p:attrName>
                                        </p:attrNameLst>
                                      </p:cBhvr>
                                      <p:tavLst>
                                        <p:tav tm="0">
                                          <p:val>
                                            <p:fltVal val="0"/>
                                          </p:val>
                                        </p:tav>
                                        <p:tav tm="100000">
                                          <p:val>
                                            <p:strVal val="#ppt_w"/>
                                          </p:val>
                                        </p:tav>
                                      </p:tavLst>
                                    </p:anim>
                                    <p:anim calcmode="lin" valueType="num">
                                      <p:cBhvr>
                                        <p:cTn id="8" dur="750" fill="hold"/>
                                        <p:tgtEl>
                                          <p:spTgt spid="5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0" presetID="1" grpId="2" fill="hold">
                                  <p:stCondLst>
                                    <p:cond delay="0"/>
                                  </p:stCondLst>
                                  <p:iterate type="el" backwards="0">
                                    <p:tmAbs val="0"/>
                                  </p:iterate>
                                  <p:childTnLst>
                                    <p:set>
                                      <p:cBhvr>
                                        <p:cTn id="12" fill="hold">
                                          <p:stCondLst>
                                            <p:cond delay="0"/>
                                          </p:stCondLst>
                                        </p:cTn>
                                        <p:tgtEl>
                                          <p:spTgt spid="515"/>
                                        </p:tgtEl>
                                        <p:attrNameLst>
                                          <p:attrName>style.visibility</p:attrName>
                                        </p:attrNameLst>
                                      </p:cBhvr>
                                      <p:to>
                                        <p:strVal val="hidden"/>
                                      </p:to>
                                    </p:set>
                                  </p:childTnLst>
                                </p:cTn>
                              </p:par>
                            </p:childTnLst>
                          </p:cTn>
                        </p:par>
                        <p:par>
                          <p:cTn id="13" fill="hold">
                            <p:stCondLst>
                              <p:cond delay="0"/>
                            </p:stCondLst>
                            <p:childTnLst>
                              <p:par>
                                <p:cTn id="14" presetClass="entr" nodeType="afterEffect" presetID="9" grpId="3" fill="hold">
                                  <p:stCondLst>
                                    <p:cond delay="0"/>
                                  </p:stCondLst>
                                  <p:iterate type="el" backwards="0">
                                    <p:tmAbs val="0"/>
                                  </p:iterate>
                                  <p:childTnLst>
                                    <p:set>
                                      <p:cBhvr>
                                        <p:cTn id="15" fill="hold"/>
                                        <p:tgtEl>
                                          <p:spTgt spid="513"/>
                                        </p:tgtEl>
                                        <p:attrNameLst>
                                          <p:attrName>style.visibility</p:attrName>
                                        </p:attrNameLst>
                                      </p:cBhvr>
                                      <p:to>
                                        <p:strVal val="visible"/>
                                      </p:to>
                                    </p:set>
                                    <p:animEffect filter="dissolve" transition="in">
                                      <p:cBhvr>
                                        <p:cTn id="16" dur="1000"/>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5" grpId="1"/>
      <p:bldP build="whole" bldLvl="1" animBg="1" rev="0" advAuto="0" spid="515" grpId="2"/>
      <p:bldP build="whole" bldLvl="1" animBg="1" rev="0" advAuto="0" spid="513" grpId="3"/>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17" name="Shape 51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51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519" name="griggs_f2s.tiff"/>
          <p:cNvPicPr>
            <a:picLocks noChangeAspect="1"/>
          </p:cNvPicPr>
          <p:nvPr/>
        </p:nvPicPr>
        <p:blipFill>
          <a:blip r:embed="rId3">
            <a:extLst/>
          </a:blip>
          <a:stretch>
            <a:fillRect/>
          </a:stretch>
        </p:blipFill>
        <p:spPr>
          <a:xfrm>
            <a:off x="1014496" y="-153241"/>
            <a:ext cx="21679427" cy="14047882"/>
          </a:xfrm>
          <a:prstGeom prst="rect">
            <a:avLst/>
          </a:prstGeom>
          <a:ln w="12700">
            <a:miter lim="400000"/>
          </a:ln>
        </p:spPr>
      </p:pic>
      <p:sp>
        <p:nvSpPr>
          <p:cNvPr id="520" name="Shape 520"/>
          <p:cNvSpPr/>
          <p:nvPr/>
        </p:nvSpPr>
        <p:spPr>
          <a:xfrm>
            <a:off x="158700" y="68312"/>
            <a:ext cx="48924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2030 Agenda</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19"/>
                                        </p:tgtEl>
                                        <p:attrNameLst>
                                          <p:attrName>style.visibility</p:attrName>
                                        </p:attrNameLst>
                                      </p:cBhvr>
                                      <p:to>
                                        <p:strVal val="visible"/>
                                      </p:to>
                                    </p:set>
                                    <p:animEffect filter="dissolve" transition="in">
                                      <p:cBhvr>
                                        <p:cTn id="7"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9"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22" name="Shape 52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52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524" name="griggs_f2.tiff"/>
          <p:cNvPicPr>
            <a:picLocks noChangeAspect="1"/>
          </p:cNvPicPr>
          <p:nvPr/>
        </p:nvPicPr>
        <p:blipFill>
          <a:blip r:embed="rId3">
            <a:extLst/>
          </a:blip>
          <a:stretch>
            <a:fillRect/>
          </a:stretch>
        </p:blipFill>
        <p:spPr>
          <a:xfrm>
            <a:off x="11129145" y="1260098"/>
            <a:ext cx="12519914" cy="12500352"/>
          </a:xfrm>
          <a:prstGeom prst="rect">
            <a:avLst/>
          </a:prstGeom>
          <a:ln w="12700">
            <a:miter lim="400000"/>
          </a:ln>
        </p:spPr>
      </p:pic>
      <p:sp>
        <p:nvSpPr>
          <p:cNvPr id="525" name="Shape 525"/>
          <p:cNvSpPr/>
          <p:nvPr/>
        </p:nvSpPr>
        <p:spPr>
          <a:xfrm>
            <a:off x="158700" y="68312"/>
            <a:ext cx="48924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2030 Agenda</a:t>
            </a:r>
          </a:p>
        </p:txBody>
      </p:sp>
      <p:sp>
        <p:nvSpPr>
          <p:cNvPr id="526" name="Shape 526"/>
          <p:cNvSpPr/>
          <p:nvPr/>
        </p:nvSpPr>
        <p:spPr>
          <a:xfrm>
            <a:off x="241300" y="6032500"/>
            <a:ext cx="10676633" cy="5257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9266" marR="59266" algn="l" defTabSz="655174">
              <a:defRPr sz="4800">
                <a:uFill>
                  <a:solidFill>
                    <a:srgbClr val="FFFFFF"/>
                  </a:solidFill>
                </a:uFill>
              </a:defRPr>
            </a:lvl1pPr>
          </a:lstStyle>
          <a:p>
            <a:pPr/>
            <a:r>
              <a:t>“Sustainable Development is a development that meets the needs of the present while safeguarding Earth’s life support systems, on which the welfare of current and future generations depends.” (Griggs et al., 2013)</a:t>
            </a:r>
          </a:p>
        </p:txBody>
      </p:sp>
      <p:sp>
        <p:nvSpPr>
          <p:cNvPr id="527" name="Shape 527"/>
          <p:cNvSpPr/>
          <p:nvPr/>
        </p:nvSpPr>
        <p:spPr>
          <a:xfrm>
            <a:off x="226228" y="1011039"/>
            <a:ext cx="11123825" cy="378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800">
                <a:solidFill>
                  <a:schemeClr val="accent1"/>
                </a:solidFill>
              </a:defRPr>
            </a:lvl1pPr>
          </a:lstStyle>
          <a:p>
            <a:pPr/>
            <a:r>
              <a:t>"Sustainable development is development that meets the needs of the present without compromising the ability of future generations to meet their own needs”.                                   1986</a:t>
            </a:r>
          </a:p>
        </p:txBody>
      </p:sp>
      <p:sp>
        <p:nvSpPr>
          <p:cNvPr id="528" name="Shape 528"/>
          <p:cNvSpPr/>
          <p:nvPr/>
        </p:nvSpPr>
        <p:spPr>
          <a:xfrm rot="5400000">
            <a:off x="4648199" y="4859734"/>
            <a:ext cx="1270001" cy="1270001"/>
          </a:xfrm>
          <a:prstGeom prst="rightArrow">
            <a:avLst>
              <a:gd name="adj1" fmla="val 32000"/>
              <a:gd name="adj2" fmla="val 64000"/>
            </a:avLst>
          </a:prstGeom>
          <a:blipFill>
            <a:blip r:embed="rId4"/>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24"/>
                                        </p:tgtEl>
                                        <p:attrNameLst>
                                          <p:attrName>style.visibility</p:attrName>
                                        </p:attrNameLst>
                                      </p:cBhvr>
                                      <p:to>
                                        <p:strVal val="visible"/>
                                      </p:to>
                                    </p:set>
                                    <p:animEffect filter="dissolve" transition="in">
                                      <p:cBhvr>
                                        <p:cTn id="7" dur="1000"/>
                                        <p:tgtEl>
                                          <p:spTgt spid="52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26"/>
                                        </p:tgtEl>
                                        <p:attrNameLst>
                                          <p:attrName>style.visibility</p:attrName>
                                        </p:attrNameLst>
                                      </p:cBhvr>
                                      <p:to>
                                        <p:strVal val="visible"/>
                                      </p:to>
                                    </p:set>
                                    <p:animEffect filter="dissolve" transition="in">
                                      <p:cBhvr>
                                        <p:cTn id="11"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1"/>
      <p:bldP build="whole" bldLvl="1" animBg="1" rev="0" advAuto="0" spid="526" grpId="2"/>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30" name="Shape 53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53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32" name="Shape 532"/>
          <p:cNvSpPr/>
          <p:nvPr/>
        </p:nvSpPr>
        <p:spPr>
          <a:xfrm>
            <a:off x="158700" y="68312"/>
            <a:ext cx="48924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2030 Agenda</a:t>
            </a:r>
          </a:p>
        </p:txBody>
      </p:sp>
      <p:sp>
        <p:nvSpPr>
          <p:cNvPr id="533" name="Shape 533"/>
          <p:cNvSpPr/>
          <p:nvPr/>
        </p:nvSpPr>
        <p:spPr>
          <a:xfrm>
            <a:off x="241300" y="6032500"/>
            <a:ext cx="10676633" cy="5257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9266" marR="59266" algn="l" defTabSz="655174">
              <a:defRPr sz="4800">
                <a:uFill>
                  <a:solidFill>
                    <a:srgbClr val="FFFFFF"/>
                  </a:solidFill>
                </a:uFill>
              </a:defRPr>
            </a:lvl1pPr>
          </a:lstStyle>
          <a:p>
            <a:pPr/>
            <a:r>
              <a:t>“Sustainable Development is a development that meets the needs of the present while safeguarding Earth’s life support systems, on which the welfare of current and future generations depends.” (Griggs et al., 2013)</a:t>
            </a:r>
          </a:p>
        </p:txBody>
      </p:sp>
      <p:sp>
        <p:nvSpPr>
          <p:cNvPr id="534" name="Shape 534"/>
          <p:cNvSpPr/>
          <p:nvPr/>
        </p:nvSpPr>
        <p:spPr>
          <a:xfrm>
            <a:off x="226228" y="1011039"/>
            <a:ext cx="11123825" cy="378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800">
                <a:solidFill>
                  <a:schemeClr val="accent1"/>
                </a:solidFill>
              </a:defRPr>
            </a:lvl1pPr>
          </a:lstStyle>
          <a:p>
            <a:pPr/>
            <a:r>
              <a:t>"Sustainable development is development that meets the needs of the present without compromising the ability of future generations to meet their own needs”.                                   1986</a:t>
            </a:r>
          </a:p>
        </p:txBody>
      </p:sp>
      <p:sp>
        <p:nvSpPr>
          <p:cNvPr id="535" name="Shape 535"/>
          <p:cNvSpPr/>
          <p:nvPr/>
        </p:nvSpPr>
        <p:spPr>
          <a:xfrm rot="5400000">
            <a:off x="4648200" y="4859734"/>
            <a:ext cx="1270000" cy="1270001"/>
          </a:xfrm>
          <a:prstGeom prst="rightArrow">
            <a:avLst>
              <a:gd name="adj1" fmla="val 32000"/>
              <a:gd name="adj2" fmla="val 64000"/>
            </a:avLst>
          </a:prstGeom>
          <a:blipFill>
            <a:blip r:embed="rId3"/>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pic>
        <p:nvPicPr>
          <p:cNvPr id="536" name="e4h.png"/>
          <p:cNvPicPr>
            <a:picLocks noChangeAspect="1"/>
          </p:cNvPicPr>
          <p:nvPr/>
        </p:nvPicPr>
        <p:blipFill>
          <a:blip r:embed="rId4">
            <a:extLst/>
          </a:blip>
          <a:stretch>
            <a:fillRect/>
          </a:stretch>
        </p:blipFill>
        <p:spPr>
          <a:xfrm>
            <a:off x="12185682" y="1287671"/>
            <a:ext cx="12026901" cy="11966158"/>
          </a:xfrm>
          <a:prstGeom prst="rect">
            <a:avLst/>
          </a:prstGeom>
          <a:ln w="12700">
            <a:miter lim="400000"/>
          </a:ln>
        </p:spPr>
      </p:pic>
      <p:sp>
        <p:nvSpPr>
          <p:cNvPr id="537" name="Shape 537"/>
          <p:cNvSpPr/>
          <p:nvPr/>
        </p:nvSpPr>
        <p:spPr>
          <a:xfrm>
            <a:off x="20742603" y="12579332"/>
            <a:ext cx="31908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Plag, 2016</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39" name="Shape 53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540"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541" name="a2030.tiff"/>
          <p:cNvPicPr>
            <a:picLocks noChangeAspect="1"/>
          </p:cNvPicPr>
          <p:nvPr/>
        </p:nvPicPr>
        <p:blipFill>
          <a:blip r:embed="rId3">
            <a:extLst/>
          </a:blip>
          <a:stretch>
            <a:fillRect/>
          </a:stretch>
        </p:blipFill>
        <p:spPr>
          <a:xfrm>
            <a:off x="2478450" y="1980009"/>
            <a:ext cx="18817500" cy="12172852"/>
          </a:xfrm>
          <a:prstGeom prst="rect">
            <a:avLst/>
          </a:prstGeom>
          <a:ln w="12700">
            <a:miter lim="400000"/>
          </a:ln>
        </p:spPr>
      </p:pic>
      <p:sp>
        <p:nvSpPr>
          <p:cNvPr id="542" name="Shape 542"/>
          <p:cNvSpPr/>
          <p:nvPr/>
        </p:nvSpPr>
        <p:spPr>
          <a:xfrm>
            <a:off x="158700" y="68312"/>
            <a:ext cx="48924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2030 Agenda</a:t>
            </a:r>
          </a:p>
        </p:txBody>
      </p:sp>
      <p:sp>
        <p:nvSpPr>
          <p:cNvPr id="543" name="Shape 543"/>
          <p:cNvSpPr/>
          <p:nvPr/>
        </p:nvSpPr>
        <p:spPr>
          <a:xfrm>
            <a:off x="3185159" y="1011039"/>
            <a:ext cx="1801368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2015: United Nations General Assembly accepts 2030 Agenda</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45" name="Shape 54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54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47" name="Shape 547"/>
          <p:cNvSpPr/>
          <p:nvPr/>
        </p:nvSpPr>
        <p:spPr>
          <a:xfrm>
            <a:off x="158700" y="68312"/>
            <a:ext cx="48924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2030 Agenda</a:t>
            </a:r>
          </a:p>
        </p:txBody>
      </p:sp>
      <p:sp>
        <p:nvSpPr>
          <p:cNvPr id="548" name="Shape 548"/>
          <p:cNvSpPr/>
          <p:nvPr/>
        </p:nvSpPr>
        <p:spPr>
          <a:xfrm>
            <a:off x="3185159" y="1011039"/>
            <a:ext cx="1801368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2015: United Nations General Assembly accepts 2030 Agenda</a:t>
            </a:r>
          </a:p>
        </p:txBody>
      </p:sp>
      <p:sp>
        <p:nvSpPr>
          <p:cNvPr id="549" name="Shape 549"/>
          <p:cNvSpPr/>
          <p:nvPr/>
        </p:nvSpPr>
        <p:spPr>
          <a:xfrm>
            <a:off x="332417" y="2249041"/>
            <a:ext cx="23719167" cy="10252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sz="3800">
                <a:latin typeface="Helvetica"/>
                <a:ea typeface="Helvetica"/>
                <a:cs typeface="Helvetica"/>
                <a:sym typeface="Helvetica"/>
              </a:defRPr>
            </a:pPr>
            <a:r>
              <a:t>The Goals and targets will stimulate action over the next fifteen years in areas of critical importance for humanity and the planet:</a:t>
            </a:r>
          </a:p>
          <a:p>
            <a:pPr algn="l" defTabSz="457200">
              <a:defRPr sz="1000">
                <a:latin typeface="Helvetica"/>
                <a:ea typeface="Helvetica"/>
                <a:cs typeface="Helvetica"/>
                <a:sym typeface="Helvetica"/>
              </a:defRPr>
            </a:pPr>
          </a:p>
          <a:p>
            <a:pPr algn="l" defTabSz="457200">
              <a:defRPr sz="3800">
                <a:latin typeface="Helvetica"/>
                <a:ea typeface="Helvetica"/>
                <a:cs typeface="Helvetica"/>
                <a:sym typeface="Helvetica"/>
              </a:defRPr>
            </a:pPr>
            <a:r>
              <a:rPr b="1"/>
              <a:t>People</a:t>
            </a:r>
            <a:r>
              <a:t>     We are determined to end poverty and hunger, in all their forms and dimensions, and to ensure that all human beings can fulfil their potential in dignity and equality and in a healthy environment.</a:t>
            </a:r>
          </a:p>
          <a:p>
            <a:pPr algn="l" defTabSz="457200">
              <a:defRPr sz="1000">
                <a:latin typeface="Helvetica"/>
                <a:ea typeface="Helvetica"/>
                <a:cs typeface="Helvetica"/>
                <a:sym typeface="Helvetica"/>
              </a:defRPr>
            </a:pPr>
          </a:p>
          <a:p>
            <a:pPr algn="l" defTabSz="457200">
              <a:defRPr sz="3800">
                <a:latin typeface="Helvetica"/>
                <a:ea typeface="Helvetica"/>
                <a:cs typeface="Helvetica"/>
                <a:sym typeface="Helvetica"/>
              </a:defRPr>
            </a:pPr>
            <a:r>
              <a:rPr b="1"/>
              <a:t>Planet</a:t>
            </a:r>
            <a:r>
              <a:t>     We are determined to protect the planet from degradation, including through sustainable consumption and production, sustainably managing its natural resources and taking urgent action on climate change, so that it can support the needs of the present and future generations.</a:t>
            </a:r>
          </a:p>
          <a:p>
            <a:pPr algn="l" defTabSz="457200">
              <a:defRPr sz="1000">
                <a:latin typeface="Helvetica"/>
                <a:ea typeface="Helvetica"/>
                <a:cs typeface="Helvetica"/>
                <a:sym typeface="Helvetica"/>
              </a:defRPr>
            </a:pPr>
          </a:p>
          <a:p>
            <a:pPr algn="l" defTabSz="457200">
              <a:defRPr sz="3800">
                <a:latin typeface="Helvetica"/>
                <a:ea typeface="Helvetica"/>
                <a:cs typeface="Helvetica"/>
                <a:sym typeface="Helvetica"/>
              </a:defRPr>
            </a:pPr>
            <a:r>
              <a:rPr b="1"/>
              <a:t>Prosperity</a:t>
            </a:r>
            <a:r>
              <a:t>    We are determined to ensure that all human beings can enjoy prosperous and fulfilling lives and that economic, social and technological progress occurs in harmony with nature.</a:t>
            </a:r>
          </a:p>
          <a:p>
            <a:pPr algn="l" defTabSz="457200">
              <a:defRPr sz="1000">
                <a:latin typeface="Helvetica"/>
                <a:ea typeface="Helvetica"/>
                <a:cs typeface="Helvetica"/>
                <a:sym typeface="Helvetica"/>
              </a:defRPr>
            </a:pPr>
          </a:p>
          <a:p>
            <a:pPr algn="l" defTabSz="457200">
              <a:defRPr sz="3800">
                <a:latin typeface="Helvetica"/>
                <a:ea typeface="Helvetica"/>
                <a:cs typeface="Helvetica"/>
                <a:sym typeface="Helvetica"/>
              </a:defRPr>
            </a:pPr>
            <a:r>
              <a:rPr b="1"/>
              <a:t>Peace</a:t>
            </a:r>
            <a:r>
              <a:t>    We are determined to foster peaceful, just and inclusive societies which are free from fear and violence. There can be no sustainable development without peace and no peace without sustainable development.</a:t>
            </a:r>
          </a:p>
          <a:p>
            <a:pPr algn="l" defTabSz="457200">
              <a:defRPr sz="1000">
                <a:latin typeface="Helvetica"/>
                <a:ea typeface="Helvetica"/>
                <a:cs typeface="Helvetica"/>
                <a:sym typeface="Helvetica"/>
              </a:defRPr>
            </a:pPr>
          </a:p>
          <a:p>
            <a:pPr algn="l" defTabSz="457200">
              <a:defRPr sz="3800">
                <a:latin typeface="Helvetica"/>
                <a:ea typeface="Helvetica"/>
                <a:cs typeface="Helvetica"/>
                <a:sym typeface="Helvetica"/>
              </a:defRPr>
            </a:pPr>
            <a:r>
              <a:rPr b="1"/>
              <a:t>Partnership</a:t>
            </a:r>
            <a:r>
              <a:t>    We are determined to mobilize the means required to implement this Agenda through a revitalised Global Partnership for Sustainable Development, based on a spirit of strengthened global solidarity, focussed in particular on the needs of the poorest and most vulnerable and with the participation of all countries, all stakeholders and all people.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57" name="Group 557"/>
          <p:cNvGrpSpPr/>
          <p:nvPr/>
        </p:nvGrpSpPr>
        <p:grpSpPr>
          <a:xfrm>
            <a:off x="757459" y="1122630"/>
            <a:ext cx="22869082" cy="11470740"/>
            <a:chOff x="0" y="0"/>
            <a:chExt cx="22869081" cy="11470738"/>
          </a:xfrm>
        </p:grpSpPr>
        <p:pic>
          <p:nvPicPr>
            <p:cNvPr id="551"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552"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553"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554" name="sdgs_p4.tiff"/>
            <p:cNvPicPr>
              <a:picLocks noChangeAspect="1"/>
            </p:cNvPicPr>
            <p:nvPr/>
          </p:nvPicPr>
          <p:blipFill>
            <a:blip r:embed="rId5">
              <a:extLst/>
            </a:blip>
            <a:stretch>
              <a:fillRect/>
            </a:stretch>
          </p:blipFill>
          <p:spPr>
            <a:xfrm>
              <a:off x="11643869" y="3771991"/>
              <a:ext cx="11225213" cy="3937984"/>
            </a:xfrm>
            <a:prstGeom prst="rect">
              <a:avLst/>
            </a:prstGeom>
            <a:ln w="12700" cap="flat">
              <a:noFill/>
              <a:miter lim="400000"/>
            </a:ln>
            <a:effectLst/>
          </p:spPr>
        </p:pic>
        <p:pic>
          <p:nvPicPr>
            <p:cNvPr id="555"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556"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sp>
        <p:nvSpPr>
          <p:cNvPr id="558" name="Shape 558"/>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559" name="Shape 559"/>
          <p:cNvSpPr/>
          <p:nvPr/>
        </p:nvSpPr>
        <p:spPr>
          <a:xfrm>
            <a:off x="5427979" y="3573462"/>
            <a:ext cx="13934044" cy="5476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17361" indent="-617361" algn="l">
              <a:buSzPct val="75000"/>
              <a:buChar char="•"/>
              <a:defRPr>
                <a:latin typeface="Helvetica"/>
                <a:ea typeface="Helvetica"/>
                <a:cs typeface="Helvetica"/>
                <a:sym typeface="Helvetica"/>
              </a:defRPr>
            </a:pPr>
            <a:r>
              <a:t>About Sustainable Development</a:t>
            </a:r>
          </a:p>
          <a:p>
            <a:pPr marL="617361" indent="-617361" algn="l">
              <a:buSzPct val="75000"/>
              <a:buChar char="•"/>
              <a:defRPr>
                <a:latin typeface="Helvetica"/>
                <a:ea typeface="Helvetica"/>
                <a:cs typeface="Helvetica"/>
                <a:sym typeface="Helvetica"/>
              </a:defRPr>
            </a:pPr>
            <a:r>
              <a:t>The 2030 Agenda: A Road to Dignity</a:t>
            </a:r>
          </a:p>
          <a:p>
            <a:pPr marL="617361" indent="-617361" algn="l">
              <a:buSzPct val="75000"/>
              <a:buChar char="•"/>
              <a:defRPr>
                <a:latin typeface="Helvetica"/>
                <a:ea typeface="Helvetica"/>
                <a:cs typeface="Helvetica"/>
                <a:sym typeface="Helvetica"/>
              </a:defRPr>
            </a:pPr>
            <a:r>
              <a:t>The Goals</a:t>
            </a:r>
          </a:p>
          <a:p>
            <a:pPr marL="617361" indent="-617361" algn="l">
              <a:buSzPct val="75000"/>
              <a:buChar char="•"/>
              <a:defRPr>
                <a:latin typeface="Helvetica"/>
                <a:ea typeface="Helvetica"/>
                <a:cs typeface="Helvetica"/>
                <a:sym typeface="Helvetica"/>
              </a:defRPr>
            </a:pPr>
            <a:r>
              <a:t>What is being done to reach the Goals</a:t>
            </a:r>
          </a:p>
          <a:p>
            <a:pPr marL="617361" indent="-617361" algn="l">
              <a:buSzPct val="75000"/>
              <a:buChar char="•"/>
              <a:defRPr>
                <a:latin typeface="Helvetica"/>
                <a:ea typeface="Helvetica"/>
                <a:cs typeface="Helvetica"/>
                <a:sym typeface="Helvetica"/>
              </a:defRPr>
            </a:pPr>
            <a:r>
              <a:t>Society through the Eyes of the Goals</a:t>
            </a:r>
          </a:p>
          <a:p>
            <a:pPr marL="617361" indent="-617361" algn="l">
              <a:buSzPct val="75000"/>
              <a:buChar char="•"/>
              <a:defRPr>
                <a:latin typeface="Helvetica"/>
                <a:ea typeface="Helvetica"/>
                <a:cs typeface="Helvetica"/>
                <a:sym typeface="Helvetica"/>
              </a:defRPr>
            </a:pPr>
            <a:r>
              <a:t>What is missing?</a:t>
            </a:r>
          </a:p>
          <a:p>
            <a:pPr marL="617361" indent="-617361" algn="l">
              <a:buSzPct val="75000"/>
              <a:buChar char="•"/>
              <a:defRPr>
                <a:latin typeface="Helvetica"/>
                <a:ea typeface="Helvetica"/>
                <a:cs typeface="Helvetica"/>
                <a:sym typeface="Helvetica"/>
              </a:defRPr>
            </a:pPr>
            <a:r>
              <a:t>What can you do?</a:t>
            </a:r>
          </a:p>
        </p:txBody>
      </p:sp>
      <p:sp>
        <p:nvSpPr>
          <p:cNvPr id="560" name="Shape 560"/>
          <p:cNvSpPr/>
          <p:nvPr/>
        </p:nvSpPr>
        <p:spPr>
          <a:xfrm>
            <a:off x="6070599" y="5943600"/>
            <a:ext cx="3045641" cy="0"/>
          </a:xfrm>
          <a:prstGeom prst="line">
            <a:avLst/>
          </a:prstGeom>
          <a:ln w="50800">
            <a:solidFill>
              <a:schemeClr val="accent5"/>
            </a:solidFill>
            <a:miter lim="400000"/>
          </a:ln>
        </p:spPr>
        <p:txBody>
          <a:bodyPr lIns="71437" tIns="71437" rIns="71437" bIns="71437" anchor="ctr"/>
          <a:lstStyle/>
          <a:p>
            <a:pPr>
              <a:defRPr sz="3200"/>
            </a:pP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08" name="Shape 20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0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210" name="Shape 210"/>
          <p:cNvSpPr/>
          <p:nvPr/>
        </p:nvSpPr>
        <p:spPr>
          <a:xfrm>
            <a:off x="1065213" y="4975508"/>
            <a:ext cx="22253576" cy="2581276"/>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Why is sustainable development of paramount importance for a prosperous future of humanity? </a:t>
            </a:r>
          </a:p>
        </p:txBody>
      </p:sp>
      <p:sp>
        <p:nvSpPr>
          <p:cNvPr id="211" name="Shape 211"/>
          <p:cNvSpPr/>
          <p:nvPr/>
        </p:nvSpPr>
        <p:spPr>
          <a:xfrm>
            <a:off x="177753" y="22274"/>
            <a:ext cx="26974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Prologue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2" name="sdgs.tiff"/>
          <p:cNvPicPr>
            <a:picLocks noChangeAspect="1"/>
          </p:cNvPicPr>
          <p:nvPr/>
        </p:nvPicPr>
        <p:blipFill>
          <a:blip r:embed="rId2">
            <a:extLst/>
          </a:blip>
          <a:srcRect l="2812" t="1948" r="0" b="0"/>
          <a:stretch>
            <a:fillRect/>
          </a:stretch>
        </p:blipFill>
        <p:spPr>
          <a:xfrm>
            <a:off x="859754" y="-3367584"/>
            <a:ext cx="22977987" cy="15208356"/>
          </a:xfrm>
          <a:prstGeom prst="rect">
            <a:avLst/>
          </a:prstGeom>
          <a:ln w="12700">
            <a:miter lim="400000"/>
          </a:ln>
        </p:spPr>
      </p:pic>
      <p:sp>
        <p:nvSpPr>
          <p:cNvPr id="563" name="Shape 563"/>
          <p:cNvSpPr/>
          <p:nvPr/>
        </p:nvSpPr>
        <p:spPr>
          <a:xfrm>
            <a:off x="137" y="973293"/>
            <a:ext cx="24383725" cy="1"/>
          </a:xfrm>
          <a:prstGeom prst="line">
            <a:avLst/>
          </a:prstGeom>
          <a:ln w="25400">
            <a:solidFill>
              <a:srgbClr val="000000"/>
            </a:solidFill>
            <a:miter lim="400000"/>
          </a:ln>
        </p:spPr>
        <p:txBody>
          <a:bodyPr lIns="71437" tIns="71437" rIns="71437" bIns="71437" anchor="ctr"/>
          <a:lstStyle/>
          <a:p>
            <a:pPr>
              <a:defRPr sz="3200"/>
            </a:pPr>
          </a:p>
        </p:txBody>
      </p:sp>
      <p:sp>
        <p:nvSpPr>
          <p:cNvPr id="564" name="Shape 564"/>
          <p:cNvSpPr/>
          <p:nvPr/>
        </p:nvSpPr>
        <p:spPr>
          <a:xfrm>
            <a:off x="158700" y="68312"/>
            <a:ext cx="283437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SDGs</a:t>
            </a:r>
          </a:p>
        </p:txBody>
      </p:sp>
      <p:sp>
        <p:nvSpPr>
          <p:cNvPr id="565" name="Shape 565"/>
          <p:cNvSpPr/>
          <p:nvPr/>
        </p:nvSpPr>
        <p:spPr>
          <a:xfrm>
            <a:off x="845829" y="2347074"/>
            <a:ext cx="22692342" cy="1793876"/>
          </a:xfrm>
          <a:prstGeom prst="rect">
            <a:avLst/>
          </a:prstGeom>
          <a:solidFill>
            <a:srgbClr val="FFFFFF">
              <a:alpha val="87983"/>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5400"/>
            </a:pPr>
            <a:r>
              <a:t>Each Goal comes with up to 10 Targets</a:t>
            </a:r>
          </a:p>
          <a:p>
            <a:pPr>
              <a:defRPr sz="5400"/>
            </a:pPr>
            <a:r>
              <a:t>Each Target comes with up to two indicators</a:t>
            </a:r>
          </a:p>
        </p:txBody>
      </p:sp>
      <p:sp>
        <p:nvSpPr>
          <p:cNvPr id="566" name="Shape 566"/>
          <p:cNvSpPr/>
          <p:nvPr/>
        </p:nvSpPr>
        <p:spPr>
          <a:xfrm>
            <a:off x="199628" y="1097224"/>
            <a:ext cx="4432201" cy="4293577"/>
          </a:xfrm>
          <a:prstGeom prst="ellipse">
            <a:avLst/>
          </a:prstGeom>
          <a:ln w="63500">
            <a:solidFill>
              <a:schemeClr val="accent3">
                <a:hueOff val="-546624"/>
                <a:satOff val="7767"/>
                <a:lumOff val="-14512"/>
              </a:schemeClr>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567" name="Shape 567"/>
          <p:cNvSpPr/>
          <p:nvPr/>
        </p:nvSpPr>
        <p:spPr>
          <a:xfrm>
            <a:off x="845829" y="5961062"/>
            <a:ext cx="22692342" cy="1793876"/>
          </a:xfrm>
          <a:prstGeom prst="rect">
            <a:avLst/>
          </a:prstGeom>
          <a:solidFill>
            <a:srgbClr val="FFFFFF">
              <a:alpha val="87983"/>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5400"/>
            </a:pPr>
            <a:r>
              <a:t>Specific targets are important for governments to focus on</a:t>
            </a:r>
          </a:p>
          <a:p>
            <a:pPr>
              <a:defRPr sz="5400"/>
            </a:pPr>
            <a:r>
              <a:t>Indicators are also important for governments to report on</a:t>
            </a:r>
          </a:p>
        </p:txBody>
      </p:sp>
      <p:sp>
        <p:nvSpPr>
          <p:cNvPr id="568" name="Shape 568"/>
          <p:cNvSpPr/>
          <p:nvPr/>
        </p:nvSpPr>
        <p:spPr>
          <a:xfrm>
            <a:off x="668029" y="9085262"/>
            <a:ext cx="22692342" cy="1793876"/>
          </a:xfrm>
          <a:prstGeom prst="rect">
            <a:avLst/>
          </a:prstGeom>
          <a:solidFill>
            <a:srgbClr val="FFFFFF">
              <a:alpha val="87983"/>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5400"/>
            </a:pPr>
            <a:r>
              <a:t>Goals are also a framework for changing morality and ethics</a:t>
            </a:r>
          </a:p>
          <a:p>
            <a:pPr>
              <a:defRPr sz="5400"/>
            </a:pPr>
            <a:r>
              <a:t>Achieving the goals needs requires buy-in at all levels</a:t>
            </a:r>
          </a:p>
        </p:txBody>
      </p:sp>
    </p:spTree>
  </p:cSld>
  <p:clrMapOvr>
    <a:masterClrMapping/>
  </p:clrMapOvr>
  <mc:AlternateContent xmlns:mc="http://schemas.openxmlformats.org/markup-compatibility/2006">
    <mc:Choice xmlns:p14="http://schemas.microsoft.com/office/powerpoint/2010/main" Requires="p14">
      <p:transition spd="slow" advClick="1" p14:dur="125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65"/>
                                        </p:tgtEl>
                                        <p:attrNameLst>
                                          <p:attrName>style.visibility</p:attrName>
                                        </p:attrNameLst>
                                      </p:cBhvr>
                                      <p:to>
                                        <p:strVal val="visible"/>
                                      </p:to>
                                    </p:set>
                                    <p:animEffect filter="dissolve" transition="in">
                                      <p:cBhvr>
                                        <p:cTn id="7" dur="10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67"/>
                                        </p:tgtEl>
                                        <p:attrNameLst>
                                          <p:attrName>style.visibility</p:attrName>
                                        </p:attrNameLst>
                                      </p:cBhvr>
                                      <p:to>
                                        <p:strVal val="visible"/>
                                      </p:to>
                                    </p:set>
                                    <p:animEffect filter="dissolve" transition="in">
                                      <p:cBhvr>
                                        <p:cTn id="12" dur="1000"/>
                                        <p:tgtEl>
                                          <p:spTgt spid="56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68"/>
                                        </p:tgtEl>
                                        <p:attrNameLst>
                                          <p:attrName>style.visibility</p:attrName>
                                        </p:attrNameLst>
                                      </p:cBhvr>
                                      <p:to>
                                        <p:strVal val="visible"/>
                                      </p:to>
                                    </p:set>
                                    <p:animEffect filter="dissolve" transition="in">
                                      <p:cBhvr>
                                        <p:cTn id="17" dur="1000"/>
                                        <p:tgtEl>
                                          <p:spTgt spid="56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66"/>
                                        </p:tgtEl>
                                        <p:attrNameLst>
                                          <p:attrName>style.visibility</p:attrName>
                                        </p:attrNameLst>
                                      </p:cBhvr>
                                      <p:to>
                                        <p:strVal val="visible"/>
                                      </p:to>
                                    </p:set>
                                    <p:animEffect filter="dissolve" transition="in">
                                      <p:cBhvr>
                                        <p:cTn id="22" dur="10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5" grpId="1"/>
      <p:bldP build="whole" bldLvl="1" animBg="1" rev="0" advAuto="0" spid="568" grpId="3"/>
      <p:bldP build="whole" bldLvl="1" animBg="1" rev="0" advAuto="0" spid="567" grpId="2"/>
      <p:bldP build="whole" bldLvl="1" animBg="1" rev="0" advAuto="0" spid="566" grpId="4"/>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Shape 570"/>
          <p:cNvSpPr/>
          <p:nvPr/>
        </p:nvSpPr>
        <p:spPr>
          <a:xfrm>
            <a:off x="137" y="973293"/>
            <a:ext cx="24383725" cy="1"/>
          </a:xfrm>
          <a:prstGeom prst="line">
            <a:avLst/>
          </a:prstGeom>
          <a:ln w="25400">
            <a:solidFill>
              <a:srgbClr val="000000"/>
            </a:solidFill>
            <a:miter lim="400000"/>
          </a:ln>
        </p:spPr>
        <p:txBody>
          <a:bodyPr lIns="71437" tIns="71437" rIns="71437" bIns="71437" anchor="ctr"/>
          <a:lstStyle/>
          <a:p>
            <a:pPr>
              <a:defRPr sz="3200"/>
            </a:pPr>
          </a:p>
        </p:txBody>
      </p:sp>
      <p:pic>
        <p:nvPicPr>
          <p:cNvPr id="571" name="SDG1-Targets1.tiff"/>
          <p:cNvPicPr>
            <a:picLocks noChangeAspect="1"/>
          </p:cNvPicPr>
          <p:nvPr/>
        </p:nvPicPr>
        <p:blipFill>
          <a:blip r:embed="rId2">
            <a:extLst/>
          </a:blip>
          <a:stretch>
            <a:fillRect/>
          </a:stretch>
        </p:blipFill>
        <p:spPr>
          <a:xfrm>
            <a:off x="1282153" y="2466454"/>
            <a:ext cx="11005859" cy="11300470"/>
          </a:xfrm>
          <a:prstGeom prst="rect">
            <a:avLst/>
          </a:prstGeom>
          <a:ln w="12700">
            <a:miter lim="400000"/>
          </a:ln>
        </p:spPr>
      </p:pic>
      <p:pic>
        <p:nvPicPr>
          <p:cNvPr id="572" name="sdg-1-Ind1.tiff"/>
          <p:cNvPicPr>
            <a:picLocks noChangeAspect="1"/>
          </p:cNvPicPr>
          <p:nvPr/>
        </p:nvPicPr>
        <p:blipFill>
          <a:blip r:embed="rId3">
            <a:extLst/>
          </a:blip>
          <a:stretch>
            <a:fillRect/>
          </a:stretch>
        </p:blipFill>
        <p:spPr>
          <a:xfrm>
            <a:off x="13004278" y="2462682"/>
            <a:ext cx="10556439" cy="11585331"/>
          </a:xfrm>
          <a:prstGeom prst="rect">
            <a:avLst/>
          </a:prstGeom>
          <a:ln w="12700">
            <a:miter lim="400000"/>
          </a:ln>
        </p:spPr>
      </p:pic>
      <p:pic>
        <p:nvPicPr>
          <p:cNvPr id="573" name="SDG-1.tiff"/>
          <p:cNvPicPr>
            <a:picLocks noChangeAspect="1"/>
          </p:cNvPicPr>
          <p:nvPr/>
        </p:nvPicPr>
        <p:blipFill>
          <a:blip r:embed="rId4">
            <a:extLst/>
          </a:blip>
          <a:stretch>
            <a:fillRect/>
          </a:stretch>
        </p:blipFill>
        <p:spPr>
          <a:xfrm>
            <a:off x="5708650" y="44450"/>
            <a:ext cx="12966700" cy="2400300"/>
          </a:xfrm>
          <a:prstGeom prst="rect">
            <a:avLst/>
          </a:prstGeom>
          <a:ln w="12700">
            <a:miter lim="400000"/>
          </a:ln>
        </p:spPr>
      </p:pic>
      <p:sp>
        <p:nvSpPr>
          <p:cNvPr id="574" name="Shape 574"/>
          <p:cNvSpPr/>
          <p:nvPr/>
        </p:nvSpPr>
        <p:spPr>
          <a:xfrm>
            <a:off x="11077419" y="8477073"/>
            <a:ext cx="7010797" cy="2121794"/>
          </a:xfrm>
          <a:prstGeom prst="wedgeEllipseCallout">
            <a:avLst>
              <a:gd name="adj1" fmla="val -144077"/>
              <a:gd name="adj2" fmla="val -258755"/>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defTabSz="457200">
              <a:defRPr sz="3500">
                <a:latin typeface="Georgia"/>
                <a:ea typeface="Georgia"/>
                <a:cs typeface="Georgia"/>
                <a:sym typeface="Georgia"/>
              </a:defRPr>
            </a:lvl1pPr>
          </a:lstStyle>
          <a:p>
            <a:pPr/>
            <a:r>
              <a:t>eradicate extreme poverty</a:t>
            </a:r>
          </a:p>
        </p:txBody>
      </p:sp>
      <p:sp>
        <p:nvSpPr>
          <p:cNvPr id="575" name="Shape 575"/>
          <p:cNvSpPr/>
          <p:nvPr/>
        </p:nvSpPr>
        <p:spPr>
          <a:xfrm>
            <a:off x="16792419" y="10280474"/>
            <a:ext cx="7010798" cy="2121794"/>
          </a:xfrm>
          <a:prstGeom prst="wedgeEllipseCallout">
            <a:avLst>
              <a:gd name="adj1" fmla="val -47780"/>
              <a:gd name="adj2" fmla="val -339176"/>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defTabSz="457200">
              <a:defRPr sz="3500">
                <a:latin typeface="Georgia"/>
                <a:ea typeface="Georgia"/>
                <a:cs typeface="Georgia"/>
                <a:sym typeface="Georgia"/>
              </a:defRPr>
            </a:lvl1pPr>
          </a:lstStyle>
          <a:p>
            <a:pPr/>
            <a:r>
              <a:t>proportion of population in extreme poverty</a:t>
            </a:r>
          </a:p>
        </p:txBody>
      </p:sp>
      <p:sp>
        <p:nvSpPr>
          <p:cNvPr id="576" name="Shape 576"/>
          <p:cNvSpPr/>
          <p:nvPr/>
        </p:nvSpPr>
        <p:spPr>
          <a:xfrm>
            <a:off x="11204419" y="8604074"/>
            <a:ext cx="7010798" cy="2121794"/>
          </a:xfrm>
          <a:prstGeom prst="wedgeEllipseCallout">
            <a:avLst>
              <a:gd name="adj1" fmla="val -154873"/>
              <a:gd name="adj2" fmla="val -160985"/>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defTabSz="457200">
              <a:defRPr sz="3500">
                <a:latin typeface="Georgia"/>
                <a:ea typeface="Georgia"/>
                <a:cs typeface="Georgia"/>
                <a:sym typeface="Georgia"/>
              </a:defRPr>
            </a:lvl1pPr>
          </a:lstStyle>
          <a:p>
            <a:pPr/>
            <a:r>
              <a:t>reduce by half all poverty</a:t>
            </a:r>
          </a:p>
        </p:txBody>
      </p:sp>
      <p:sp>
        <p:nvSpPr>
          <p:cNvPr id="577" name="Shape 577"/>
          <p:cNvSpPr/>
          <p:nvPr/>
        </p:nvSpPr>
        <p:spPr>
          <a:xfrm>
            <a:off x="16919419" y="10407474"/>
            <a:ext cx="7010798" cy="2121794"/>
          </a:xfrm>
          <a:prstGeom prst="wedgeEllipseCallout">
            <a:avLst>
              <a:gd name="adj1" fmla="val -57023"/>
              <a:gd name="adj2" fmla="val -237324"/>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defTabSz="457200">
              <a:defRPr sz="3500">
                <a:latin typeface="Georgia"/>
                <a:ea typeface="Georgia"/>
                <a:cs typeface="Georgia"/>
                <a:sym typeface="Georgia"/>
              </a:defRPr>
            </a:lvl1pPr>
          </a:lstStyle>
          <a:p>
            <a:pPr/>
            <a:r>
              <a:t>proportion of population in relative poverty</a:t>
            </a:r>
          </a:p>
        </p:txBody>
      </p:sp>
      <p:sp>
        <p:nvSpPr>
          <p:cNvPr id="578" name="Shape 578"/>
          <p:cNvSpPr/>
          <p:nvPr/>
        </p:nvSpPr>
        <p:spPr>
          <a:xfrm>
            <a:off x="158700" y="68312"/>
            <a:ext cx="283437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SDGs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74"/>
                                        </p:tgtEl>
                                        <p:attrNameLst>
                                          <p:attrName>style.visibility</p:attrName>
                                        </p:attrNameLst>
                                      </p:cBhvr>
                                      <p:to>
                                        <p:strVal val="visible"/>
                                      </p:to>
                                    </p:set>
                                    <p:anim calcmode="lin" valueType="num">
                                      <p:cBhvr>
                                        <p:cTn id="7" dur="750" fill="hold"/>
                                        <p:tgtEl>
                                          <p:spTgt spid="574"/>
                                        </p:tgtEl>
                                        <p:attrNameLst>
                                          <p:attrName>ppt_w</p:attrName>
                                        </p:attrNameLst>
                                      </p:cBhvr>
                                      <p:tavLst>
                                        <p:tav tm="0">
                                          <p:val>
                                            <p:fltVal val="0"/>
                                          </p:val>
                                        </p:tav>
                                        <p:tav tm="100000">
                                          <p:val>
                                            <p:strVal val="#ppt_w"/>
                                          </p:val>
                                        </p:tav>
                                      </p:tavLst>
                                    </p:anim>
                                    <p:anim calcmode="lin" valueType="num">
                                      <p:cBhvr>
                                        <p:cTn id="8" dur="750" fill="hold"/>
                                        <p:tgtEl>
                                          <p:spTgt spid="574"/>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575"/>
                                        </p:tgtEl>
                                        <p:attrNameLst>
                                          <p:attrName>style.visibility</p:attrName>
                                        </p:attrNameLst>
                                      </p:cBhvr>
                                      <p:to>
                                        <p:strVal val="visible"/>
                                      </p:to>
                                    </p:set>
                                    <p:anim calcmode="lin" valueType="num">
                                      <p:cBhvr>
                                        <p:cTn id="12" dur="750" fill="hold"/>
                                        <p:tgtEl>
                                          <p:spTgt spid="575"/>
                                        </p:tgtEl>
                                        <p:attrNameLst>
                                          <p:attrName>ppt_w</p:attrName>
                                        </p:attrNameLst>
                                      </p:cBhvr>
                                      <p:tavLst>
                                        <p:tav tm="0">
                                          <p:val>
                                            <p:fltVal val="0"/>
                                          </p:val>
                                        </p:tav>
                                        <p:tav tm="100000">
                                          <p:val>
                                            <p:strVal val="#ppt_w"/>
                                          </p:val>
                                        </p:tav>
                                      </p:tavLst>
                                    </p:anim>
                                    <p:anim calcmode="lin" valueType="num">
                                      <p:cBhvr>
                                        <p:cTn id="13" dur="750" fill="hold"/>
                                        <p:tgtEl>
                                          <p:spTgt spid="57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3" fill="hold">
                                  <p:stCondLst>
                                    <p:cond delay="0"/>
                                  </p:stCondLst>
                                  <p:iterate type="el" backwards="0">
                                    <p:tmAbs val="0"/>
                                  </p:iterate>
                                  <p:childTnLst>
                                    <p:set>
                                      <p:cBhvr>
                                        <p:cTn id="17" fill="hold">
                                          <p:stCondLst>
                                            <p:cond delay="0"/>
                                          </p:stCondLst>
                                        </p:cTn>
                                        <p:tgtEl>
                                          <p:spTgt spid="574"/>
                                        </p:tgtEl>
                                        <p:attrNameLst>
                                          <p:attrName>style.visibility</p:attrName>
                                        </p:attrNameLst>
                                      </p:cBhvr>
                                      <p:to>
                                        <p:strVal val="hidden"/>
                                      </p:to>
                                    </p:set>
                                  </p:childTnLst>
                                </p:cTn>
                              </p:par>
                            </p:childTnLst>
                          </p:cTn>
                        </p:par>
                        <p:par>
                          <p:cTn id="18" fill="hold">
                            <p:stCondLst>
                              <p:cond delay="0"/>
                            </p:stCondLst>
                            <p:childTnLst>
                              <p:par>
                                <p:cTn id="19" presetClass="exit" nodeType="afterEffect" presetSubtype="0" presetID="1" grpId="4" fill="hold">
                                  <p:stCondLst>
                                    <p:cond delay="0"/>
                                  </p:stCondLst>
                                  <p:iterate type="el" backwards="0">
                                    <p:tmAbs val="0"/>
                                  </p:iterate>
                                  <p:childTnLst>
                                    <p:set>
                                      <p:cBhvr>
                                        <p:cTn id="20" fill="hold">
                                          <p:stCondLst>
                                            <p:cond delay="0"/>
                                          </p:stCondLst>
                                        </p:cTn>
                                        <p:tgtEl>
                                          <p:spTgt spid="575"/>
                                        </p:tgtEl>
                                        <p:attrNameLst>
                                          <p:attrName>style.visibility</p:attrName>
                                        </p:attrNameLst>
                                      </p:cBhvr>
                                      <p:to>
                                        <p:strVal val="hidden"/>
                                      </p:to>
                                    </p:set>
                                  </p:childTnLst>
                                </p:cTn>
                              </p:par>
                            </p:childTnLst>
                          </p:cTn>
                        </p:par>
                        <p:par>
                          <p:cTn id="21" fill="hold">
                            <p:stCondLst>
                              <p:cond delay="0"/>
                            </p:stCondLst>
                            <p:childTnLst>
                              <p:par>
                                <p:cTn id="22" presetClass="entr" nodeType="afterEffect" presetSubtype="16" presetID="23" grpId="5" fill="hold">
                                  <p:stCondLst>
                                    <p:cond delay="0"/>
                                  </p:stCondLst>
                                  <p:iterate type="el" backwards="0">
                                    <p:tmAbs val="0"/>
                                  </p:iterate>
                                  <p:childTnLst>
                                    <p:set>
                                      <p:cBhvr>
                                        <p:cTn id="23" fill="hold"/>
                                        <p:tgtEl>
                                          <p:spTgt spid="576"/>
                                        </p:tgtEl>
                                        <p:attrNameLst>
                                          <p:attrName>style.visibility</p:attrName>
                                        </p:attrNameLst>
                                      </p:cBhvr>
                                      <p:to>
                                        <p:strVal val="visible"/>
                                      </p:to>
                                    </p:set>
                                    <p:anim calcmode="lin" valueType="num">
                                      <p:cBhvr>
                                        <p:cTn id="24" dur="750" fill="hold"/>
                                        <p:tgtEl>
                                          <p:spTgt spid="576"/>
                                        </p:tgtEl>
                                        <p:attrNameLst>
                                          <p:attrName>ppt_w</p:attrName>
                                        </p:attrNameLst>
                                      </p:cBhvr>
                                      <p:tavLst>
                                        <p:tav tm="0">
                                          <p:val>
                                            <p:fltVal val="0"/>
                                          </p:val>
                                        </p:tav>
                                        <p:tav tm="100000">
                                          <p:val>
                                            <p:strVal val="#ppt_w"/>
                                          </p:val>
                                        </p:tav>
                                      </p:tavLst>
                                    </p:anim>
                                    <p:anim calcmode="lin" valueType="num">
                                      <p:cBhvr>
                                        <p:cTn id="25" dur="750" fill="hold"/>
                                        <p:tgtEl>
                                          <p:spTgt spid="576"/>
                                        </p:tgtEl>
                                        <p:attrNameLst>
                                          <p:attrName>ppt_h</p:attrName>
                                        </p:attrNameLst>
                                      </p:cBhvr>
                                      <p:tavLst>
                                        <p:tav tm="0">
                                          <p:val>
                                            <p:fltVal val="0"/>
                                          </p:val>
                                        </p:tav>
                                        <p:tav tm="100000">
                                          <p:val>
                                            <p:strVal val="#ppt_h"/>
                                          </p:val>
                                        </p:tav>
                                      </p:tavLst>
                                    </p:anim>
                                  </p:childTnLst>
                                </p:cTn>
                              </p:par>
                            </p:childTnLst>
                          </p:cTn>
                        </p:par>
                        <p:par>
                          <p:cTn id="26" fill="hold">
                            <p:stCondLst>
                              <p:cond delay="750"/>
                            </p:stCondLst>
                            <p:childTnLst>
                              <p:par>
                                <p:cTn id="27" presetClass="entr" nodeType="afterEffect" presetSubtype="16" presetID="23" grpId="6" fill="hold">
                                  <p:stCondLst>
                                    <p:cond delay="0"/>
                                  </p:stCondLst>
                                  <p:iterate type="el" backwards="0">
                                    <p:tmAbs val="0"/>
                                  </p:iterate>
                                  <p:childTnLst>
                                    <p:set>
                                      <p:cBhvr>
                                        <p:cTn id="28" fill="hold"/>
                                        <p:tgtEl>
                                          <p:spTgt spid="577"/>
                                        </p:tgtEl>
                                        <p:attrNameLst>
                                          <p:attrName>style.visibility</p:attrName>
                                        </p:attrNameLst>
                                      </p:cBhvr>
                                      <p:to>
                                        <p:strVal val="visible"/>
                                      </p:to>
                                    </p:set>
                                    <p:anim calcmode="lin" valueType="num">
                                      <p:cBhvr>
                                        <p:cTn id="29" dur="750" fill="hold"/>
                                        <p:tgtEl>
                                          <p:spTgt spid="577"/>
                                        </p:tgtEl>
                                        <p:attrNameLst>
                                          <p:attrName>ppt_w</p:attrName>
                                        </p:attrNameLst>
                                      </p:cBhvr>
                                      <p:tavLst>
                                        <p:tav tm="0">
                                          <p:val>
                                            <p:fltVal val="0"/>
                                          </p:val>
                                        </p:tav>
                                        <p:tav tm="100000">
                                          <p:val>
                                            <p:strVal val="#ppt_w"/>
                                          </p:val>
                                        </p:tav>
                                      </p:tavLst>
                                    </p:anim>
                                    <p:anim calcmode="lin" valueType="num">
                                      <p:cBhvr>
                                        <p:cTn id="30" dur="750" fill="hold"/>
                                        <p:tgtEl>
                                          <p:spTgt spid="5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4" grpId="1"/>
      <p:bldP build="whole" bldLvl="1" animBg="1" rev="0" advAuto="0" spid="575" grpId="2"/>
      <p:bldP build="whole" bldLvl="1" animBg="1" rev="0" advAuto="0" spid="574" grpId="3"/>
      <p:bldP build="whole" bldLvl="1" animBg="1" rev="0" advAuto="0" spid="575" grpId="4"/>
      <p:bldP build="whole" bldLvl="1" animBg="1" rev="0" advAuto="0" spid="576" grpId="5"/>
      <p:bldP build="whole" bldLvl="1" animBg="1" rev="0" advAuto="0" spid="577" grpId="6"/>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nvSpPr>
        <p:spPr>
          <a:xfrm>
            <a:off x="137" y="973293"/>
            <a:ext cx="24383725" cy="1"/>
          </a:xfrm>
          <a:prstGeom prst="line">
            <a:avLst/>
          </a:prstGeom>
          <a:ln w="25400">
            <a:solidFill>
              <a:srgbClr val="000000"/>
            </a:solidFill>
            <a:miter lim="400000"/>
          </a:ln>
        </p:spPr>
        <p:txBody>
          <a:bodyPr lIns="71437" tIns="71437" rIns="71437" bIns="71437" anchor="ctr"/>
          <a:lstStyle/>
          <a:p>
            <a:pPr>
              <a:defRPr sz="3200"/>
            </a:pPr>
          </a:p>
        </p:txBody>
      </p:sp>
      <p:pic>
        <p:nvPicPr>
          <p:cNvPr id="581" name="SDG1-Targets1.tiff"/>
          <p:cNvPicPr>
            <a:picLocks noChangeAspect="1"/>
          </p:cNvPicPr>
          <p:nvPr/>
        </p:nvPicPr>
        <p:blipFill>
          <a:blip r:embed="rId2">
            <a:extLst/>
          </a:blip>
          <a:stretch>
            <a:fillRect/>
          </a:stretch>
        </p:blipFill>
        <p:spPr>
          <a:xfrm>
            <a:off x="1282153" y="2466454"/>
            <a:ext cx="11005859" cy="11300470"/>
          </a:xfrm>
          <a:prstGeom prst="rect">
            <a:avLst/>
          </a:prstGeom>
          <a:ln w="12700">
            <a:miter lim="400000"/>
          </a:ln>
        </p:spPr>
      </p:pic>
      <p:pic>
        <p:nvPicPr>
          <p:cNvPr id="582" name="sdg-1-Ind1.tiff"/>
          <p:cNvPicPr>
            <a:picLocks noChangeAspect="1"/>
          </p:cNvPicPr>
          <p:nvPr/>
        </p:nvPicPr>
        <p:blipFill>
          <a:blip r:embed="rId3">
            <a:extLst/>
          </a:blip>
          <a:stretch>
            <a:fillRect/>
          </a:stretch>
        </p:blipFill>
        <p:spPr>
          <a:xfrm>
            <a:off x="13004279" y="2462682"/>
            <a:ext cx="10556438" cy="11585331"/>
          </a:xfrm>
          <a:prstGeom prst="rect">
            <a:avLst/>
          </a:prstGeom>
          <a:ln w="12700">
            <a:miter lim="400000"/>
          </a:ln>
        </p:spPr>
      </p:pic>
      <p:pic>
        <p:nvPicPr>
          <p:cNvPr id="583" name="SDG-1.tiff"/>
          <p:cNvPicPr>
            <a:picLocks noChangeAspect="1"/>
          </p:cNvPicPr>
          <p:nvPr/>
        </p:nvPicPr>
        <p:blipFill>
          <a:blip r:embed="rId4">
            <a:extLst/>
          </a:blip>
          <a:stretch>
            <a:fillRect/>
          </a:stretch>
        </p:blipFill>
        <p:spPr>
          <a:xfrm>
            <a:off x="5708650" y="44450"/>
            <a:ext cx="12966700" cy="2400300"/>
          </a:xfrm>
          <a:prstGeom prst="rect">
            <a:avLst/>
          </a:prstGeom>
          <a:ln w="12700">
            <a:miter lim="400000"/>
          </a:ln>
        </p:spPr>
      </p:pic>
      <p:pic>
        <p:nvPicPr>
          <p:cNvPr id="584" name="SDG-1-T2.tiff"/>
          <p:cNvPicPr>
            <a:picLocks noChangeAspect="1"/>
          </p:cNvPicPr>
          <p:nvPr/>
        </p:nvPicPr>
        <p:blipFill>
          <a:blip r:embed="rId5">
            <a:extLst/>
          </a:blip>
          <a:stretch>
            <a:fillRect/>
          </a:stretch>
        </p:blipFill>
        <p:spPr>
          <a:xfrm>
            <a:off x="1422400" y="3194050"/>
            <a:ext cx="11152885" cy="9255980"/>
          </a:xfrm>
          <a:prstGeom prst="rect">
            <a:avLst/>
          </a:prstGeom>
          <a:ln w="12700">
            <a:miter lim="400000"/>
          </a:ln>
        </p:spPr>
      </p:pic>
      <p:pic>
        <p:nvPicPr>
          <p:cNvPr id="585" name="SDG-1-ind-2.tiff"/>
          <p:cNvPicPr>
            <a:picLocks noChangeAspect="1"/>
          </p:cNvPicPr>
          <p:nvPr/>
        </p:nvPicPr>
        <p:blipFill>
          <a:blip r:embed="rId6">
            <a:extLst/>
          </a:blip>
          <a:stretch>
            <a:fillRect/>
          </a:stretch>
        </p:blipFill>
        <p:spPr>
          <a:xfrm>
            <a:off x="13030200" y="3416300"/>
            <a:ext cx="11005858" cy="9127874"/>
          </a:xfrm>
          <a:prstGeom prst="rect">
            <a:avLst/>
          </a:prstGeom>
          <a:ln w="12700">
            <a:miter lim="400000"/>
          </a:ln>
        </p:spPr>
      </p:pic>
      <p:sp>
        <p:nvSpPr>
          <p:cNvPr id="586" name="Shape 586"/>
          <p:cNvSpPr/>
          <p:nvPr/>
        </p:nvSpPr>
        <p:spPr>
          <a:xfrm>
            <a:off x="1498599" y="12573000"/>
            <a:ext cx="10767816" cy="1270000"/>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587" name="Shape 587"/>
          <p:cNvSpPr/>
          <p:nvPr/>
        </p:nvSpPr>
        <p:spPr>
          <a:xfrm>
            <a:off x="7239000" y="12217399"/>
            <a:ext cx="16403142" cy="148996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588" name="Shape 588"/>
          <p:cNvSpPr/>
          <p:nvPr/>
        </p:nvSpPr>
        <p:spPr>
          <a:xfrm>
            <a:off x="3635219" y="4952858"/>
            <a:ext cx="7010798" cy="2121794"/>
          </a:xfrm>
          <a:prstGeom prst="wedgeEllipseCallout">
            <a:avLst>
              <a:gd name="adj1" fmla="val -20197"/>
              <a:gd name="adj2" fmla="val 248619"/>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defTabSz="457200">
              <a:defRPr sz="3500">
                <a:latin typeface="Georgia"/>
                <a:ea typeface="Georgia"/>
                <a:cs typeface="Georgia"/>
                <a:sym typeface="Georgia"/>
              </a:defRPr>
            </a:lvl1pPr>
          </a:lstStyle>
          <a:p>
            <a:pPr/>
            <a:r>
              <a:t>national policies</a:t>
            </a:r>
          </a:p>
        </p:txBody>
      </p:sp>
      <p:sp>
        <p:nvSpPr>
          <p:cNvPr id="589" name="Shape 589"/>
          <p:cNvSpPr/>
          <p:nvPr/>
        </p:nvSpPr>
        <p:spPr>
          <a:xfrm>
            <a:off x="14557219" y="6800674"/>
            <a:ext cx="7010798" cy="2121794"/>
          </a:xfrm>
          <a:prstGeom prst="wedgeEllipseCallout">
            <a:avLst>
              <a:gd name="adj1" fmla="val -8862"/>
              <a:gd name="adj2" fmla="val 150869"/>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defTabSz="457200">
              <a:defRPr sz="3500">
                <a:latin typeface="Georgia"/>
                <a:ea typeface="Georgia"/>
                <a:cs typeface="Georgia"/>
                <a:sym typeface="Georgia"/>
              </a:defRPr>
            </a:lvl1pPr>
          </a:lstStyle>
          <a:p>
            <a:pPr/>
            <a:r>
              <a:t>proportion of government spending</a:t>
            </a:r>
          </a:p>
        </p:txBody>
      </p:sp>
      <p:sp>
        <p:nvSpPr>
          <p:cNvPr id="590" name="Shape 590"/>
          <p:cNvSpPr/>
          <p:nvPr/>
        </p:nvSpPr>
        <p:spPr>
          <a:xfrm>
            <a:off x="158700" y="68312"/>
            <a:ext cx="283437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SDGs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88"/>
                                        </p:tgtEl>
                                        <p:attrNameLst>
                                          <p:attrName>style.visibility</p:attrName>
                                        </p:attrNameLst>
                                      </p:cBhvr>
                                      <p:to>
                                        <p:strVal val="visible"/>
                                      </p:to>
                                    </p:set>
                                    <p:anim calcmode="lin" valueType="num">
                                      <p:cBhvr>
                                        <p:cTn id="7" dur="750" fill="hold"/>
                                        <p:tgtEl>
                                          <p:spTgt spid="588"/>
                                        </p:tgtEl>
                                        <p:attrNameLst>
                                          <p:attrName>ppt_w</p:attrName>
                                        </p:attrNameLst>
                                      </p:cBhvr>
                                      <p:tavLst>
                                        <p:tav tm="0">
                                          <p:val>
                                            <p:fltVal val="0"/>
                                          </p:val>
                                        </p:tav>
                                        <p:tav tm="100000">
                                          <p:val>
                                            <p:strVal val="#ppt_w"/>
                                          </p:val>
                                        </p:tav>
                                      </p:tavLst>
                                    </p:anim>
                                    <p:anim calcmode="lin" valueType="num">
                                      <p:cBhvr>
                                        <p:cTn id="8" dur="750" fill="hold"/>
                                        <p:tgtEl>
                                          <p:spTgt spid="588"/>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589"/>
                                        </p:tgtEl>
                                        <p:attrNameLst>
                                          <p:attrName>style.visibility</p:attrName>
                                        </p:attrNameLst>
                                      </p:cBhvr>
                                      <p:to>
                                        <p:strVal val="visible"/>
                                      </p:to>
                                    </p:set>
                                    <p:anim calcmode="lin" valueType="num">
                                      <p:cBhvr>
                                        <p:cTn id="12" dur="750" fill="hold"/>
                                        <p:tgtEl>
                                          <p:spTgt spid="589"/>
                                        </p:tgtEl>
                                        <p:attrNameLst>
                                          <p:attrName>ppt_w</p:attrName>
                                        </p:attrNameLst>
                                      </p:cBhvr>
                                      <p:tavLst>
                                        <p:tav tm="0">
                                          <p:val>
                                            <p:fltVal val="0"/>
                                          </p:val>
                                        </p:tav>
                                        <p:tav tm="100000">
                                          <p:val>
                                            <p:strVal val="#ppt_w"/>
                                          </p:val>
                                        </p:tav>
                                      </p:tavLst>
                                    </p:anim>
                                    <p:anim calcmode="lin" valueType="num">
                                      <p:cBhvr>
                                        <p:cTn id="13" dur="750" fill="hold"/>
                                        <p:tgtEl>
                                          <p:spTgt spid="5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8" grpId="1"/>
      <p:bldP build="whole" bldLvl="1" animBg="1" rev="0" advAuto="0" spid="589" grpId="2"/>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2" name="sdgs.tiff"/>
          <p:cNvPicPr>
            <a:picLocks noChangeAspect="1"/>
          </p:cNvPicPr>
          <p:nvPr/>
        </p:nvPicPr>
        <p:blipFill>
          <a:blip r:embed="rId2">
            <a:extLst/>
          </a:blip>
          <a:srcRect l="2812" t="1948" r="0" b="0"/>
          <a:stretch>
            <a:fillRect/>
          </a:stretch>
        </p:blipFill>
        <p:spPr>
          <a:xfrm>
            <a:off x="859754" y="-3367584"/>
            <a:ext cx="22977987" cy="15208356"/>
          </a:xfrm>
          <a:prstGeom prst="rect">
            <a:avLst/>
          </a:prstGeom>
          <a:ln w="12700">
            <a:miter lim="400000"/>
          </a:ln>
        </p:spPr>
      </p:pic>
      <p:sp>
        <p:nvSpPr>
          <p:cNvPr id="593" name="Shape 593"/>
          <p:cNvSpPr/>
          <p:nvPr/>
        </p:nvSpPr>
        <p:spPr>
          <a:xfrm>
            <a:off x="190500" y="12604750"/>
            <a:ext cx="240030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5500">
              <a:defRPr sz="5300">
                <a:latin typeface="Trebuchet MS"/>
                <a:ea typeface="Trebuchet MS"/>
                <a:cs typeface="Trebuchet MS"/>
                <a:sym typeface="Trebuchet MS"/>
              </a:defRPr>
            </a:lvl1pPr>
          </a:lstStyle>
          <a:p>
            <a:pPr/>
            <a:r>
              <a:t>The SDGS are about real-world problems, about people suffering, …</a:t>
            </a:r>
          </a:p>
        </p:txBody>
      </p:sp>
      <p:grpSp>
        <p:nvGrpSpPr>
          <p:cNvPr id="600" name="Group 600"/>
          <p:cNvGrpSpPr/>
          <p:nvPr/>
        </p:nvGrpSpPr>
        <p:grpSpPr>
          <a:xfrm>
            <a:off x="258385" y="1738163"/>
            <a:ext cx="23867230" cy="10239674"/>
            <a:chOff x="0" y="0"/>
            <a:chExt cx="23867228" cy="10239672"/>
          </a:xfrm>
        </p:grpSpPr>
        <p:grpSp>
          <p:nvGrpSpPr>
            <p:cNvPr id="597" name="Group 597"/>
            <p:cNvGrpSpPr/>
            <p:nvPr/>
          </p:nvGrpSpPr>
          <p:grpSpPr>
            <a:xfrm>
              <a:off x="469582" y="0"/>
              <a:ext cx="23265951" cy="10239673"/>
              <a:chOff x="0" y="0"/>
              <a:chExt cx="23265950" cy="10239672"/>
            </a:xfrm>
          </p:grpSpPr>
          <p:sp>
            <p:nvSpPr>
              <p:cNvPr id="594" name="Shape 594"/>
              <p:cNvSpPr/>
              <p:nvPr/>
            </p:nvSpPr>
            <p:spPr>
              <a:xfrm>
                <a:off x="3218801" y="136227"/>
                <a:ext cx="20047150" cy="10103446"/>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595" name="Shape 595"/>
              <p:cNvSpPr/>
              <p:nvPr/>
            </p:nvSpPr>
            <p:spPr>
              <a:xfrm>
                <a:off x="0" y="3282950"/>
                <a:ext cx="3273227" cy="6914059"/>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pic>
            <p:nvPicPr>
              <p:cNvPr id="596" name="Percentage_population_living_on_less_than_1_dollar_day_2007-2008.png"/>
              <p:cNvPicPr>
                <a:picLocks noChangeAspect="1"/>
              </p:cNvPicPr>
              <p:nvPr/>
            </p:nvPicPr>
            <p:blipFill>
              <a:blip r:embed="rId3">
                <a:extLst/>
              </a:blip>
              <a:stretch>
                <a:fillRect/>
              </a:stretch>
            </p:blipFill>
            <p:spPr>
              <a:xfrm>
                <a:off x="3568700" y="0"/>
                <a:ext cx="19347353" cy="8957108"/>
              </a:xfrm>
              <a:prstGeom prst="rect">
                <a:avLst/>
              </a:prstGeom>
              <a:ln w="12700" cap="flat">
                <a:noFill/>
                <a:miter lim="400000"/>
              </a:ln>
              <a:effectLst/>
            </p:spPr>
          </p:pic>
        </p:grpSp>
        <p:sp>
          <p:nvSpPr>
            <p:cNvPr id="598" name="Shape 598"/>
            <p:cNvSpPr/>
            <p:nvPr/>
          </p:nvSpPr>
          <p:spPr>
            <a:xfrm>
              <a:off x="0" y="9282112"/>
              <a:ext cx="23867229" cy="701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sz="3700"/>
              </a:lvl1pPr>
            </a:lstStyle>
            <a:p>
              <a:pPr/>
              <a:r>
                <a:t>Percentage of population living on less than $1 a day (2008-2009),  UN Human Development Index, 2008</a:t>
              </a:r>
            </a:p>
          </p:txBody>
        </p:sp>
        <p:pic>
          <p:nvPicPr>
            <p:cNvPr id="599" name="Poor_woman_in_Parambikkulam,_India.jpg"/>
            <p:cNvPicPr>
              <a:picLocks noChangeAspect="1"/>
            </p:cNvPicPr>
            <p:nvPr/>
          </p:nvPicPr>
          <p:blipFill>
            <a:blip r:embed="rId4">
              <a:extLst/>
            </a:blip>
            <a:stretch>
              <a:fillRect/>
            </a:stretch>
          </p:blipFill>
          <p:spPr>
            <a:xfrm>
              <a:off x="556299" y="3436765"/>
              <a:ext cx="2875940" cy="2156955"/>
            </a:xfrm>
            <a:prstGeom prst="rect">
              <a:avLst/>
            </a:prstGeom>
            <a:ln w="12700" cap="flat">
              <a:noFill/>
              <a:miter lim="400000"/>
            </a:ln>
            <a:effectLst/>
          </p:spPr>
        </p:pic>
      </p:grpSp>
      <p:grpSp>
        <p:nvGrpSpPr>
          <p:cNvPr id="603" name="Group 603"/>
          <p:cNvGrpSpPr/>
          <p:nvPr/>
        </p:nvGrpSpPr>
        <p:grpSpPr>
          <a:xfrm>
            <a:off x="1397000" y="3090497"/>
            <a:ext cx="22563780" cy="7397049"/>
            <a:chOff x="0" y="0"/>
            <a:chExt cx="22563779" cy="7397048"/>
          </a:xfrm>
        </p:grpSpPr>
        <p:sp>
          <p:nvSpPr>
            <p:cNvPr id="601" name="Shape 601"/>
            <p:cNvSpPr/>
            <p:nvPr/>
          </p:nvSpPr>
          <p:spPr>
            <a:xfrm>
              <a:off x="0" y="5390448"/>
              <a:ext cx="22563780" cy="1270001"/>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pic>
          <p:nvPicPr>
            <p:cNvPr id="602" name="5.jpg"/>
            <p:cNvPicPr>
              <a:picLocks noChangeAspect="1"/>
            </p:cNvPicPr>
            <p:nvPr/>
          </p:nvPicPr>
          <p:blipFill>
            <a:blip r:embed="rId5">
              <a:extLst/>
            </a:blip>
            <a:stretch>
              <a:fillRect/>
            </a:stretch>
          </p:blipFill>
          <p:spPr>
            <a:xfrm>
              <a:off x="3227089" y="0"/>
              <a:ext cx="12787611" cy="7397049"/>
            </a:xfrm>
            <a:prstGeom prst="rect">
              <a:avLst/>
            </a:prstGeom>
            <a:ln w="12700" cap="flat">
              <a:noFill/>
              <a:miter lim="400000"/>
            </a:ln>
            <a:effectLst/>
          </p:spPr>
        </p:pic>
      </p:grpSp>
      <p:grpSp>
        <p:nvGrpSpPr>
          <p:cNvPr id="607" name="Group 607"/>
          <p:cNvGrpSpPr/>
          <p:nvPr/>
        </p:nvGrpSpPr>
        <p:grpSpPr>
          <a:xfrm>
            <a:off x="4038600" y="1314450"/>
            <a:ext cx="7950200" cy="6986588"/>
            <a:chOff x="0" y="0"/>
            <a:chExt cx="7950200" cy="6986587"/>
          </a:xfrm>
        </p:grpSpPr>
        <p:sp>
          <p:nvSpPr>
            <p:cNvPr id="604" name="Shape 604"/>
            <p:cNvSpPr/>
            <p:nvPr/>
          </p:nvSpPr>
          <p:spPr>
            <a:xfrm>
              <a:off x="0" y="0"/>
              <a:ext cx="7950200" cy="6923286"/>
            </a:xfrm>
            <a:prstGeom prst="rect">
              <a:avLst/>
            </a:prstGeom>
            <a:solidFill>
              <a:srgbClr val="FFFFFF"/>
            </a:solid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defRPr sz="3200">
                  <a:solidFill>
                    <a:srgbClr val="FFFFFF"/>
                  </a:solidFill>
                </a:defRPr>
              </a:pPr>
            </a:p>
          </p:txBody>
        </p:sp>
        <p:pic>
          <p:nvPicPr>
            <p:cNvPr id="605" name="Extreme_poverty_1981–2008.png"/>
            <p:cNvPicPr>
              <a:picLocks noChangeAspect="1"/>
            </p:cNvPicPr>
            <p:nvPr/>
          </p:nvPicPr>
          <p:blipFill>
            <a:blip r:embed="rId6">
              <a:extLst/>
            </a:blip>
            <a:stretch>
              <a:fillRect/>
            </a:stretch>
          </p:blipFill>
          <p:spPr>
            <a:xfrm>
              <a:off x="527050" y="87160"/>
              <a:ext cx="6142352" cy="5669863"/>
            </a:xfrm>
            <a:prstGeom prst="rect">
              <a:avLst/>
            </a:prstGeom>
            <a:ln w="12700" cap="flat">
              <a:noFill/>
              <a:miter lim="400000"/>
            </a:ln>
            <a:effectLst/>
          </p:spPr>
        </p:pic>
        <p:sp>
          <p:nvSpPr>
            <p:cNvPr id="606" name="Shape 606"/>
            <p:cNvSpPr/>
            <p:nvPr/>
          </p:nvSpPr>
          <p:spPr>
            <a:xfrm>
              <a:off x="94183" y="5573712"/>
              <a:ext cx="7456340" cy="1412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sz="4200"/>
              </a:lvl1pPr>
            </a:lstStyle>
            <a:p>
              <a:pPr/>
              <a:r>
                <a:t>Percentage of global population in extreme poverty</a:t>
              </a:r>
            </a:p>
          </p:txBody>
        </p:sp>
      </p:grpSp>
      <p:pic>
        <p:nvPicPr>
          <p:cNvPr id="608" name="homless.tiff"/>
          <p:cNvPicPr>
            <a:picLocks noChangeAspect="1"/>
          </p:cNvPicPr>
          <p:nvPr/>
        </p:nvPicPr>
        <p:blipFill>
          <a:blip r:embed="rId7">
            <a:extLst/>
          </a:blip>
          <a:stretch>
            <a:fillRect/>
          </a:stretch>
        </p:blipFill>
        <p:spPr>
          <a:xfrm>
            <a:off x="838200" y="7406265"/>
            <a:ext cx="2877940" cy="2151261"/>
          </a:xfrm>
          <a:prstGeom prst="rect">
            <a:avLst/>
          </a:prstGeom>
          <a:ln w="12700">
            <a:miter lim="400000"/>
          </a:ln>
        </p:spPr>
      </p:pic>
      <p:sp>
        <p:nvSpPr>
          <p:cNvPr id="609" name="Shape 60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10" name="Mari_Logo1.jpg"/>
          <p:cNvPicPr>
            <a:picLocks noChangeAspect="1"/>
          </p:cNvPicPr>
          <p:nvPr/>
        </p:nvPicPr>
        <p:blipFill>
          <a:blip r:embed="rId8">
            <a:extLst/>
          </a:blip>
          <a:stretch>
            <a:fillRect/>
          </a:stretch>
        </p:blipFill>
        <p:spPr>
          <a:xfrm>
            <a:off x="23455572" y="91975"/>
            <a:ext cx="933017" cy="765474"/>
          </a:xfrm>
          <a:prstGeom prst="rect">
            <a:avLst/>
          </a:prstGeom>
          <a:ln w="12700">
            <a:miter lim="400000"/>
          </a:ln>
        </p:spPr>
      </p:pic>
      <p:sp>
        <p:nvSpPr>
          <p:cNvPr id="611" name="Shape 611"/>
          <p:cNvSpPr/>
          <p:nvPr/>
        </p:nvSpPr>
        <p:spPr>
          <a:xfrm>
            <a:off x="158700" y="68312"/>
            <a:ext cx="283437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SDGs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93"/>
                                        </p:tgtEl>
                                        <p:attrNameLst>
                                          <p:attrName>style.visibility</p:attrName>
                                        </p:attrNameLst>
                                      </p:cBhvr>
                                      <p:to>
                                        <p:strVal val="visible"/>
                                      </p:to>
                                    </p:set>
                                    <p:animEffect filter="dissolve" transition="in">
                                      <p:cBhvr>
                                        <p:cTn id="7" dur="1000"/>
                                        <p:tgtEl>
                                          <p:spTgt spid="59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600"/>
                                        </p:tgtEl>
                                        <p:attrNameLst>
                                          <p:attrName>style.visibility</p:attrName>
                                        </p:attrNameLst>
                                      </p:cBhvr>
                                      <p:to>
                                        <p:strVal val="visible"/>
                                      </p:to>
                                    </p:set>
                                    <p:anim calcmode="lin" valueType="num">
                                      <p:cBhvr>
                                        <p:cTn id="12" dur="3000" fill="hold"/>
                                        <p:tgtEl>
                                          <p:spTgt spid="600"/>
                                        </p:tgtEl>
                                        <p:attrNameLst>
                                          <p:attrName>ppt_w</p:attrName>
                                        </p:attrNameLst>
                                      </p:cBhvr>
                                      <p:tavLst>
                                        <p:tav tm="0">
                                          <p:val>
                                            <p:fltVal val="0"/>
                                          </p:val>
                                        </p:tav>
                                        <p:tav tm="100000">
                                          <p:val>
                                            <p:strVal val="#ppt_w"/>
                                          </p:val>
                                        </p:tav>
                                      </p:tavLst>
                                    </p:anim>
                                    <p:anim calcmode="lin" valueType="num">
                                      <p:cBhvr>
                                        <p:cTn id="13" dur="3000" fill="hold"/>
                                        <p:tgtEl>
                                          <p:spTgt spid="600"/>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Class="entr" nodeType="afterEffect" presetSubtype="16" presetID="23" grpId="3" fill="hold">
                                  <p:stCondLst>
                                    <p:cond delay="0"/>
                                  </p:stCondLst>
                                  <p:iterate type="el" backwards="0">
                                    <p:tmAbs val="0"/>
                                  </p:iterate>
                                  <p:childTnLst>
                                    <p:set>
                                      <p:cBhvr>
                                        <p:cTn id="16" fill="hold"/>
                                        <p:tgtEl>
                                          <p:spTgt spid="608"/>
                                        </p:tgtEl>
                                        <p:attrNameLst>
                                          <p:attrName>style.visibility</p:attrName>
                                        </p:attrNameLst>
                                      </p:cBhvr>
                                      <p:to>
                                        <p:strVal val="visible"/>
                                      </p:to>
                                    </p:set>
                                    <p:anim calcmode="lin" valueType="num">
                                      <p:cBhvr>
                                        <p:cTn id="17" dur="2500" fill="hold"/>
                                        <p:tgtEl>
                                          <p:spTgt spid="608"/>
                                        </p:tgtEl>
                                        <p:attrNameLst>
                                          <p:attrName>ppt_w</p:attrName>
                                        </p:attrNameLst>
                                      </p:cBhvr>
                                      <p:tavLst>
                                        <p:tav tm="0">
                                          <p:val>
                                            <p:fltVal val="0"/>
                                          </p:val>
                                        </p:tav>
                                        <p:tav tm="100000">
                                          <p:val>
                                            <p:strVal val="#ppt_w"/>
                                          </p:val>
                                        </p:tav>
                                      </p:tavLst>
                                    </p:anim>
                                    <p:anim calcmode="lin" valueType="num">
                                      <p:cBhvr>
                                        <p:cTn id="18" dur="2500" fill="hold"/>
                                        <p:tgtEl>
                                          <p:spTgt spid="60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4" fill="hold">
                                  <p:stCondLst>
                                    <p:cond delay="0"/>
                                  </p:stCondLst>
                                  <p:iterate type="el" backwards="0">
                                    <p:tmAbs val="0"/>
                                  </p:iterate>
                                  <p:childTnLst>
                                    <p:set>
                                      <p:cBhvr>
                                        <p:cTn id="22" fill="hold"/>
                                        <p:tgtEl>
                                          <p:spTgt spid="607"/>
                                        </p:tgtEl>
                                        <p:attrNameLst>
                                          <p:attrName>style.visibility</p:attrName>
                                        </p:attrNameLst>
                                      </p:cBhvr>
                                      <p:to>
                                        <p:strVal val="visible"/>
                                      </p:to>
                                    </p:set>
                                    <p:animEffect filter="dissolve" transition="in">
                                      <p:cBhvr>
                                        <p:cTn id="23" dur="1000"/>
                                        <p:tgtEl>
                                          <p:spTgt spid="607"/>
                                        </p:tgtEl>
                                      </p:cBhvr>
                                    </p:animEffect>
                                  </p:childTnLst>
                                </p:cTn>
                              </p:par>
                            </p:childTnLst>
                          </p:cTn>
                        </p:par>
                      </p:childTnLst>
                    </p:cTn>
                  </p:par>
                  <p:par>
                    <p:cTn id="24" fill="hold">
                      <p:stCondLst>
                        <p:cond delay="indefinite"/>
                      </p:stCondLst>
                      <p:childTnLst>
                        <p:par>
                          <p:cTn id="25" fill="hold">
                            <p:stCondLst>
                              <p:cond delay="0"/>
                            </p:stCondLst>
                            <p:childTnLst>
                              <p:par>
                                <p:cTn id="26" presetClass="exit" nodeType="clickEffect" presetID="9" grpId="5" fill="hold">
                                  <p:stCondLst>
                                    <p:cond delay="0"/>
                                  </p:stCondLst>
                                  <p:iterate type="el" backwards="0">
                                    <p:tmAbs val="0"/>
                                  </p:iterate>
                                  <p:childTnLst>
                                    <p:animEffect filter="dissolve" transition="out">
                                      <p:cBhvr>
                                        <p:cTn id="27" dur="1000" fill="hold"/>
                                        <p:tgtEl>
                                          <p:spTgt spid="607"/>
                                        </p:tgtEl>
                                      </p:cBhvr>
                                    </p:animEffect>
                                    <p:set>
                                      <p:cBhvr>
                                        <p:cTn id="28" fill="hold">
                                          <p:stCondLst>
                                            <p:cond delay="999"/>
                                          </p:stCondLst>
                                        </p:cTn>
                                        <p:tgtEl>
                                          <p:spTgt spid="607"/>
                                        </p:tgtEl>
                                        <p:attrNameLst>
                                          <p:attrName>style.visibility</p:attrName>
                                        </p:attrNameLst>
                                      </p:cBhvr>
                                      <p:to>
                                        <p:strVal val="hidden"/>
                                      </p:to>
                                    </p:set>
                                  </p:childTnLst>
                                </p:cTn>
                              </p:par>
                            </p:childTnLst>
                          </p:cTn>
                        </p:par>
                        <p:par>
                          <p:cTn id="29" fill="hold">
                            <p:stCondLst>
                              <p:cond delay="1000"/>
                            </p:stCondLst>
                            <p:childTnLst>
                              <p:par>
                                <p:cTn id="30" presetClass="entr" nodeType="afterEffect" presetID="9" grpId="6" fill="hold">
                                  <p:stCondLst>
                                    <p:cond delay="0"/>
                                  </p:stCondLst>
                                  <p:iterate type="el" backwards="0">
                                    <p:tmAbs val="0"/>
                                  </p:iterate>
                                  <p:childTnLst>
                                    <p:set>
                                      <p:cBhvr>
                                        <p:cTn id="31" fill="hold"/>
                                        <p:tgtEl>
                                          <p:spTgt spid="603"/>
                                        </p:tgtEl>
                                        <p:attrNameLst>
                                          <p:attrName>style.visibility</p:attrName>
                                        </p:attrNameLst>
                                      </p:cBhvr>
                                      <p:to>
                                        <p:strVal val="visible"/>
                                      </p:to>
                                    </p:set>
                                    <p:animEffect filter="dissolve" transition="in">
                                      <p:cBhvr>
                                        <p:cTn id="32" dur="1000"/>
                                        <p:tgtEl>
                                          <p:spTgt spid="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3" grpId="6"/>
      <p:bldP build="whole" bldLvl="1" animBg="1" rev="0" advAuto="0" spid="607" grpId="4"/>
      <p:bldP build="whole" bldLvl="1" animBg="1" rev="0" advAuto="0" spid="608" grpId="3"/>
      <p:bldP build="whole" bldLvl="1" animBg="1" rev="0" advAuto="0" spid="593" grpId="1"/>
      <p:bldP build="whole" bldLvl="1" animBg="1" rev="0" advAuto="0" spid="607" grpId="5"/>
      <p:bldP build="whole" bldLvl="1" animBg="1" rev="0" advAuto="0" spid="600" grpId="2"/>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3" name="sdgs.tiff"/>
          <p:cNvPicPr>
            <a:picLocks noChangeAspect="1"/>
          </p:cNvPicPr>
          <p:nvPr/>
        </p:nvPicPr>
        <p:blipFill>
          <a:blip r:embed="rId2">
            <a:extLst/>
          </a:blip>
          <a:srcRect l="2812" t="1948" r="0" b="0"/>
          <a:stretch>
            <a:fillRect/>
          </a:stretch>
        </p:blipFill>
        <p:spPr>
          <a:xfrm>
            <a:off x="859754" y="-3367584"/>
            <a:ext cx="22977987" cy="15208356"/>
          </a:xfrm>
          <a:prstGeom prst="rect">
            <a:avLst/>
          </a:prstGeom>
          <a:ln w="12700">
            <a:miter lim="400000"/>
          </a:ln>
        </p:spPr>
      </p:pic>
      <p:grpSp>
        <p:nvGrpSpPr>
          <p:cNvPr id="619" name="Group 619"/>
          <p:cNvGrpSpPr/>
          <p:nvPr/>
        </p:nvGrpSpPr>
        <p:grpSpPr>
          <a:xfrm>
            <a:off x="660400" y="1601489"/>
            <a:ext cx="23729281" cy="10606931"/>
            <a:chOff x="0" y="0"/>
            <a:chExt cx="23729280" cy="10606929"/>
          </a:xfrm>
        </p:grpSpPr>
        <p:sp>
          <p:nvSpPr>
            <p:cNvPr id="614" name="Shape 614"/>
            <p:cNvSpPr/>
            <p:nvPr/>
          </p:nvSpPr>
          <p:spPr>
            <a:xfrm>
              <a:off x="3562396" y="3225800"/>
              <a:ext cx="19093756" cy="7082433"/>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15" name="Shape 615"/>
            <p:cNvSpPr/>
            <p:nvPr/>
          </p:nvSpPr>
          <p:spPr>
            <a:xfrm>
              <a:off x="0" y="66972"/>
              <a:ext cx="3273227" cy="10379076"/>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16" name="Shape 616"/>
            <p:cNvSpPr/>
            <p:nvPr/>
          </p:nvSpPr>
          <p:spPr>
            <a:xfrm>
              <a:off x="7193306" y="0"/>
              <a:ext cx="15504320" cy="7082433"/>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17" name="Shape 617"/>
            <p:cNvSpPr/>
            <p:nvPr/>
          </p:nvSpPr>
          <p:spPr>
            <a:xfrm>
              <a:off x="8604415" y="359072"/>
              <a:ext cx="12682102" cy="701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sz="3700"/>
              </a:lvl1pPr>
            </a:lstStyle>
            <a:p>
              <a:pPr/>
              <a:r>
                <a:t>Percentage of population undernourished</a:t>
              </a:r>
            </a:p>
          </p:txBody>
        </p:sp>
        <p:pic>
          <p:nvPicPr>
            <p:cNvPr id="618" name="Percentage_population_undernourished_world_map.png"/>
            <p:cNvPicPr>
              <a:picLocks noChangeAspect="1"/>
            </p:cNvPicPr>
            <p:nvPr/>
          </p:nvPicPr>
          <p:blipFill>
            <a:blip r:embed="rId3">
              <a:extLst/>
            </a:blip>
            <a:stretch>
              <a:fillRect/>
            </a:stretch>
          </p:blipFill>
          <p:spPr>
            <a:xfrm>
              <a:off x="7134497" y="2927103"/>
              <a:ext cx="16594784" cy="7679827"/>
            </a:xfrm>
            <a:prstGeom prst="rect">
              <a:avLst/>
            </a:prstGeom>
            <a:ln w="12700" cap="flat">
              <a:noFill/>
              <a:miter lim="400000"/>
            </a:ln>
            <a:effectLst/>
          </p:spPr>
        </p:pic>
      </p:grpSp>
      <p:grpSp>
        <p:nvGrpSpPr>
          <p:cNvPr id="624" name="Group 624"/>
          <p:cNvGrpSpPr/>
          <p:nvPr/>
        </p:nvGrpSpPr>
        <p:grpSpPr>
          <a:xfrm>
            <a:off x="228254" y="1261296"/>
            <a:ext cx="4267892" cy="11093815"/>
            <a:chOff x="0" y="0"/>
            <a:chExt cx="4267890" cy="11093813"/>
          </a:xfrm>
        </p:grpSpPr>
        <p:pic>
          <p:nvPicPr>
            <p:cNvPr id="620" name="20121015124844858439_8.jpg"/>
            <p:cNvPicPr>
              <a:picLocks noChangeAspect="1"/>
            </p:cNvPicPr>
            <p:nvPr/>
          </p:nvPicPr>
          <p:blipFill>
            <a:blip r:embed="rId4">
              <a:extLst/>
            </a:blip>
            <a:stretch>
              <a:fillRect/>
            </a:stretch>
          </p:blipFill>
          <p:spPr>
            <a:xfrm>
              <a:off x="4073" y="0"/>
              <a:ext cx="4259744" cy="2854028"/>
            </a:xfrm>
            <a:prstGeom prst="rect">
              <a:avLst/>
            </a:prstGeom>
            <a:ln w="12700" cap="flat">
              <a:noFill/>
              <a:miter lim="400000"/>
            </a:ln>
            <a:effectLst/>
          </p:spPr>
        </p:pic>
        <p:pic>
          <p:nvPicPr>
            <p:cNvPr id="621" name="20121015124845702928_8.jpg"/>
            <p:cNvPicPr>
              <a:picLocks noChangeAspect="1"/>
            </p:cNvPicPr>
            <p:nvPr/>
          </p:nvPicPr>
          <p:blipFill>
            <a:blip r:embed="rId5">
              <a:extLst/>
            </a:blip>
            <a:stretch>
              <a:fillRect/>
            </a:stretch>
          </p:blipFill>
          <p:spPr>
            <a:xfrm>
              <a:off x="5402" y="2918373"/>
              <a:ext cx="4257087" cy="2928876"/>
            </a:xfrm>
            <a:prstGeom prst="rect">
              <a:avLst/>
            </a:prstGeom>
            <a:ln w="12700" cap="flat">
              <a:noFill/>
              <a:miter lim="400000"/>
            </a:ln>
            <a:effectLst/>
          </p:spPr>
        </p:pic>
        <p:pic>
          <p:nvPicPr>
            <p:cNvPr id="622" name="2012101512484414911_8.jpg"/>
            <p:cNvPicPr>
              <a:picLocks noChangeAspect="1"/>
            </p:cNvPicPr>
            <p:nvPr/>
          </p:nvPicPr>
          <p:blipFill>
            <a:blip r:embed="rId6">
              <a:extLst/>
            </a:blip>
            <a:stretch>
              <a:fillRect/>
            </a:stretch>
          </p:blipFill>
          <p:spPr>
            <a:xfrm>
              <a:off x="0" y="5912266"/>
              <a:ext cx="4267891" cy="2372948"/>
            </a:xfrm>
            <a:prstGeom prst="rect">
              <a:avLst/>
            </a:prstGeom>
            <a:ln w="12700" cap="flat">
              <a:noFill/>
              <a:miter lim="400000"/>
            </a:ln>
            <a:effectLst/>
          </p:spPr>
        </p:pic>
        <p:pic>
          <p:nvPicPr>
            <p:cNvPr id="623" name="2012101512484530894_8.jpg"/>
            <p:cNvPicPr>
              <a:picLocks noChangeAspect="1"/>
            </p:cNvPicPr>
            <p:nvPr/>
          </p:nvPicPr>
          <p:blipFill>
            <a:blip r:embed="rId7">
              <a:extLst/>
            </a:blip>
            <a:stretch>
              <a:fillRect/>
            </a:stretch>
          </p:blipFill>
          <p:spPr>
            <a:xfrm>
              <a:off x="0" y="8349560"/>
              <a:ext cx="4267891" cy="2744254"/>
            </a:xfrm>
            <a:prstGeom prst="rect">
              <a:avLst/>
            </a:prstGeom>
            <a:ln w="12700" cap="flat">
              <a:noFill/>
              <a:miter lim="400000"/>
            </a:ln>
            <a:effectLst/>
          </p:spPr>
        </p:pic>
      </p:grpSp>
      <p:sp>
        <p:nvSpPr>
          <p:cNvPr id="625" name="Shape 62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26" name="Mari_Logo1.jpg"/>
          <p:cNvPicPr>
            <a:picLocks noChangeAspect="1"/>
          </p:cNvPicPr>
          <p:nvPr/>
        </p:nvPicPr>
        <p:blipFill>
          <a:blip r:embed="rId8">
            <a:extLst/>
          </a:blip>
          <a:stretch>
            <a:fillRect/>
          </a:stretch>
        </p:blipFill>
        <p:spPr>
          <a:xfrm>
            <a:off x="23455572" y="91975"/>
            <a:ext cx="933017" cy="765474"/>
          </a:xfrm>
          <a:prstGeom prst="rect">
            <a:avLst/>
          </a:prstGeom>
          <a:ln w="12700">
            <a:miter lim="400000"/>
          </a:ln>
        </p:spPr>
      </p:pic>
      <p:sp>
        <p:nvSpPr>
          <p:cNvPr id="627" name="Shape 627"/>
          <p:cNvSpPr/>
          <p:nvPr/>
        </p:nvSpPr>
        <p:spPr>
          <a:xfrm>
            <a:off x="158700" y="68312"/>
            <a:ext cx="283437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SDGs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619"/>
                                        </p:tgtEl>
                                        <p:attrNameLst>
                                          <p:attrName>style.visibility</p:attrName>
                                        </p:attrNameLst>
                                      </p:cBhvr>
                                      <p:to>
                                        <p:strVal val="visible"/>
                                      </p:to>
                                    </p:set>
                                    <p:anim calcmode="lin" valueType="num">
                                      <p:cBhvr>
                                        <p:cTn id="7" dur="2500" fill="hold"/>
                                        <p:tgtEl>
                                          <p:spTgt spid="619"/>
                                        </p:tgtEl>
                                        <p:attrNameLst>
                                          <p:attrName>ppt_w</p:attrName>
                                        </p:attrNameLst>
                                      </p:cBhvr>
                                      <p:tavLst>
                                        <p:tav tm="0">
                                          <p:val>
                                            <p:fltVal val="0"/>
                                          </p:val>
                                        </p:tav>
                                        <p:tav tm="100000">
                                          <p:val>
                                            <p:strVal val="#ppt_w"/>
                                          </p:val>
                                        </p:tav>
                                      </p:tavLst>
                                    </p:anim>
                                    <p:anim calcmode="lin" valueType="num">
                                      <p:cBhvr>
                                        <p:cTn id="8" dur="2500" fill="hold"/>
                                        <p:tgtEl>
                                          <p:spTgt spid="619"/>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624"/>
                                        </p:tgtEl>
                                        <p:attrNameLst>
                                          <p:attrName>style.visibility</p:attrName>
                                        </p:attrNameLst>
                                      </p:cBhvr>
                                      <p:to>
                                        <p:strVal val="visible"/>
                                      </p:to>
                                    </p:set>
                                    <p:anim calcmode="lin" valueType="num">
                                      <p:cBhvr>
                                        <p:cTn id="12" dur="2500" fill="hold"/>
                                        <p:tgtEl>
                                          <p:spTgt spid="624"/>
                                        </p:tgtEl>
                                        <p:attrNameLst>
                                          <p:attrName>ppt_w</p:attrName>
                                        </p:attrNameLst>
                                      </p:cBhvr>
                                      <p:tavLst>
                                        <p:tav tm="0">
                                          <p:val>
                                            <p:fltVal val="0"/>
                                          </p:val>
                                        </p:tav>
                                        <p:tav tm="100000">
                                          <p:val>
                                            <p:strVal val="#ppt_w"/>
                                          </p:val>
                                        </p:tav>
                                      </p:tavLst>
                                    </p:anim>
                                    <p:anim calcmode="lin" valueType="num">
                                      <p:cBhvr>
                                        <p:cTn id="13" dur="2500" fill="hold"/>
                                        <p:tgtEl>
                                          <p:spTgt spid="6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4" grpId="2"/>
      <p:bldP build="whole" bldLvl="1" animBg="1" rev="0" advAuto="0" spid="619"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9" name="sdgs.tiff"/>
          <p:cNvPicPr>
            <a:picLocks noChangeAspect="1"/>
          </p:cNvPicPr>
          <p:nvPr/>
        </p:nvPicPr>
        <p:blipFill>
          <a:blip r:embed="rId2">
            <a:extLst/>
          </a:blip>
          <a:srcRect l="2812" t="1948" r="0" b="0"/>
          <a:stretch>
            <a:fillRect/>
          </a:stretch>
        </p:blipFill>
        <p:spPr>
          <a:xfrm>
            <a:off x="859754" y="-3367584"/>
            <a:ext cx="22977987" cy="15208356"/>
          </a:xfrm>
          <a:prstGeom prst="rect">
            <a:avLst/>
          </a:prstGeom>
          <a:ln w="12700">
            <a:miter lim="400000"/>
          </a:ln>
        </p:spPr>
      </p:pic>
      <p:grpSp>
        <p:nvGrpSpPr>
          <p:cNvPr id="635" name="Group 635"/>
          <p:cNvGrpSpPr/>
          <p:nvPr/>
        </p:nvGrpSpPr>
        <p:grpSpPr>
          <a:xfrm>
            <a:off x="677406" y="1516778"/>
            <a:ext cx="23301444" cy="10885644"/>
            <a:chOff x="0" y="0"/>
            <a:chExt cx="23301442" cy="10885643"/>
          </a:xfrm>
        </p:grpSpPr>
        <p:sp>
          <p:nvSpPr>
            <p:cNvPr id="630" name="Shape 630"/>
            <p:cNvSpPr/>
            <p:nvPr/>
          </p:nvSpPr>
          <p:spPr>
            <a:xfrm>
              <a:off x="0" y="0"/>
              <a:ext cx="11592043" cy="1068244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pic>
          <p:nvPicPr>
            <p:cNvPr id="631" name="gini.tiff"/>
            <p:cNvPicPr>
              <a:picLocks noChangeAspect="1"/>
            </p:cNvPicPr>
            <p:nvPr/>
          </p:nvPicPr>
          <p:blipFill>
            <a:blip r:embed="rId3">
              <a:extLst/>
            </a:blip>
            <a:stretch>
              <a:fillRect/>
            </a:stretch>
          </p:blipFill>
          <p:spPr>
            <a:xfrm>
              <a:off x="0" y="3838148"/>
              <a:ext cx="11592043" cy="5949075"/>
            </a:xfrm>
            <a:prstGeom prst="rect">
              <a:avLst/>
            </a:prstGeom>
            <a:ln w="12700" cap="flat">
              <a:noFill/>
              <a:miter lim="400000"/>
            </a:ln>
            <a:effectLst/>
          </p:spPr>
        </p:pic>
        <p:sp>
          <p:nvSpPr>
            <p:cNvPr id="632" name="Shape 632"/>
            <p:cNvSpPr/>
            <p:nvPr/>
          </p:nvSpPr>
          <p:spPr>
            <a:xfrm>
              <a:off x="15188703" y="203200"/>
              <a:ext cx="8112740" cy="1068244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33" name="Shape 633"/>
            <p:cNvSpPr/>
            <p:nvPr/>
          </p:nvSpPr>
          <p:spPr>
            <a:xfrm>
              <a:off x="11581903" y="203199"/>
              <a:ext cx="3483690" cy="3080602"/>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34" name="Shape 634"/>
            <p:cNvSpPr/>
            <p:nvPr/>
          </p:nvSpPr>
          <p:spPr>
            <a:xfrm>
              <a:off x="11596389" y="6927850"/>
              <a:ext cx="3723204" cy="360338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pic>
        <p:nvPicPr>
          <p:cNvPr id="636" name="MODERN_BUILDINGS_TOWER_OVER_THE_SHANTIES_CROWDED_ALONG_THE_MARTIN_PENA_CANAL_-_NARA_-_546369.jpg"/>
          <p:cNvPicPr>
            <a:picLocks noChangeAspect="1"/>
          </p:cNvPicPr>
          <p:nvPr/>
        </p:nvPicPr>
        <p:blipFill>
          <a:blip r:embed="rId4">
            <a:extLst/>
          </a:blip>
          <a:stretch>
            <a:fillRect/>
          </a:stretch>
        </p:blipFill>
        <p:spPr>
          <a:xfrm>
            <a:off x="45107" y="1006346"/>
            <a:ext cx="5673205" cy="3827522"/>
          </a:xfrm>
          <a:prstGeom prst="rect">
            <a:avLst/>
          </a:prstGeom>
          <a:ln w="12700">
            <a:miter lim="400000"/>
          </a:ln>
        </p:spPr>
      </p:pic>
      <p:pic>
        <p:nvPicPr>
          <p:cNvPr id="637" name="Chabolas_a_plomo.jpg"/>
          <p:cNvPicPr>
            <a:picLocks noChangeAspect="1"/>
          </p:cNvPicPr>
          <p:nvPr/>
        </p:nvPicPr>
        <p:blipFill>
          <a:blip r:embed="rId5">
            <a:extLst/>
          </a:blip>
          <a:stretch>
            <a:fillRect/>
          </a:stretch>
        </p:blipFill>
        <p:spPr>
          <a:xfrm>
            <a:off x="5785842" y="1012328"/>
            <a:ext cx="4023916" cy="3815558"/>
          </a:xfrm>
          <a:prstGeom prst="rect">
            <a:avLst/>
          </a:prstGeom>
          <a:ln w="12700">
            <a:miter lim="400000"/>
          </a:ln>
        </p:spPr>
      </p:pic>
      <p:pic>
        <p:nvPicPr>
          <p:cNvPr id="638" name="2012624215937744949_8.jpg"/>
          <p:cNvPicPr>
            <a:picLocks noChangeAspect="1"/>
          </p:cNvPicPr>
          <p:nvPr/>
        </p:nvPicPr>
        <p:blipFill>
          <a:blip r:embed="rId6">
            <a:extLst/>
          </a:blip>
          <a:stretch>
            <a:fillRect/>
          </a:stretch>
        </p:blipFill>
        <p:spPr>
          <a:xfrm>
            <a:off x="18757225" y="5022463"/>
            <a:ext cx="5512120" cy="3671073"/>
          </a:xfrm>
          <a:prstGeom prst="rect">
            <a:avLst/>
          </a:prstGeom>
          <a:ln w="12700">
            <a:miter lim="400000"/>
          </a:ln>
        </p:spPr>
      </p:pic>
      <p:pic>
        <p:nvPicPr>
          <p:cNvPr id="639" name="15.jpg"/>
          <p:cNvPicPr>
            <a:picLocks noChangeAspect="1"/>
          </p:cNvPicPr>
          <p:nvPr/>
        </p:nvPicPr>
        <p:blipFill>
          <a:blip r:embed="rId7">
            <a:extLst/>
          </a:blip>
          <a:stretch>
            <a:fillRect/>
          </a:stretch>
        </p:blipFill>
        <p:spPr>
          <a:xfrm>
            <a:off x="18757225" y="1128999"/>
            <a:ext cx="5512120" cy="4039416"/>
          </a:xfrm>
          <a:prstGeom prst="rect">
            <a:avLst/>
          </a:prstGeom>
          <a:ln w="12700">
            <a:miter lim="400000"/>
          </a:ln>
        </p:spPr>
      </p:pic>
      <p:pic>
        <p:nvPicPr>
          <p:cNvPr id="640" name="grunewald.png"/>
          <p:cNvPicPr>
            <a:picLocks noChangeAspect="1"/>
          </p:cNvPicPr>
          <p:nvPr/>
        </p:nvPicPr>
        <p:blipFill>
          <a:blip r:embed="rId8">
            <a:extLst/>
          </a:blip>
          <a:stretch>
            <a:fillRect/>
          </a:stretch>
        </p:blipFill>
        <p:spPr>
          <a:xfrm>
            <a:off x="9877288" y="1006346"/>
            <a:ext cx="6311417" cy="3827522"/>
          </a:xfrm>
          <a:prstGeom prst="rect">
            <a:avLst/>
          </a:prstGeom>
          <a:ln w="12700">
            <a:miter lim="400000"/>
          </a:ln>
        </p:spPr>
      </p:pic>
      <p:sp>
        <p:nvSpPr>
          <p:cNvPr id="641" name="Shape 64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42" name="Mari_Logo1.jpg"/>
          <p:cNvPicPr>
            <a:picLocks noChangeAspect="1"/>
          </p:cNvPicPr>
          <p:nvPr/>
        </p:nvPicPr>
        <p:blipFill>
          <a:blip r:embed="rId9">
            <a:extLst/>
          </a:blip>
          <a:stretch>
            <a:fillRect/>
          </a:stretch>
        </p:blipFill>
        <p:spPr>
          <a:xfrm>
            <a:off x="23455572" y="91975"/>
            <a:ext cx="933017" cy="765474"/>
          </a:xfrm>
          <a:prstGeom prst="rect">
            <a:avLst/>
          </a:prstGeom>
          <a:ln w="12700">
            <a:miter lim="400000"/>
          </a:ln>
        </p:spPr>
      </p:pic>
      <p:sp>
        <p:nvSpPr>
          <p:cNvPr id="643" name="Shape 643"/>
          <p:cNvSpPr/>
          <p:nvPr/>
        </p:nvSpPr>
        <p:spPr>
          <a:xfrm>
            <a:off x="158700" y="68312"/>
            <a:ext cx="283437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SDGs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635"/>
                                        </p:tgtEl>
                                        <p:attrNameLst>
                                          <p:attrName>style.visibility</p:attrName>
                                        </p:attrNameLst>
                                      </p:cBhvr>
                                      <p:to>
                                        <p:strVal val="visible"/>
                                      </p:to>
                                    </p:set>
                                    <p:anim calcmode="lin" valueType="num">
                                      <p:cBhvr>
                                        <p:cTn id="7" dur="2500" fill="hold"/>
                                        <p:tgtEl>
                                          <p:spTgt spid="635"/>
                                        </p:tgtEl>
                                        <p:attrNameLst>
                                          <p:attrName>ppt_w</p:attrName>
                                        </p:attrNameLst>
                                      </p:cBhvr>
                                      <p:tavLst>
                                        <p:tav tm="0">
                                          <p:val>
                                            <p:fltVal val="0"/>
                                          </p:val>
                                        </p:tav>
                                        <p:tav tm="100000">
                                          <p:val>
                                            <p:strVal val="#ppt_w"/>
                                          </p:val>
                                        </p:tav>
                                      </p:tavLst>
                                    </p:anim>
                                    <p:anim calcmode="lin" valueType="num">
                                      <p:cBhvr>
                                        <p:cTn id="8" dur="2500" fill="hold"/>
                                        <p:tgtEl>
                                          <p:spTgt spid="635"/>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636"/>
                                        </p:tgtEl>
                                        <p:attrNameLst>
                                          <p:attrName>style.visibility</p:attrName>
                                        </p:attrNameLst>
                                      </p:cBhvr>
                                      <p:to>
                                        <p:strVal val="visible"/>
                                      </p:to>
                                    </p:set>
                                    <p:anim calcmode="lin" valueType="num">
                                      <p:cBhvr>
                                        <p:cTn id="12" dur="2500" fill="hold"/>
                                        <p:tgtEl>
                                          <p:spTgt spid="636"/>
                                        </p:tgtEl>
                                        <p:attrNameLst>
                                          <p:attrName>ppt_w</p:attrName>
                                        </p:attrNameLst>
                                      </p:cBhvr>
                                      <p:tavLst>
                                        <p:tav tm="0">
                                          <p:val>
                                            <p:fltVal val="0"/>
                                          </p:val>
                                        </p:tav>
                                        <p:tav tm="100000">
                                          <p:val>
                                            <p:strVal val="#ppt_w"/>
                                          </p:val>
                                        </p:tav>
                                      </p:tavLst>
                                    </p:anim>
                                    <p:anim calcmode="lin" valueType="num">
                                      <p:cBhvr>
                                        <p:cTn id="13" dur="2500" fill="hold"/>
                                        <p:tgtEl>
                                          <p:spTgt spid="636"/>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637"/>
                                        </p:tgtEl>
                                        <p:attrNameLst>
                                          <p:attrName>style.visibility</p:attrName>
                                        </p:attrNameLst>
                                      </p:cBhvr>
                                      <p:to>
                                        <p:strVal val="visible"/>
                                      </p:to>
                                    </p:set>
                                    <p:anim calcmode="lin" valueType="num">
                                      <p:cBhvr>
                                        <p:cTn id="17" dur="2500" fill="hold"/>
                                        <p:tgtEl>
                                          <p:spTgt spid="637"/>
                                        </p:tgtEl>
                                        <p:attrNameLst>
                                          <p:attrName>ppt_w</p:attrName>
                                        </p:attrNameLst>
                                      </p:cBhvr>
                                      <p:tavLst>
                                        <p:tav tm="0">
                                          <p:val>
                                            <p:fltVal val="0"/>
                                          </p:val>
                                        </p:tav>
                                        <p:tav tm="100000">
                                          <p:val>
                                            <p:strVal val="#ppt_w"/>
                                          </p:val>
                                        </p:tav>
                                      </p:tavLst>
                                    </p:anim>
                                    <p:anim calcmode="lin" valueType="num">
                                      <p:cBhvr>
                                        <p:cTn id="18" dur="2500" fill="hold"/>
                                        <p:tgtEl>
                                          <p:spTgt spid="637"/>
                                        </p:tgtEl>
                                        <p:attrNameLst>
                                          <p:attrName>ppt_h</p:attrName>
                                        </p:attrNameLst>
                                      </p:cBhvr>
                                      <p:tavLst>
                                        <p:tav tm="0">
                                          <p:val>
                                            <p:fltVal val="0"/>
                                          </p:val>
                                        </p:tav>
                                        <p:tav tm="100000">
                                          <p:val>
                                            <p:strVal val="#ppt_h"/>
                                          </p:val>
                                        </p:tav>
                                      </p:tavLst>
                                    </p:anim>
                                  </p:childTnLst>
                                </p:cTn>
                              </p:par>
                            </p:childTnLst>
                          </p:cTn>
                        </p:par>
                        <p:par>
                          <p:cTn id="19" fill="hold">
                            <p:stCondLst>
                              <p:cond delay="7500"/>
                            </p:stCondLst>
                            <p:childTnLst>
                              <p:par>
                                <p:cTn id="20" presetClass="entr" nodeType="afterEffect" presetSubtype="16" presetID="23" grpId="4" fill="hold">
                                  <p:stCondLst>
                                    <p:cond delay="0"/>
                                  </p:stCondLst>
                                  <p:iterate type="el" backwards="0">
                                    <p:tmAbs val="0"/>
                                  </p:iterate>
                                  <p:childTnLst>
                                    <p:set>
                                      <p:cBhvr>
                                        <p:cTn id="21" fill="hold"/>
                                        <p:tgtEl>
                                          <p:spTgt spid="638"/>
                                        </p:tgtEl>
                                        <p:attrNameLst>
                                          <p:attrName>style.visibility</p:attrName>
                                        </p:attrNameLst>
                                      </p:cBhvr>
                                      <p:to>
                                        <p:strVal val="visible"/>
                                      </p:to>
                                    </p:set>
                                    <p:anim calcmode="lin" valueType="num">
                                      <p:cBhvr>
                                        <p:cTn id="22" dur="2500" fill="hold"/>
                                        <p:tgtEl>
                                          <p:spTgt spid="638"/>
                                        </p:tgtEl>
                                        <p:attrNameLst>
                                          <p:attrName>ppt_w</p:attrName>
                                        </p:attrNameLst>
                                      </p:cBhvr>
                                      <p:tavLst>
                                        <p:tav tm="0">
                                          <p:val>
                                            <p:fltVal val="0"/>
                                          </p:val>
                                        </p:tav>
                                        <p:tav tm="100000">
                                          <p:val>
                                            <p:strVal val="#ppt_w"/>
                                          </p:val>
                                        </p:tav>
                                      </p:tavLst>
                                    </p:anim>
                                    <p:anim calcmode="lin" valueType="num">
                                      <p:cBhvr>
                                        <p:cTn id="23" dur="2500" fill="hold"/>
                                        <p:tgtEl>
                                          <p:spTgt spid="638"/>
                                        </p:tgtEl>
                                        <p:attrNameLst>
                                          <p:attrName>ppt_h</p:attrName>
                                        </p:attrNameLst>
                                      </p:cBhvr>
                                      <p:tavLst>
                                        <p:tav tm="0">
                                          <p:val>
                                            <p:fltVal val="0"/>
                                          </p:val>
                                        </p:tav>
                                        <p:tav tm="100000">
                                          <p:val>
                                            <p:strVal val="#ppt_h"/>
                                          </p:val>
                                        </p:tav>
                                      </p:tavLst>
                                    </p:anim>
                                  </p:childTnLst>
                                </p:cTn>
                              </p:par>
                            </p:childTnLst>
                          </p:cTn>
                        </p:par>
                        <p:par>
                          <p:cTn id="24" fill="hold">
                            <p:stCondLst>
                              <p:cond delay="10000"/>
                            </p:stCondLst>
                            <p:childTnLst>
                              <p:par>
                                <p:cTn id="25" presetClass="entr" nodeType="afterEffect" presetSubtype="16" presetID="23" grpId="5" fill="hold">
                                  <p:stCondLst>
                                    <p:cond delay="0"/>
                                  </p:stCondLst>
                                  <p:iterate type="el" backwards="0">
                                    <p:tmAbs val="0"/>
                                  </p:iterate>
                                  <p:childTnLst>
                                    <p:set>
                                      <p:cBhvr>
                                        <p:cTn id="26" fill="hold"/>
                                        <p:tgtEl>
                                          <p:spTgt spid="639"/>
                                        </p:tgtEl>
                                        <p:attrNameLst>
                                          <p:attrName>style.visibility</p:attrName>
                                        </p:attrNameLst>
                                      </p:cBhvr>
                                      <p:to>
                                        <p:strVal val="visible"/>
                                      </p:to>
                                    </p:set>
                                    <p:anim calcmode="lin" valueType="num">
                                      <p:cBhvr>
                                        <p:cTn id="27" dur="2500" fill="hold"/>
                                        <p:tgtEl>
                                          <p:spTgt spid="639"/>
                                        </p:tgtEl>
                                        <p:attrNameLst>
                                          <p:attrName>ppt_w</p:attrName>
                                        </p:attrNameLst>
                                      </p:cBhvr>
                                      <p:tavLst>
                                        <p:tav tm="0">
                                          <p:val>
                                            <p:fltVal val="0"/>
                                          </p:val>
                                        </p:tav>
                                        <p:tav tm="100000">
                                          <p:val>
                                            <p:strVal val="#ppt_w"/>
                                          </p:val>
                                        </p:tav>
                                      </p:tavLst>
                                    </p:anim>
                                    <p:anim calcmode="lin" valueType="num">
                                      <p:cBhvr>
                                        <p:cTn id="28" dur="2500" fill="hold"/>
                                        <p:tgtEl>
                                          <p:spTgt spid="639"/>
                                        </p:tgtEl>
                                        <p:attrNameLst>
                                          <p:attrName>ppt_h</p:attrName>
                                        </p:attrNameLst>
                                      </p:cBhvr>
                                      <p:tavLst>
                                        <p:tav tm="0">
                                          <p:val>
                                            <p:fltVal val="0"/>
                                          </p:val>
                                        </p:tav>
                                        <p:tav tm="100000">
                                          <p:val>
                                            <p:strVal val="#ppt_h"/>
                                          </p:val>
                                        </p:tav>
                                      </p:tavLst>
                                    </p:anim>
                                  </p:childTnLst>
                                </p:cTn>
                              </p:par>
                            </p:childTnLst>
                          </p:cTn>
                        </p:par>
                        <p:par>
                          <p:cTn id="29" fill="hold">
                            <p:stCondLst>
                              <p:cond delay="12500"/>
                            </p:stCondLst>
                            <p:childTnLst>
                              <p:par>
                                <p:cTn id="30" presetClass="entr" nodeType="afterEffect" presetSubtype="16" presetID="23" grpId="6" fill="hold">
                                  <p:stCondLst>
                                    <p:cond delay="0"/>
                                  </p:stCondLst>
                                  <p:iterate type="el" backwards="0">
                                    <p:tmAbs val="0"/>
                                  </p:iterate>
                                  <p:childTnLst>
                                    <p:set>
                                      <p:cBhvr>
                                        <p:cTn id="31" fill="hold"/>
                                        <p:tgtEl>
                                          <p:spTgt spid="640"/>
                                        </p:tgtEl>
                                        <p:attrNameLst>
                                          <p:attrName>style.visibility</p:attrName>
                                        </p:attrNameLst>
                                      </p:cBhvr>
                                      <p:to>
                                        <p:strVal val="visible"/>
                                      </p:to>
                                    </p:set>
                                    <p:anim calcmode="lin" valueType="num">
                                      <p:cBhvr>
                                        <p:cTn id="32" dur="1000" fill="hold"/>
                                        <p:tgtEl>
                                          <p:spTgt spid="640"/>
                                        </p:tgtEl>
                                        <p:attrNameLst>
                                          <p:attrName>ppt_w</p:attrName>
                                        </p:attrNameLst>
                                      </p:cBhvr>
                                      <p:tavLst>
                                        <p:tav tm="0">
                                          <p:val>
                                            <p:fltVal val="0"/>
                                          </p:val>
                                        </p:tav>
                                        <p:tav tm="100000">
                                          <p:val>
                                            <p:strVal val="#ppt_w"/>
                                          </p:val>
                                        </p:tav>
                                      </p:tavLst>
                                    </p:anim>
                                    <p:anim calcmode="lin" valueType="num">
                                      <p:cBhvr>
                                        <p:cTn id="33" dur="1000" fill="hold"/>
                                        <p:tgtEl>
                                          <p:spTgt spid="6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9" grpId="5"/>
      <p:bldP build="whole" bldLvl="1" animBg="1" rev="0" advAuto="0" spid="640" grpId="6"/>
      <p:bldP build="whole" bldLvl="1" animBg="1" rev="0" advAuto="0" spid="635" grpId="1"/>
      <p:bldP build="whole" bldLvl="1" animBg="1" rev="0" advAuto="0" spid="636" grpId="2"/>
      <p:bldP build="whole" bldLvl="1" animBg="1" rev="0" advAuto="0" spid="637" grpId="3"/>
      <p:bldP build="whole" bldLvl="1" animBg="1" rev="0" advAuto="0" spid="638" grpId="4"/>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5" name="sdgs.tiff"/>
          <p:cNvPicPr>
            <a:picLocks noChangeAspect="1"/>
          </p:cNvPicPr>
          <p:nvPr/>
        </p:nvPicPr>
        <p:blipFill>
          <a:blip r:embed="rId2">
            <a:extLst/>
          </a:blip>
          <a:srcRect l="2812" t="1948" r="0" b="0"/>
          <a:stretch>
            <a:fillRect/>
          </a:stretch>
        </p:blipFill>
        <p:spPr>
          <a:xfrm>
            <a:off x="859754" y="-3367584"/>
            <a:ext cx="22977987" cy="15208356"/>
          </a:xfrm>
          <a:prstGeom prst="rect">
            <a:avLst/>
          </a:prstGeom>
          <a:ln w="12700">
            <a:miter lim="400000"/>
          </a:ln>
        </p:spPr>
      </p:pic>
      <p:grpSp>
        <p:nvGrpSpPr>
          <p:cNvPr id="650" name="Group 650"/>
          <p:cNvGrpSpPr/>
          <p:nvPr/>
        </p:nvGrpSpPr>
        <p:grpSpPr>
          <a:xfrm>
            <a:off x="38316" y="1210209"/>
            <a:ext cx="23850168" cy="11295582"/>
            <a:chOff x="0" y="0"/>
            <a:chExt cx="23850166" cy="11295581"/>
          </a:xfrm>
        </p:grpSpPr>
        <p:sp>
          <p:nvSpPr>
            <p:cNvPr id="646" name="Shape 646"/>
            <p:cNvSpPr/>
            <p:nvPr/>
          </p:nvSpPr>
          <p:spPr>
            <a:xfrm>
              <a:off x="497923" y="36888"/>
              <a:ext cx="14943951" cy="1068244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47" name="Shape 647"/>
            <p:cNvSpPr/>
            <p:nvPr/>
          </p:nvSpPr>
          <p:spPr>
            <a:xfrm>
              <a:off x="12258123" y="3432154"/>
              <a:ext cx="11592044" cy="7439578"/>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48" name="Shape 648"/>
            <p:cNvSpPr/>
            <p:nvPr/>
          </p:nvSpPr>
          <p:spPr>
            <a:xfrm>
              <a:off x="19766453" y="0"/>
              <a:ext cx="3483690" cy="360338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pic>
          <p:nvPicPr>
            <p:cNvPr id="649" name="gender.tiff"/>
            <p:cNvPicPr>
              <a:picLocks noChangeAspect="1"/>
            </p:cNvPicPr>
            <p:nvPr/>
          </p:nvPicPr>
          <p:blipFill>
            <a:blip r:embed="rId3">
              <a:extLst/>
            </a:blip>
            <a:stretch>
              <a:fillRect/>
            </a:stretch>
          </p:blipFill>
          <p:spPr>
            <a:xfrm>
              <a:off x="0" y="3008303"/>
              <a:ext cx="16129604" cy="8287279"/>
            </a:xfrm>
            <a:prstGeom prst="rect">
              <a:avLst/>
            </a:prstGeom>
            <a:ln w="12700" cap="flat">
              <a:noFill/>
              <a:miter lim="400000"/>
            </a:ln>
            <a:effectLst/>
          </p:spPr>
        </p:pic>
      </p:grpSp>
      <p:grpSp>
        <p:nvGrpSpPr>
          <p:cNvPr id="653" name="Group 653"/>
          <p:cNvGrpSpPr/>
          <p:nvPr/>
        </p:nvGrpSpPr>
        <p:grpSpPr>
          <a:xfrm>
            <a:off x="76596" y="1138282"/>
            <a:ext cx="16159465" cy="3184923"/>
            <a:chOff x="0" y="0"/>
            <a:chExt cx="16159464" cy="3184921"/>
          </a:xfrm>
        </p:grpSpPr>
        <p:pic>
          <p:nvPicPr>
            <p:cNvPr id="651" name="crops--21713_08.jpg"/>
            <p:cNvPicPr>
              <a:picLocks noChangeAspect="1"/>
            </p:cNvPicPr>
            <p:nvPr/>
          </p:nvPicPr>
          <p:blipFill>
            <a:blip r:embed="rId4">
              <a:extLst/>
            </a:blip>
            <a:stretch>
              <a:fillRect/>
            </a:stretch>
          </p:blipFill>
          <p:spPr>
            <a:xfrm>
              <a:off x="0" y="0"/>
              <a:ext cx="5308204" cy="3184922"/>
            </a:xfrm>
            <a:prstGeom prst="rect">
              <a:avLst/>
            </a:prstGeom>
            <a:ln w="12700" cap="flat">
              <a:noFill/>
              <a:miter lim="400000"/>
            </a:ln>
            <a:effectLst/>
          </p:spPr>
        </p:pic>
        <p:sp>
          <p:nvSpPr>
            <p:cNvPr id="652" name="Shape 652"/>
            <p:cNvSpPr/>
            <p:nvPr/>
          </p:nvSpPr>
          <p:spPr>
            <a:xfrm>
              <a:off x="5380529" y="50799"/>
              <a:ext cx="10778936" cy="2225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a:defRPr sz="3400"/>
              </a:pPr>
              <a:r>
                <a:t>Women make major contributions to crop production.</a:t>
              </a:r>
            </a:p>
            <a:p>
              <a:pPr algn="l">
                <a:defRPr sz="3400"/>
              </a:pPr>
              <a:r>
                <a:t>Women have the least access to the means for increasing yields and moving from subsistence crops to market-oriented production</a:t>
              </a:r>
            </a:p>
          </p:txBody>
        </p:sp>
      </p:grpSp>
      <p:sp>
        <p:nvSpPr>
          <p:cNvPr id="654" name="Shape 654"/>
          <p:cNvSpPr/>
          <p:nvPr/>
        </p:nvSpPr>
        <p:spPr>
          <a:xfrm>
            <a:off x="16273583" y="4891282"/>
            <a:ext cx="7506792" cy="319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r>
              <a:t>Women carry out 70% of the global work hours</a:t>
            </a:r>
          </a:p>
          <a:p>
            <a:pPr algn="l"/>
            <a:r>
              <a:t>but they only earn 10% of the global salary</a:t>
            </a:r>
          </a:p>
        </p:txBody>
      </p:sp>
      <p:sp>
        <p:nvSpPr>
          <p:cNvPr id="655" name="Shape 65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56"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657" name="Shape 657"/>
          <p:cNvSpPr/>
          <p:nvPr/>
        </p:nvSpPr>
        <p:spPr>
          <a:xfrm>
            <a:off x="158700" y="68312"/>
            <a:ext cx="283437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SDGs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650"/>
                                        </p:tgtEl>
                                        <p:attrNameLst>
                                          <p:attrName>style.visibility</p:attrName>
                                        </p:attrNameLst>
                                      </p:cBhvr>
                                      <p:to>
                                        <p:strVal val="visible"/>
                                      </p:to>
                                    </p:set>
                                    <p:anim calcmode="lin" valueType="num">
                                      <p:cBhvr>
                                        <p:cTn id="7" dur="2500" fill="hold"/>
                                        <p:tgtEl>
                                          <p:spTgt spid="650"/>
                                        </p:tgtEl>
                                        <p:attrNameLst>
                                          <p:attrName>ppt_w</p:attrName>
                                        </p:attrNameLst>
                                      </p:cBhvr>
                                      <p:tavLst>
                                        <p:tav tm="0">
                                          <p:val>
                                            <p:fltVal val="0"/>
                                          </p:val>
                                        </p:tav>
                                        <p:tav tm="100000">
                                          <p:val>
                                            <p:strVal val="#ppt_w"/>
                                          </p:val>
                                        </p:tav>
                                      </p:tavLst>
                                    </p:anim>
                                    <p:anim calcmode="lin" valueType="num">
                                      <p:cBhvr>
                                        <p:cTn id="8" dur="2500" fill="hold"/>
                                        <p:tgtEl>
                                          <p:spTgt spid="650"/>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ID="9" grpId="2" fill="hold">
                                  <p:stCondLst>
                                    <p:cond delay="0"/>
                                  </p:stCondLst>
                                  <p:iterate type="el" backwards="0">
                                    <p:tmAbs val="0"/>
                                  </p:iterate>
                                  <p:childTnLst>
                                    <p:set>
                                      <p:cBhvr>
                                        <p:cTn id="11" fill="hold"/>
                                        <p:tgtEl>
                                          <p:spTgt spid="654"/>
                                        </p:tgtEl>
                                        <p:attrNameLst>
                                          <p:attrName>style.visibility</p:attrName>
                                        </p:attrNameLst>
                                      </p:cBhvr>
                                      <p:to>
                                        <p:strVal val="visible"/>
                                      </p:to>
                                    </p:set>
                                    <p:animEffect filter="dissolve" transition="in">
                                      <p:cBhvr>
                                        <p:cTn id="12" dur="1000"/>
                                        <p:tgtEl>
                                          <p:spTgt spid="65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53"/>
                                        </p:tgtEl>
                                        <p:attrNameLst>
                                          <p:attrName>style.visibility</p:attrName>
                                        </p:attrNameLst>
                                      </p:cBhvr>
                                      <p:to>
                                        <p:strVal val="visible"/>
                                      </p:to>
                                    </p:set>
                                    <p:animEffect filter="dissolve" transition="in">
                                      <p:cBhvr>
                                        <p:cTn id="17" dur="1000"/>
                                        <p:tgtEl>
                                          <p:spTgt spid="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0" grpId="1"/>
      <p:bldP build="whole" bldLvl="1" animBg="1" rev="0" advAuto="0" spid="654" grpId="2"/>
      <p:bldP build="whole" bldLvl="1" animBg="1" rev="0" advAuto="0" spid="653" grpId="3"/>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9" name="sdgs.tiff"/>
          <p:cNvPicPr>
            <a:picLocks noChangeAspect="1"/>
          </p:cNvPicPr>
          <p:nvPr/>
        </p:nvPicPr>
        <p:blipFill>
          <a:blip r:embed="rId2">
            <a:extLst/>
          </a:blip>
          <a:srcRect l="2812" t="1948" r="0" b="0"/>
          <a:stretch>
            <a:fillRect/>
          </a:stretch>
        </p:blipFill>
        <p:spPr>
          <a:xfrm>
            <a:off x="859754" y="-3367584"/>
            <a:ext cx="22977987" cy="15208356"/>
          </a:xfrm>
          <a:prstGeom prst="rect">
            <a:avLst/>
          </a:prstGeom>
          <a:ln w="12700">
            <a:miter lim="400000"/>
          </a:ln>
        </p:spPr>
      </p:pic>
      <p:sp>
        <p:nvSpPr>
          <p:cNvPr id="660" name="Shape 660"/>
          <p:cNvSpPr/>
          <p:nvPr/>
        </p:nvSpPr>
        <p:spPr>
          <a:xfrm>
            <a:off x="11685458" y="1552932"/>
            <a:ext cx="4029095" cy="10304620"/>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grpSp>
        <p:nvGrpSpPr>
          <p:cNvPr id="665" name="Group 665"/>
          <p:cNvGrpSpPr/>
          <p:nvPr/>
        </p:nvGrpSpPr>
        <p:grpSpPr>
          <a:xfrm>
            <a:off x="0" y="715604"/>
            <a:ext cx="24384000" cy="11380828"/>
            <a:chOff x="0" y="0"/>
            <a:chExt cx="24384000" cy="11380826"/>
          </a:xfrm>
        </p:grpSpPr>
        <p:sp>
          <p:nvSpPr>
            <p:cNvPr id="661" name="Shape 661"/>
            <p:cNvSpPr/>
            <p:nvPr/>
          </p:nvSpPr>
          <p:spPr>
            <a:xfrm>
              <a:off x="456720" y="7278173"/>
              <a:ext cx="3949963" cy="410265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62" name="Shape 662"/>
            <p:cNvSpPr/>
            <p:nvPr/>
          </p:nvSpPr>
          <p:spPr>
            <a:xfrm>
              <a:off x="15802517" y="648415"/>
              <a:ext cx="8112740" cy="1068244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pic>
          <p:nvPicPr>
            <p:cNvPr id="663" name="World_map_mangrove_distribution-small.jpg"/>
            <p:cNvPicPr>
              <a:picLocks noChangeAspect="1"/>
            </p:cNvPicPr>
            <p:nvPr/>
          </p:nvPicPr>
          <p:blipFill>
            <a:blip r:embed="rId3">
              <a:extLst/>
            </a:blip>
            <a:stretch>
              <a:fillRect/>
            </a:stretch>
          </p:blipFill>
          <p:spPr>
            <a:xfrm>
              <a:off x="0" y="109299"/>
              <a:ext cx="24384000" cy="7697392"/>
            </a:xfrm>
            <a:prstGeom prst="rect">
              <a:avLst/>
            </a:prstGeom>
            <a:ln w="12700" cap="flat">
              <a:noFill/>
              <a:miter lim="400000"/>
            </a:ln>
            <a:effectLst/>
          </p:spPr>
        </p:pic>
        <p:sp>
          <p:nvSpPr>
            <p:cNvPr id="664" name="Shape 664"/>
            <p:cNvSpPr/>
            <p:nvPr/>
          </p:nvSpPr>
          <p:spPr>
            <a:xfrm>
              <a:off x="562516" y="0"/>
              <a:ext cx="331978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Mangroves</a:t>
              </a:r>
            </a:p>
          </p:txBody>
        </p:sp>
      </p:grpSp>
      <p:sp>
        <p:nvSpPr>
          <p:cNvPr id="666" name="Shape 666"/>
          <p:cNvSpPr/>
          <p:nvPr/>
        </p:nvSpPr>
        <p:spPr>
          <a:xfrm>
            <a:off x="321580" y="7207664"/>
            <a:ext cx="11830646" cy="5514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3900"/>
            </a:pPr>
            <a:r>
              <a:t>About half of mangrove loss has occurred in the last 50 years, mostly in the last two decades, due to:</a:t>
            </a:r>
          </a:p>
          <a:p>
            <a:pPr marL="617361" indent="-617361" algn="l">
              <a:buSzPct val="75000"/>
              <a:buChar char="•"/>
              <a:defRPr sz="3900"/>
            </a:pPr>
            <a:r>
              <a:t>shrimp farming</a:t>
            </a:r>
          </a:p>
          <a:p>
            <a:pPr marL="617361" indent="-617361" algn="l">
              <a:buSzPct val="75000"/>
              <a:buChar char="•"/>
              <a:defRPr sz="3900"/>
            </a:pPr>
            <a:r>
              <a:t>tourism</a:t>
            </a:r>
          </a:p>
          <a:p>
            <a:pPr marL="617361" indent="-617361" algn="l">
              <a:buSzPct val="75000"/>
              <a:buChar char="•"/>
              <a:defRPr sz="3900"/>
            </a:pPr>
            <a:r>
              <a:t>urbanization</a:t>
            </a:r>
          </a:p>
          <a:p>
            <a:pPr marL="617361" indent="-617361" algn="l">
              <a:buSzPct val="75000"/>
              <a:buChar char="•"/>
              <a:defRPr sz="3900"/>
            </a:pPr>
            <a:r>
              <a:t>agriculture expansion</a:t>
            </a:r>
          </a:p>
          <a:p>
            <a:pPr marL="617361" indent="-617361" algn="l">
              <a:buSzPct val="75000"/>
              <a:buChar char="•"/>
              <a:defRPr sz="3900"/>
            </a:pPr>
            <a:r>
              <a:t>roadways</a:t>
            </a:r>
          </a:p>
          <a:p>
            <a:pPr marL="617361" indent="-617361" algn="l">
              <a:buSzPct val="75000"/>
              <a:buChar char="•"/>
              <a:defRPr sz="3900"/>
            </a:pPr>
            <a:r>
              <a:t>marinas, and</a:t>
            </a:r>
          </a:p>
          <a:p>
            <a:pPr marL="617361" indent="-617361" algn="l">
              <a:buSzPct val="75000"/>
              <a:buChar char="•"/>
              <a:defRPr sz="3900"/>
            </a:pPr>
            <a:r>
              <a:t>other intrusive developments.</a:t>
            </a:r>
          </a:p>
        </p:txBody>
      </p:sp>
      <p:sp>
        <p:nvSpPr>
          <p:cNvPr id="667" name="Shape 667"/>
          <p:cNvSpPr/>
          <p:nvPr/>
        </p:nvSpPr>
        <p:spPr>
          <a:xfrm>
            <a:off x="12486709" y="6798392"/>
            <a:ext cx="11600757" cy="3317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4200"/>
            </a:pPr>
            <a:r>
              <a:t>A Tragedy for our Oceans</a:t>
            </a:r>
          </a:p>
          <a:p>
            <a:pPr algn="l">
              <a:defRPr sz="4200"/>
            </a:pPr>
            <a:r>
              <a:t>Continuing heavy loss of mangrove forests represents a real tragedy for our oceans and the extensive life-support systems mangroves engender.</a:t>
            </a:r>
          </a:p>
        </p:txBody>
      </p:sp>
      <p:pic>
        <p:nvPicPr>
          <p:cNvPr id="668" name="Sun_in_Sunderbans.jpg"/>
          <p:cNvPicPr>
            <a:picLocks noChangeAspect="1"/>
          </p:cNvPicPr>
          <p:nvPr/>
        </p:nvPicPr>
        <p:blipFill>
          <a:blip r:embed="rId4">
            <a:extLst/>
          </a:blip>
          <a:stretch>
            <a:fillRect/>
          </a:stretch>
        </p:blipFill>
        <p:spPr>
          <a:xfrm>
            <a:off x="727533" y="1778396"/>
            <a:ext cx="3269334" cy="4916290"/>
          </a:xfrm>
          <a:prstGeom prst="rect">
            <a:avLst/>
          </a:prstGeom>
          <a:ln w="12700">
            <a:miter lim="400000"/>
          </a:ln>
        </p:spPr>
      </p:pic>
      <p:pic>
        <p:nvPicPr>
          <p:cNvPr id="669" name="peoplesnorkelmangrovesS.jpg"/>
          <p:cNvPicPr>
            <a:picLocks noChangeAspect="1"/>
          </p:cNvPicPr>
          <p:nvPr/>
        </p:nvPicPr>
        <p:blipFill>
          <a:blip r:embed="rId5">
            <a:extLst/>
          </a:blip>
          <a:stretch>
            <a:fillRect/>
          </a:stretch>
        </p:blipFill>
        <p:spPr>
          <a:xfrm>
            <a:off x="18288000" y="9463665"/>
            <a:ext cx="5745699" cy="3160136"/>
          </a:xfrm>
          <a:prstGeom prst="rect">
            <a:avLst/>
          </a:prstGeom>
          <a:ln w="12700">
            <a:miter lim="400000"/>
          </a:ln>
        </p:spPr>
      </p:pic>
      <p:sp>
        <p:nvSpPr>
          <p:cNvPr id="670" name="Shape 67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71" name="Mari_Logo1.jpg"/>
          <p:cNvPicPr>
            <a:picLocks noChangeAspect="1"/>
          </p:cNvPicPr>
          <p:nvPr/>
        </p:nvPicPr>
        <p:blipFill>
          <a:blip r:embed="rId6">
            <a:extLst/>
          </a:blip>
          <a:stretch>
            <a:fillRect/>
          </a:stretch>
        </p:blipFill>
        <p:spPr>
          <a:xfrm>
            <a:off x="23455572" y="91975"/>
            <a:ext cx="933017" cy="765474"/>
          </a:xfrm>
          <a:prstGeom prst="rect">
            <a:avLst/>
          </a:prstGeom>
          <a:ln w="12700">
            <a:miter lim="400000"/>
          </a:ln>
        </p:spPr>
      </p:pic>
      <p:sp>
        <p:nvSpPr>
          <p:cNvPr id="672" name="Shape 672"/>
          <p:cNvSpPr/>
          <p:nvPr/>
        </p:nvSpPr>
        <p:spPr>
          <a:xfrm>
            <a:off x="158700" y="68312"/>
            <a:ext cx="283437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SDGs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665"/>
                                        </p:tgtEl>
                                        <p:attrNameLst>
                                          <p:attrName>style.visibility</p:attrName>
                                        </p:attrNameLst>
                                      </p:cBhvr>
                                      <p:to>
                                        <p:strVal val="visible"/>
                                      </p:to>
                                    </p:set>
                                    <p:anim calcmode="lin" valueType="num">
                                      <p:cBhvr>
                                        <p:cTn id="7" dur="2500" fill="hold"/>
                                        <p:tgtEl>
                                          <p:spTgt spid="665"/>
                                        </p:tgtEl>
                                        <p:attrNameLst>
                                          <p:attrName>ppt_w</p:attrName>
                                        </p:attrNameLst>
                                      </p:cBhvr>
                                      <p:tavLst>
                                        <p:tav tm="0">
                                          <p:val>
                                            <p:fltVal val="0"/>
                                          </p:val>
                                        </p:tav>
                                        <p:tav tm="100000">
                                          <p:val>
                                            <p:strVal val="#ppt_w"/>
                                          </p:val>
                                        </p:tav>
                                      </p:tavLst>
                                    </p:anim>
                                    <p:anim calcmode="lin" valueType="num">
                                      <p:cBhvr>
                                        <p:cTn id="8" dur="2500" fill="hold"/>
                                        <p:tgtEl>
                                          <p:spTgt spid="665"/>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6" presetID="23" grpId="2" fill="hold">
                                  <p:stCondLst>
                                    <p:cond delay="0"/>
                                  </p:stCondLst>
                                  <p:iterate type="el" backwards="0">
                                    <p:tmAbs val="0"/>
                                  </p:iterate>
                                  <p:childTnLst>
                                    <p:set>
                                      <p:cBhvr>
                                        <p:cTn id="11" fill="hold"/>
                                        <p:tgtEl>
                                          <p:spTgt spid="660"/>
                                        </p:tgtEl>
                                        <p:attrNameLst>
                                          <p:attrName>style.visibility</p:attrName>
                                        </p:attrNameLst>
                                      </p:cBhvr>
                                      <p:to>
                                        <p:strVal val="visible"/>
                                      </p:to>
                                    </p:set>
                                    <p:anim calcmode="lin" valueType="num">
                                      <p:cBhvr>
                                        <p:cTn id="12" dur="2500" fill="hold"/>
                                        <p:tgtEl>
                                          <p:spTgt spid="660"/>
                                        </p:tgtEl>
                                        <p:attrNameLst>
                                          <p:attrName>ppt_w</p:attrName>
                                        </p:attrNameLst>
                                      </p:cBhvr>
                                      <p:tavLst>
                                        <p:tav tm="0">
                                          <p:val>
                                            <p:fltVal val="0"/>
                                          </p:val>
                                        </p:tav>
                                        <p:tav tm="100000">
                                          <p:val>
                                            <p:strVal val="#ppt_w"/>
                                          </p:val>
                                        </p:tav>
                                      </p:tavLst>
                                    </p:anim>
                                    <p:anim calcmode="lin" valueType="num">
                                      <p:cBhvr>
                                        <p:cTn id="13" dur="2500" fill="hold"/>
                                        <p:tgtEl>
                                          <p:spTgt spid="660"/>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Class="entr" nodeType="afterEffect" presetSubtype="16" presetID="23" grpId="3" fill="hold">
                                  <p:stCondLst>
                                    <p:cond delay="0"/>
                                  </p:stCondLst>
                                  <p:iterate type="el" backwards="0">
                                    <p:tmAbs val="0"/>
                                  </p:iterate>
                                  <p:childTnLst>
                                    <p:set>
                                      <p:cBhvr>
                                        <p:cTn id="16" fill="hold"/>
                                        <p:tgtEl>
                                          <p:spTgt spid="668"/>
                                        </p:tgtEl>
                                        <p:attrNameLst>
                                          <p:attrName>style.visibility</p:attrName>
                                        </p:attrNameLst>
                                      </p:cBhvr>
                                      <p:to>
                                        <p:strVal val="visible"/>
                                      </p:to>
                                    </p:set>
                                    <p:anim calcmode="lin" valueType="num">
                                      <p:cBhvr>
                                        <p:cTn id="17" dur="2500" fill="hold"/>
                                        <p:tgtEl>
                                          <p:spTgt spid="668"/>
                                        </p:tgtEl>
                                        <p:attrNameLst>
                                          <p:attrName>ppt_w</p:attrName>
                                        </p:attrNameLst>
                                      </p:cBhvr>
                                      <p:tavLst>
                                        <p:tav tm="0">
                                          <p:val>
                                            <p:fltVal val="0"/>
                                          </p:val>
                                        </p:tav>
                                        <p:tav tm="100000">
                                          <p:val>
                                            <p:strVal val="#ppt_w"/>
                                          </p:val>
                                        </p:tav>
                                      </p:tavLst>
                                    </p:anim>
                                    <p:anim calcmode="lin" valueType="num">
                                      <p:cBhvr>
                                        <p:cTn id="18" dur="2500" fill="hold"/>
                                        <p:tgtEl>
                                          <p:spTgt spid="668"/>
                                        </p:tgtEl>
                                        <p:attrNameLst>
                                          <p:attrName>ppt_h</p:attrName>
                                        </p:attrNameLst>
                                      </p:cBhvr>
                                      <p:tavLst>
                                        <p:tav tm="0">
                                          <p:val>
                                            <p:fltVal val="0"/>
                                          </p:val>
                                        </p:tav>
                                        <p:tav tm="100000">
                                          <p:val>
                                            <p:strVal val="#ppt_h"/>
                                          </p:val>
                                        </p:tav>
                                      </p:tavLst>
                                    </p:anim>
                                  </p:childTnLst>
                                </p:cTn>
                              </p:par>
                            </p:childTnLst>
                          </p:cTn>
                        </p:par>
                        <p:par>
                          <p:cTn id="19" fill="hold">
                            <p:stCondLst>
                              <p:cond delay="7500"/>
                            </p:stCondLst>
                            <p:childTnLst>
                              <p:par>
                                <p:cTn id="20" presetClass="entr" nodeType="afterEffect" presetSubtype="16" presetID="23" grpId="4" fill="hold">
                                  <p:stCondLst>
                                    <p:cond delay="0"/>
                                  </p:stCondLst>
                                  <p:iterate type="el" backwards="0">
                                    <p:tmAbs val="0"/>
                                  </p:iterate>
                                  <p:childTnLst>
                                    <p:set>
                                      <p:cBhvr>
                                        <p:cTn id="21" fill="hold"/>
                                        <p:tgtEl>
                                          <p:spTgt spid="669"/>
                                        </p:tgtEl>
                                        <p:attrNameLst>
                                          <p:attrName>style.visibility</p:attrName>
                                        </p:attrNameLst>
                                      </p:cBhvr>
                                      <p:to>
                                        <p:strVal val="visible"/>
                                      </p:to>
                                    </p:set>
                                    <p:anim calcmode="lin" valueType="num">
                                      <p:cBhvr>
                                        <p:cTn id="22" dur="2500" fill="hold"/>
                                        <p:tgtEl>
                                          <p:spTgt spid="669"/>
                                        </p:tgtEl>
                                        <p:attrNameLst>
                                          <p:attrName>ppt_w</p:attrName>
                                        </p:attrNameLst>
                                      </p:cBhvr>
                                      <p:tavLst>
                                        <p:tav tm="0">
                                          <p:val>
                                            <p:fltVal val="0"/>
                                          </p:val>
                                        </p:tav>
                                        <p:tav tm="100000">
                                          <p:val>
                                            <p:strVal val="#ppt_w"/>
                                          </p:val>
                                        </p:tav>
                                      </p:tavLst>
                                    </p:anim>
                                    <p:anim calcmode="lin" valueType="num">
                                      <p:cBhvr>
                                        <p:cTn id="23" dur="2500" fill="hold"/>
                                        <p:tgtEl>
                                          <p:spTgt spid="669"/>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5" fill="hold">
                                  <p:stCondLst>
                                    <p:cond delay="0"/>
                                  </p:stCondLst>
                                  <p:iterate type="el" backwards="0">
                                    <p:tmAbs val="0"/>
                                  </p:iterate>
                                  <p:childTnLst>
                                    <p:set>
                                      <p:cBhvr>
                                        <p:cTn id="27" fill="hold"/>
                                        <p:tgtEl>
                                          <p:spTgt spid="666"/>
                                        </p:tgtEl>
                                        <p:attrNameLst>
                                          <p:attrName>style.visibility</p:attrName>
                                        </p:attrNameLst>
                                      </p:cBhvr>
                                      <p:to>
                                        <p:strVal val="visible"/>
                                      </p:to>
                                    </p:set>
                                    <p:animEffect filter="dissolve" transition="in">
                                      <p:cBhvr>
                                        <p:cTn id="28" dur="1000"/>
                                        <p:tgtEl>
                                          <p:spTgt spid="666"/>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6" fill="hold">
                                  <p:stCondLst>
                                    <p:cond delay="0"/>
                                  </p:stCondLst>
                                  <p:iterate type="el" backwards="0">
                                    <p:tmAbs val="0"/>
                                  </p:iterate>
                                  <p:childTnLst>
                                    <p:set>
                                      <p:cBhvr>
                                        <p:cTn id="32" fill="hold"/>
                                        <p:tgtEl>
                                          <p:spTgt spid="667"/>
                                        </p:tgtEl>
                                        <p:attrNameLst>
                                          <p:attrName>style.visibility</p:attrName>
                                        </p:attrNameLst>
                                      </p:cBhvr>
                                      <p:to>
                                        <p:strVal val="visible"/>
                                      </p:to>
                                    </p:set>
                                    <p:animEffect filter="dissolve" transition="in">
                                      <p:cBhvr>
                                        <p:cTn id="33" dur="1000"/>
                                        <p:tgtEl>
                                          <p:spTgt spid="6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5" grpId="1"/>
      <p:bldP build="whole" bldLvl="1" animBg="1" rev="0" advAuto="0" spid="666" grpId="5"/>
      <p:bldP build="whole" bldLvl="1" animBg="1" rev="0" advAuto="0" spid="660" grpId="2"/>
      <p:bldP build="whole" bldLvl="1" animBg="1" rev="0" advAuto="0" spid="667" grpId="6"/>
      <p:bldP build="whole" bldLvl="1" animBg="1" rev="0" advAuto="0" spid="668" grpId="3"/>
      <p:bldP build="whole" bldLvl="1" animBg="1" rev="0" advAuto="0" spid="669" grpId="4"/>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4" name="sdgs.tiff"/>
          <p:cNvPicPr>
            <a:picLocks noChangeAspect="1"/>
          </p:cNvPicPr>
          <p:nvPr/>
        </p:nvPicPr>
        <p:blipFill>
          <a:blip r:embed="rId2">
            <a:extLst/>
          </a:blip>
          <a:srcRect l="2812" t="1948" r="0" b="0"/>
          <a:stretch>
            <a:fillRect/>
          </a:stretch>
        </p:blipFill>
        <p:spPr>
          <a:xfrm>
            <a:off x="859754" y="-3367584"/>
            <a:ext cx="22977987" cy="15208356"/>
          </a:xfrm>
          <a:prstGeom prst="rect">
            <a:avLst/>
          </a:prstGeom>
          <a:ln w="12700">
            <a:miter lim="400000"/>
          </a:ln>
        </p:spPr>
      </p:pic>
      <p:grpSp>
        <p:nvGrpSpPr>
          <p:cNvPr id="680" name="Group 680"/>
          <p:cNvGrpSpPr/>
          <p:nvPr/>
        </p:nvGrpSpPr>
        <p:grpSpPr>
          <a:xfrm>
            <a:off x="301049" y="842604"/>
            <a:ext cx="23504198" cy="10835798"/>
            <a:chOff x="0" y="0"/>
            <a:chExt cx="23504196" cy="10835796"/>
          </a:xfrm>
        </p:grpSpPr>
        <p:sp>
          <p:nvSpPr>
            <p:cNvPr id="675" name="Shape 675"/>
            <p:cNvSpPr/>
            <p:nvPr/>
          </p:nvSpPr>
          <p:spPr>
            <a:xfrm>
              <a:off x="11521107" y="844653"/>
              <a:ext cx="4029095" cy="3317876"/>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76" name="Shape 676"/>
            <p:cNvSpPr/>
            <p:nvPr/>
          </p:nvSpPr>
          <p:spPr>
            <a:xfrm>
              <a:off x="0" y="4154448"/>
              <a:ext cx="11476652" cy="3416379"/>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77" name="Shape 677"/>
            <p:cNvSpPr/>
            <p:nvPr/>
          </p:nvSpPr>
          <p:spPr>
            <a:xfrm>
              <a:off x="15391457" y="4154448"/>
              <a:ext cx="8112740" cy="6681349"/>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678" name="Shape 678"/>
            <p:cNvSpPr/>
            <p:nvPr/>
          </p:nvSpPr>
          <p:spPr>
            <a:xfrm>
              <a:off x="354656" y="0"/>
              <a:ext cx="11677969"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a:lstStyle>
            <a:p>
              <a:pPr/>
              <a:r>
                <a:t>Mangroves link many of the SDGs …</a:t>
              </a:r>
            </a:p>
          </p:txBody>
        </p:sp>
        <p:sp>
          <p:nvSpPr>
            <p:cNvPr id="679" name="Shape 679"/>
            <p:cNvSpPr/>
            <p:nvPr/>
          </p:nvSpPr>
          <p:spPr>
            <a:xfrm>
              <a:off x="11865550" y="7640994"/>
              <a:ext cx="3621783" cy="318988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sp>
        <p:nvSpPr>
          <p:cNvPr id="681" name="Shape 68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82"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683" name="Shape 683"/>
          <p:cNvSpPr/>
          <p:nvPr/>
        </p:nvSpPr>
        <p:spPr>
          <a:xfrm>
            <a:off x="158700" y="68312"/>
            <a:ext cx="283437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SDGs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91" name="Group 691"/>
          <p:cNvGrpSpPr/>
          <p:nvPr/>
        </p:nvGrpSpPr>
        <p:grpSpPr>
          <a:xfrm>
            <a:off x="757459" y="1122630"/>
            <a:ext cx="22869082" cy="11470740"/>
            <a:chOff x="0" y="0"/>
            <a:chExt cx="22869081" cy="11470738"/>
          </a:xfrm>
        </p:grpSpPr>
        <p:pic>
          <p:nvPicPr>
            <p:cNvPr id="685"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686"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687"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688" name="sdgs_p4.tiff"/>
            <p:cNvPicPr>
              <a:picLocks noChangeAspect="1"/>
            </p:cNvPicPr>
            <p:nvPr/>
          </p:nvPicPr>
          <p:blipFill>
            <a:blip r:embed="rId5">
              <a:extLst/>
            </a:blip>
            <a:stretch>
              <a:fillRect/>
            </a:stretch>
          </p:blipFill>
          <p:spPr>
            <a:xfrm>
              <a:off x="11643869" y="3771991"/>
              <a:ext cx="11225213" cy="3937984"/>
            </a:xfrm>
            <a:prstGeom prst="rect">
              <a:avLst/>
            </a:prstGeom>
            <a:ln w="12700" cap="flat">
              <a:noFill/>
              <a:miter lim="400000"/>
            </a:ln>
            <a:effectLst/>
          </p:spPr>
        </p:pic>
        <p:pic>
          <p:nvPicPr>
            <p:cNvPr id="689"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690"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sp>
        <p:nvSpPr>
          <p:cNvPr id="692" name="Shape 692"/>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693" name="Shape 693"/>
          <p:cNvSpPr/>
          <p:nvPr/>
        </p:nvSpPr>
        <p:spPr>
          <a:xfrm>
            <a:off x="5427979" y="3573462"/>
            <a:ext cx="13934044" cy="5476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17361" indent="-617361" algn="l">
              <a:buSzPct val="75000"/>
              <a:buChar char="•"/>
              <a:defRPr>
                <a:latin typeface="Helvetica"/>
                <a:ea typeface="Helvetica"/>
                <a:cs typeface="Helvetica"/>
                <a:sym typeface="Helvetica"/>
              </a:defRPr>
            </a:pPr>
            <a:r>
              <a:t>About Sustainable Development</a:t>
            </a:r>
          </a:p>
          <a:p>
            <a:pPr marL="617361" indent="-617361" algn="l">
              <a:buSzPct val="75000"/>
              <a:buChar char="•"/>
              <a:defRPr>
                <a:latin typeface="Helvetica"/>
                <a:ea typeface="Helvetica"/>
                <a:cs typeface="Helvetica"/>
                <a:sym typeface="Helvetica"/>
              </a:defRPr>
            </a:pPr>
            <a:r>
              <a:t>The 2030 Agenda: A Road to Dignity</a:t>
            </a:r>
          </a:p>
          <a:p>
            <a:pPr marL="617361" indent="-617361" algn="l">
              <a:buSzPct val="75000"/>
              <a:buChar char="•"/>
              <a:defRPr>
                <a:latin typeface="Helvetica"/>
                <a:ea typeface="Helvetica"/>
                <a:cs typeface="Helvetica"/>
                <a:sym typeface="Helvetica"/>
              </a:defRPr>
            </a:pPr>
            <a:r>
              <a:t>The Goals</a:t>
            </a:r>
          </a:p>
          <a:p>
            <a:pPr marL="617361" indent="-617361" algn="l">
              <a:buSzPct val="75000"/>
              <a:buChar char="•"/>
              <a:defRPr>
                <a:latin typeface="Helvetica"/>
                <a:ea typeface="Helvetica"/>
                <a:cs typeface="Helvetica"/>
                <a:sym typeface="Helvetica"/>
              </a:defRPr>
            </a:pPr>
            <a:r>
              <a:t>What is being done to reach the Goals</a:t>
            </a:r>
          </a:p>
          <a:p>
            <a:pPr marL="617361" indent="-617361" algn="l">
              <a:buSzPct val="75000"/>
              <a:buChar char="•"/>
              <a:defRPr>
                <a:latin typeface="Helvetica"/>
                <a:ea typeface="Helvetica"/>
                <a:cs typeface="Helvetica"/>
                <a:sym typeface="Helvetica"/>
              </a:defRPr>
            </a:pPr>
            <a:r>
              <a:t>Society through the Eyes of the Goals</a:t>
            </a:r>
          </a:p>
          <a:p>
            <a:pPr marL="617361" indent="-617361" algn="l">
              <a:buSzPct val="75000"/>
              <a:buChar char="•"/>
              <a:defRPr>
                <a:latin typeface="Helvetica"/>
                <a:ea typeface="Helvetica"/>
                <a:cs typeface="Helvetica"/>
                <a:sym typeface="Helvetica"/>
              </a:defRPr>
            </a:pPr>
            <a:r>
              <a:t>What is missing?</a:t>
            </a:r>
          </a:p>
          <a:p>
            <a:pPr marL="617361" indent="-617361" algn="l">
              <a:buSzPct val="75000"/>
              <a:buChar char="•"/>
              <a:defRPr>
                <a:latin typeface="Helvetica"/>
                <a:ea typeface="Helvetica"/>
                <a:cs typeface="Helvetica"/>
                <a:sym typeface="Helvetica"/>
              </a:defRPr>
            </a:pPr>
            <a:r>
              <a:t>What can you do?</a:t>
            </a:r>
          </a:p>
        </p:txBody>
      </p:sp>
      <p:sp>
        <p:nvSpPr>
          <p:cNvPr id="694" name="Shape 694"/>
          <p:cNvSpPr/>
          <p:nvPr/>
        </p:nvSpPr>
        <p:spPr>
          <a:xfrm>
            <a:off x="6019799" y="6680200"/>
            <a:ext cx="10848558" cy="0"/>
          </a:xfrm>
          <a:prstGeom prst="line">
            <a:avLst/>
          </a:prstGeom>
          <a:ln w="50800">
            <a:solidFill>
              <a:schemeClr val="accent5"/>
            </a:solidFill>
            <a:miter lim="400000"/>
          </a:ln>
        </p:spPr>
        <p:txBody>
          <a:bodyPr lIns="71437" tIns="71437" rIns="71437" bIns="71437" anchor="ctr"/>
          <a:lstStyle/>
          <a:p>
            <a:pPr>
              <a:defRPr sz="3200"/>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13" name="Global Energy Use since 1850.png"/>
          <p:cNvPicPr>
            <a:picLocks noChangeAspect="0"/>
          </p:cNvPicPr>
          <p:nvPr/>
        </p:nvPicPr>
        <p:blipFill>
          <a:blip r:embed="rId2">
            <a:extLst/>
          </a:blip>
          <a:srcRect l="0" t="0" r="2474" b="0"/>
          <a:stretch>
            <a:fillRect/>
          </a:stretch>
        </p:blipFill>
        <p:spPr>
          <a:xfrm>
            <a:off x="10125188" y="4475246"/>
            <a:ext cx="6888037" cy="4997433"/>
          </a:xfrm>
          <a:prstGeom prst="rect">
            <a:avLst/>
          </a:prstGeom>
          <a:ln w="12700">
            <a:miter lim="400000"/>
          </a:ln>
        </p:spPr>
      </p:pic>
      <p:pic>
        <p:nvPicPr>
          <p:cNvPr id="214" name="colonizers.tiff"/>
          <p:cNvPicPr>
            <a:picLocks noChangeAspect="1"/>
          </p:cNvPicPr>
          <p:nvPr/>
        </p:nvPicPr>
        <p:blipFill>
          <a:blip r:embed="rId3">
            <a:extLst/>
          </a:blip>
          <a:stretch>
            <a:fillRect/>
          </a:stretch>
        </p:blipFill>
        <p:spPr>
          <a:xfrm>
            <a:off x="7704138" y="1430152"/>
            <a:ext cx="7126882" cy="3231178"/>
          </a:xfrm>
          <a:prstGeom prst="rect">
            <a:avLst/>
          </a:prstGeom>
          <a:ln w="12700">
            <a:miter lim="400000"/>
          </a:ln>
        </p:spPr>
      </p:pic>
      <p:sp>
        <p:nvSpPr>
          <p:cNvPr id="215" name="Shape 215"/>
          <p:cNvSpPr/>
          <p:nvPr/>
        </p:nvSpPr>
        <p:spPr>
          <a:xfrm flipV="1">
            <a:off x="10424030" y="1011038"/>
            <a:ext cx="1" cy="12652994"/>
          </a:xfrm>
          <a:prstGeom prst="line">
            <a:avLst/>
          </a:prstGeom>
          <a:ln w="101600">
            <a:solidFill>
              <a:srgbClr val="A6AAA8"/>
            </a:solidFill>
            <a:custDash>
              <a:ds d="200000" sp="200000"/>
            </a:custDash>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16" name="smith_title.tiff"/>
          <p:cNvPicPr>
            <a:picLocks noChangeAspect="1"/>
          </p:cNvPicPr>
          <p:nvPr/>
        </p:nvPicPr>
        <p:blipFill>
          <a:blip r:embed="rId4">
            <a:extLst/>
          </a:blip>
          <a:stretch>
            <a:fillRect/>
          </a:stretch>
        </p:blipFill>
        <p:spPr>
          <a:xfrm>
            <a:off x="9932327" y="7016267"/>
            <a:ext cx="1361746" cy="2042617"/>
          </a:xfrm>
          <a:prstGeom prst="rect">
            <a:avLst/>
          </a:prstGeom>
          <a:ln w="12700">
            <a:miter lim="400000"/>
          </a:ln>
        </p:spPr>
      </p:pic>
      <p:sp>
        <p:nvSpPr>
          <p:cNvPr id="217" name="Shape 21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18"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219" name="Shape 219"/>
          <p:cNvSpPr/>
          <p:nvPr/>
        </p:nvSpPr>
        <p:spPr>
          <a:xfrm>
            <a:off x="9928169" y="6998923"/>
            <a:ext cx="152246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500">
                <a:latin typeface="Helvetica"/>
                <a:ea typeface="Helvetica"/>
                <a:cs typeface="Helvetica"/>
                <a:sym typeface="Helvetica"/>
              </a:defRPr>
            </a:pPr>
            <a:r>
              <a:t>Adam </a:t>
            </a:r>
          </a:p>
          <a:p>
            <a:pPr algn="l" defTabSz="457200">
              <a:defRPr sz="3500">
                <a:latin typeface="Helvetica"/>
                <a:ea typeface="Helvetica"/>
                <a:cs typeface="Helvetica"/>
                <a:sym typeface="Helvetica"/>
              </a:defRPr>
            </a:pPr>
            <a:r>
              <a:t>Smith</a:t>
            </a:r>
          </a:p>
        </p:txBody>
      </p:sp>
      <p:sp>
        <p:nvSpPr>
          <p:cNvPr id="220" name="Shape 220"/>
          <p:cNvSpPr/>
          <p:nvPr/>
        </p:nvSpPr>
        <p:spPr>
          <a:xfrm>
            <a:off x="6127154" y="2628931"/>
            <a:ext cx="4349461"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Holocene</a:t>
            </a:r>
          </a:p>
        </p:txBody>
      </p:sp>
      <p:sp>
        <p:nvSpPr>
          <p:cNvPr id="221" name="Shape 221"/>
          <p:cNvSpPr/>
          <p:nvPr/>
        </p:nvSpPr>
        <p:spPr>
          <a:xfrm>
            <a:off x="10549342" y="2628931"/>
            <a:ext cx="10188469"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Single-Species Dominance</a:t>
            </a:r>
          </a:p>
        </p:txBody>
      </p:sp>
      <p:sp>
        <p:nvSpPr>
          <p:cNvPr id="222" name="Shape 222"/>
          <p:cNvSpPr/>
          <p:nvPr/>
        </p:nvSpPr>
        <p:spPr>
          <a:xfrm>
            <a:off x="20810537" y="2628931"/>
            <a:ext cx="4172646"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Post-Holocene</a:t>
            </a:r>
          </a:p>
        </p:txBody>
      </p:sp>
      <p:sp>
        <p:nvSpPr>
          <p:cNvPr id="223" name="Shape 223"/>
          <p:cNvSpPr/>
          <p:nvPr/>
        </p:nvSpPr>
        <p:spPr>
          <a:xfrm>
            <a:off x="75803" y="5858006"/>
            <a:ext cx="2530889" cy="2042617"/>
          </a:xfrm>
          <a:prstGeom prst="leftRightArrow">
            <a:avLst>
              <a:gd name="adj1" fmla="val 32000"/>
              <a:gd name="adj2" fmla="val 27357"/>
            </a:avLst>
          </a:prstGeom>
          <a:solidFill>
            <a:srgbClr val="DCDEE0">
              <a:alpha val="18195"/>
            </a:srgbClr>
          </a:solidFill>
          <a:ln w="12700">
            <a:miter lim="400000"/>
          </a:ln>
          <a:effectLst>
            <a:outerShdw sx="100000" sy="100000" kx="0" ky="0" algn="b" rotWithShape="0" blurRad="76200" dist="0" dir="18900000">
              <a:srgbClr val="000000">
                <a:alpha val="68666"/>
              </a:srgbClr>
            </a:outerShdw>
          </a:effectLst>
        </p:spPr>
        <p:txBody>
          <a:bodyPr lIns="50800" tIns="50800" rIns="50800" bIns="50800" anchor="ctr"/>
          <a:lstStyle/>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224" name="Shape 224"/>
          <p:cNvSpPr/>
          <p:nvPr/>
        </p:nvSpPr>
        <p:spPr>
          <a:xfrm>
            <a:off x="9106957" y="2266900"/>
            <a:ext cx="263414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Colonizers</a:t>
            </a:r>
          </a:p>
        </p:txBody>
      </p:sp>
      <p:grpSp>
        <p:nvGrpSpPr>
          <p:cNvPr id="241" name="Group 241"/>
          <p:cNvGrpSpPr/>
          <p:nvPr/>
        </p:nvGrpSpPr>
        <p:grpSpPr>
          <a:xfrm>
            <a:off x="-1422907" y="7795665"/>
            <a:ext cx="25833895" cy="2174743"/>
            <a:chOff x="0" y="1071959"/>
            <a:chExt cx="25833894" cy="2174741"/>
          </a:xfrm>
        </p:grpSpPr>
        <p:sp>
          <p:nvSpPr>
            <p:cNvPr id="225" name="Shape 225"/>
            <p:cNvSpPr/>
            <p:nvPr/>
          </p:nvSpPr>
          <p:spPr>
            <a:xfrm rot="5400000">
              <a:off x="11493957" y="1622440"/>
              <a:ext cx="1099940"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26" name="Shape 226"/>
            <p:cNvSpPr/>
            <p:nvPr/>
          </p:nvSpPr>
          <p:spPr>
            <a:xfrm rot="5400000">
              <a:off x="13359418" y="1557501"/>
              <a:ext cx="1229818"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27" name="Shape 227"/>
            <p:cNvSpPr/>
            <p:nvPr/>
          </p:nvSpPr>
          <p:spPr>
            <a:xfrm rot="5400000">
              <a:off x="1636078" y="1468387"/>
              <a:ext cx="1359298"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28" name="Shape 228"/>
            <p:cNvSpPr/>
            <p:nvPr/>
          </p:nvSpPr>
          <p:spPr>
            <a:xfrm>
              <a:off x="0" y="2671117"/>
              <a:ext cx="25833896" cy="1"/>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29" name="Shape 229"/>
            <p:cNvSpPr/>
            <p:nvPr/>
          </p:nvSpPr>
          <p:spPr>
            <a:xfrm>
              <a:off x="23157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0" name="Shape 230"/>
            <p:cNvSpPr/>
            <p:nvPr/>
          </p:nvSpPr>
          <p:spPr>
            <a:xfrm>
              <a:off x="49065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1" name="Shape 231"/>
            <p:cNvSpPr/>
            <p:nvPr/>
          </p:nvSpPr>
          <p:spPr>
            <a:xfrm>
              <a:off x="74973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2" name="Shape 232"/>
            <p:cNvSpPr/>
            <p:nvPr/>
          </p:nvSpPr>
          <p:spPr>
            <a:xfrm>
              <a:off x="100881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3" name="Shape 233"/>
            <p:cNvSpPr/>
            <p:nvPr/>
          </p:nvSpPr>
          <p:spPr>
            <a:xfrm>
              <a:off x="126789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4" name="Shape 234"/>
            <p:cNvSpPr/>
            <p:nvPr/>
          </p:nvSpPr>
          <p:spPr>
            <a:xfrm>
              <a:off x="178605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5" name="Shape 235"/>
            <p:cNvSpPr/>
            <p:nvPr/>
          </p:nvSpPr>
          <p:spPr>
            <a:xfrm>
              <a:off x="152697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6" name="Shape 236"/>
            <p:cNvSpPr/>
            <p:nvPr/>
          </p:nvSpPr>
          <p:spPr>
            <a:xfrm>
              <a:off x="204513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7" name="Shape 237"/>
            <p:cNvSpPr/>
            <p:nvPr/>
          </p:nvSpPr>
          <p:spPr>
            <a:xfrm>
              <a:off x="230421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8" name="Shape 238"/>
            <p:cNvSpPr/>
            <p:nvPr/>
          </p:nvSpPr>
          <p:spPr>
            <a:xfrm>
              <a:off x="256329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39" name="Shape 239"/>
            <p:cNvSpPr/>
            <p:nvPr/>
          </p:nvSpPr>
          <p:spPr>
            <a:xfrm rot="5400000">
              <a:off x="6858159" y="1533242"/>
              <a:ext cx="1278336"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40" name="Shape 240"/>
            <p:cNvSpPr/>
            <p:nvPr/>
          </p:nvSpPr>
          <p:spPr>
            <a:xfrm rot="5400000">
              <a:off x="17235349" y="1522858"/>
              <a:ext cx="1250356" cy="566441"/>
            </a:xfrm>
            <a:prstGeom prst="rightArrow">
              <a:avLst>
                <a:gd name="adj1" fmla="val 32000"/>
                <a:gd name="adj2" fmla="val 143493"/>
              </a:avLst>
            </a:prstGeom>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grpSp>
        <p:nvGrpSpPr>
          <p:cNvPr id="255" name="Group 255"/>
          <p:cNvGrpSpPr/>
          <p:nvPr/>
        </p:nvGrpSpPr>
        <p:grpSpPr>
          <a:xfrm>
            <a:off x="526739" y="9807446"/>
            <a:ext cx="23820763" cy="1269145"/>
            <a:chOff x="0" y="0"/>
            <a:chExt cx="23820761" cy="1269144"/>
          </a:xfrm>
        </p:grpSpPr>
        <p:sp>
          <p:nvSpPr>
            <p:cNvPr id="242" name="Shape 242"/>
            <p:cNvSpPr/>
            <p:nvPr/>
          </p:nvSpPr>
          <p:spPr>
            <a:xfrm>
              <a:off x="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6</a:t>
              </a:r>
            </a:p>
          </p:txBody>
        </p:sp>
        <p:sp>
          <p:nvSpPr>
            <p:cNvPr id="243" name="Shape 243"/>
            <p:cNvSpPr/>
            <p:nvPr/>
          </p:nvSpPr>
          <p:spPr>
            <a:xfrm>
              <a:off x="25907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5</a:t>
              </a:r>
            </a:p>
          </p:txBody>
        </p:sp>
        <p:sp>
          <p:nvSpPr>
            <p:cNvPr id="244" name="Shape 244"/>
            <p:cNvSpPr/>
            <p:nvPr/>
          </p:nvSpPr>
          <p:spPr>
            <a:xfrm>
              <a:off x="51816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4</a:t>
              </a:r>
            </a:p>
          </p:txBody>
        </p:sp>
        <p:sp>
          <p:nvSpPr>
            <p:cNvPr id="245" name="Shape 245"/>
            <p:cNvSpPr/>
            <p:nvPr/>
          </p:nvSpPr>
          <p:spPr>
            <a:xfrm>
              <a:off x="77724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3</a:t>
              </a:r>
            </a:p>
          </p:txBody>
        </p:sp>
        <p:sp>
          <p:nvSpPr>
            <p:cNvPr id="246" name="Shape 246"/>
            <p:cNvSpPr/>
            <p:nvPr/>
          </p:nvSpPr>
          <p:spPr>
            <a:xfrm>
              <a:off x="103631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2</a:t>
              </a:r>
            </a:p>
          </p:txBody>
        </p:sp>
        <p:sp>
          <p:nvSpPr>
            <p:cNvPr id="247" name="Shape 247"/>
            <p:cNvSpPr/>
            <p:nvPr/>
          </p:nvSpPr>
          <p:spPr>
            <a:xfrm>
              <a:off x="129540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1</a:t>
              </a:r>
            </a:p>
          </p:txBody>
        </p:sp>
        <p:sp>
          <p:nvSpPr>
            <p:cNvPr id="248" name="Shape 248"/>
            <p:cNvSpPr/>
            <p:nvPr/>
          </p:nvSpPr>
          <p:spPr>
            <a:xfrm>
              <a:off x="155448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0</a:t>
              </a:r>
            </a:p>
          </p:txBody>
        </p:sp>
        <p:sp>
          <p:nvSpPr>
            <p:cNvPr id="249" name="Shape 249"/>
            <p:cNvSpPr/>
            <p:nvPr/>
          </p:nvSpPr>
          <p:spPr>
            <a:xfrm>
              <a:off x="181356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1</a:t>
              </a:r>
            </a:p>
          </p:txBody>
        </p:sp>
        <p:sp>
          <p:nvSpPr>
            <p:cNvPr id="250" name="Shape 250"/>
            <p:cNvSpPr/>
            <p:nvPr/>
          </p:nvSpPr>
          <p:spPr>
            <a:xfrm>
              <a:off x="207264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2</a:t>
              </a:r>
            </a:p>
          </p:txBody>
        </p:sp>
        <p:sp>
          <p:nvSpPr>
            <p:cNvPr id="251" name="Shape 251"/>
            <p:cNvSpPr/>
            <p:nvPr/>
          </p:nvSpPr>
          <p:spPr>
            <a:xfrm>
              <a:off x="22953060" y="-1"/>
              <a:ext cx="867703"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000">
                  <a:latin typeface="Helvetica"/>
                  <a:ea typeface="Helvetica"/>
                  <a:cs typeface="Helvetica"/>
                  <a:sym typeface="Helvetica"/>
                </a:defRPr>
              </a:pPr>
              <a:r>
                <a:t>10</a:t>
              </a:r>
              <a:r>
                <a:rPr baseline="31999"/>
                <a:t>3</a:t>
              </a:r>
            </a:p>
          </p:txBody>
        </p:sp>
        <p:sp>
          <p:nvSpPr>
            <p:cNvPr id="252" name="Shape 252"/>
            <p:cNvSpPr/>
            <p:nvPr/>
          </p:nvSpPr>
          <p:spPr>
            <a:xfrm>
              <a:off x="7047009" y="532544"/>
              <a:ext cx="2318483"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Years BP</a:t>
              </a:r>
            </a:p>
          </p:txBody>
        </p:sp>
        <p:sp>
          <p:nvSpPr>
            <p:cNvPr id="253" name="Shape 253"/>
            <p:cNvSpPr/>
            <p:nvPr/>
          </p:nvSpPr>
          <p:spPr>
            <a:xfrm>
              <a:off x="19816531" y="532543"/>
              <a:ext cx="145874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Years</a:t>
              </a:r>
            </a:p>
          </p:txBody>
        </p:sp>
        <p:sp>
          <p:nvSpPr>
            <p:cNvPr id="254" name="Shape 254"/>
            <p:cNvSpPr/>
            <p:nvPr/>
          </p:nvSpPr>
          <p:spPr>
            <a:xfrm>
              <a:off x="15356450" y="545244"/>
              <a:ext cx="124440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000">
                  <a:latin typeface="Helvetica"/>
                  <a:ea typeface="Helvetica"/>
                  <a:cs typeface="Helvetica"/>
                  <a:sym typeface="Helvetica"/>
                </a:defRPr>
              </a:lvl1pPr>
            </a:lstStyle>
            <a:p>
              <a:pPr/>
              <a:r>
                <a:t>2000</a:t>
              </a:r>
            </a:p>
          </p:txBody>
        </p:sp>
      </p:grpSp>
      <p:grpSp>
        <p:nvGrpSpPr>
          <p:cNvPr id="275" name="Group 275"/>
          <p:cNvGrpSpPr/>
          <p:nvPr/>
        </p:nvGrpSpPr>
        <p:grpSpPr>
          <a:xfrm>
            <a:off x="4978713" y="10936774"/>
            <a:ext cx="19080278" cy="2751120"/>
            <a:chOff x="0" y="0"/>
            <a:chExt cx="19080277" cy="2751118"/>
          </a:xfrm>
        </p:grpSpPr>
        <p:sp>
          <p:nvSpPr>
            <p:cNvPr id="256" name="Shape 256"/>
            <p:cNvSpPr/>
            <p:nvPr/>
          </p:nvSpPr>
          <p:spPr>
            <a:xfrm rot="16200000">
              <a:off x="558784" y="394980"/>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7" name="Shape 257"/>
            <p:cNvSpPr/>
            <p:nvPr/>
          </p:nvSpPr>
          <p:spPr>
            <a:xfrm>
              <a:off x="2958507" y="1286245"/>
              <a:ext cx="130012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50 M</a:t>
              </a:r>
            </a:p>
          </p:txBody>
        </p:sp>
        <p:sp>
          <p:nvSpPr>
            <p:cNvPr id="258" name="Shape 258"/>
            <p:cNvSpPr/>
            <p:nvPr/>
          </p:nvSpPr>
          <p:spPr>
            <a:xfrm rot="16200000">
              <a:off x="3149584" y="394980"/>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59" name="Shape 259"/>
            <p:cNvSpPr/>
            <p:nvPr/>
          </p:nvSpPr>
          <p:spPr>
            <a:xfrm rot="16200000">
              <a:off x="5740384" y="304502"/>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60" name="Shape 260"/>
            <p:cNvSpPr/>
            <p:nvPr/>
          </p:nvSpPr>
          <p:spPr>
            <a:xfrm>
              <a:off x="5737917"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1.6 B</a:t>
              </a:r>
            </a:p>
          </p:txBody>
        </p:sp>
        <p:sp>
          <p:nvSpPr>
            <p:cNvPr id="261" name="Shape 261"/>
            <p:cNvSpPr/>
            <p:nvPr/>
          </p:nvSpPr>
          <p:spPr>
            <a:xfrm rot="16200000">
              <a:off x="10921984" y="304502"/>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62" name="Shape 262"/>
            <p:cNvSpPr/>
            <p:nvPr/>
          </p:nvSpPr>
          <p:spPr>
            <a:xfrm>
              <a:off x="110522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6.0 B</a:t>
              </a:r>
            </a:p>
          </p:txBody>
        </p:sp>
        <p:sp>
          <p:nvSpPr>
            <p:cNvPr id="263" name="Shape 263"/>
            <p:cNvSpPr/>
            <p:nvPr/>
          </p:nvSpPr>
          <p:spPr>
            <a:xfrm>
              <a:off x="644769" y="1286245"/>
              <a:ext cx="1003475"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4 M</a:t>
              </a:r>
            </a:p>
          </p:txBody>
        </p:sp>
        <p:sp>
          <p:nvSpPr>
            <p:cNvPr id="264" name="Shape 264"/>
            <p:cNvSpPr/>
            <p:nvPr/>
          </p:nvSpPr>
          <p:spPr>
            <a:xfrm rot="16200000">
              <a:off x="13512784" y="304502"/>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65" name="Shape 265"/>
            <p:cNvSpPr/>
            <p:nvPr/>
          </p:nvSpPr>
          <p:spPr>
            <a:xfrm>
              <a:off x="136430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6.9 B</a:t>
              </a:r>
            </a:p>
          </p:txBody>
        </p:sp>
        <p:sp>
          <p:nvSpPr>
            <p:cNvPr id="266" name="Shape 266"/>
            <p:cNvSpPr/>
            <p:nvPr/>
          </p:nvSpPr>
          <p:spPr>
            <a:xfrm rot="16200000">
              <a:off x="8331184" y="407223"/>
              <a:ext cx="1175446" cy="566441"/>
            </a:xfrm>
            <a:prstGeom prst="rightArrow">
              <a:avLst>
                <a:gd name="adj1" fmla="val 32000"/>
                <a:gd name="adj2" fmla="val 143493"/>
              </a:avLst>
            </a:prstGeom>
            <a:solidFill>
              <a:srgbClr val="A6AAA8"/>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67" name="Shape 267"/>
            <p:cNvSpPr/>
            <p:nvPr/>
          </p:nvSpPr>
          <p:spPr>
            <a:xfrm>
              <a:off x="8395081"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latin typeface="Helvetica"/>
                  <a:ea typeface="Helvetica"/>
                  <a:cs typeface="Helvetica"/>
                  <a:sym typeface="Helvetica"/>
                </a:defRPr>
              </a:lvl1pPr>
            </a:lstStyle>
            <a:p>
              <a:pPr/>
              <a:r>
                <a:t>5.3 B</a:t>
              </a:r>
            </a:p>
          </p:txBody>
        </p:sp>
        <p:sp>
          <p:nvSpPr>
            <p:cNvPr id="268" name="Shape 268"/>
            <p:cNvSpPr/>
            <p:nvPr/>
          </p:nvSpPr>
          <p:spPr>
            <a:xfrm>
              <a:off x="8116295"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10.0 TW</a:t>
              </a:r>
            </a:p>
          </p:txBody>
        </p:sp>
        <p:sp>
          <p:nvSpPr>
            <p:cNvPr id="269" name="Shape 269"/>
            <p:cNvSpPr/>
            <p:nvPr/>
          </p:nvSpPr>
          <p:spPr>
            <a:xfrm>
              <a:off x="13329023"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16.5 TW</a:t>
              </a:r>
            </a:p>
          </p:txBody>
        </p:sp>
        <p:sp>
          <p:nvSpPr>
            <p:cNvPr id="270" name="Shape 270"/>
            <p:cNvSpPr/>
            <p:nvPr/>
          </p:nvSpPr>
          <p:spPr>
            <a:xfrm>
              <a:off x="5547013" y="1985118"/>
              <a:ext cx="182389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0.5 TW</a:t>
              </a:r>
            </a:p>
          </p:txBody>
        </p:sp>
        <p:sp>
          <p:nvSpPr>
            <p:cNvPr id="271" name="Shape 271"/>
            <p:cNvSpPr/>
            <p:nvPr/>
          </p:nvSpPr>
          <p:spPr>
            <a:xfrm>
              <a:off x="2517530" y="1985118"/>
              <a:ext cx="230337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200">
                  <a:solidFill>
                    <a:srgbClr val="00397A"/>
                  </a:solidFill>
                  <a:latin typeface="Helvetica"/>
                  <a:ea typeface="Helvetica"/>
                  <a:cs typeface="Helvetica"/>
                  <a:sym typeface="Helvetica"/>
                </a:defRPr>
              </a:pPr>
              <a:r>
                <a:t>&lt;10</a:t>
              </a:r>
              <a:r>
                <a:rPr baseline="31999"/>
                <a:t>-3</a:t>
              </a:r>
              <a:r>
                <a:t> TW</a:t>
              </a:r>
            </a:p>
          </p:txBody>
        </p:sp>
        <p:sp>
          <p:nvSpPr>
            <p:cNvPr id="272" name="Shape 272"/>
            <p:cNvSpPr/>
            <p:nvPr/>
          </p:nvSpPr>
          <p:spPr>
            <a:xfrm>
              <a:off x="0" y="1985118"/>
              <a:ext cx="2303376"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4200">
                  <a:solidFill>
                    <a:srgbClr val="00397A"/>
                  </a:solidFill>
                  <a:latin typeface="Helvetica"/>
                  <a:ea typeface="Helvetica"/>
                  <a:cs typeface="Helvetica"/>
                  <a:sym typeface="Helvetica"/>
                </a:defRPr>
              </a:pPr>
              <a:r>
                <a:t>&lt;10</a:t>
              </a:r>
              <a:r>
                <a:rPr baseline="31999"/>
                <a:t>-6</a:t>
              </a:r>
              <a:r>
                <a:t> TW</a:t>
              </a:r>
            </a:p>
          </p:txBody>
        </p:sp>
        <p:sp>
          <p:nvSpPr>
            <p:cNvPr id="273" name="Shape 273"/>
            <p:cNvSpPr/>
            <p:nvPr/>
          </p:nvSpPr>
          <p:spPr>
            <a:xfrm>
              <a:off x="10704090" y="2014518"/>
              <a:ext cx="21205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12.8 TW</a:t>
              </a:r>
            </a:p>
          </p:txBody>
        </p:sp>
        <p:sp>
          <p:nvSpPr>
            <p:cNvPr id="274" name="Shape 274"/>
            <p:cNvSpPr/>
            <p:nvPr/>
          </p:nvSpPr>
          <p:spPr>
            <a:xfrm>
              <a:off x="16054936" y="1985118"/>
              <a:ext cx="30253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4200">
                  <a:solidFill>
                    <a:srgbClr val="00397A"/>
                  </a:solidFill>
                  <a:latin typeface="Helvetica"/>
                  <a:ea typeface="Helvetica"/>
                  <a:cs typeface="Helvetica"/>
                  <a:sym typeface="Helvetica"/>
                </a:defRPr>
              </a:lvl1pPr>
            </a:lstStyle>
            <a:p>
              <a:pPr/>
              <a:r>
                <a:t>&gt;100.0 TW?</a:t>
              </a:r>
            </a:p>
          </p:txBody>
        </p:sp>
      </p:grpSp>
      <p:pic>
        <p:nvPicPr>
          <p:cNvPr id="276" name="Fire.png"/>
          <p:cNvPicPr>
            <a:picLocks noChangeAspect="1"/>
          </p:cNvPicPr>
          <p:nvPr/>
        </p:nvPicPr>
        <p:blipFill>
          <a:blip r:embed="rId6">
            <a:extLst/>
          </a:blip>
          <a:stretch>
            <a:fillRect/>
          </a:stretch>
        </p:blipFill>
        <p:spPr>
          <a:xfrm>
            <a:off x="467260" y="3858578"/>
            <a:ext cx="1747975" cy="2154142"/>
          </a:xfrm>
          <a:prstGeom prst="rect">
            <a:avLst/>
          </a:prstGeom>
          <a:ln w="12700">
            <a:miter lim="400000"/>
          </a:ln>
        </p:spPr>
      </p:pic>
      <p:pic>
        <p:nvPicPr>
          <p:cNvPr id="277" name="Oil drill2.png"/>
          <p:cNvPicPr>
            <a:picLocks noChangeAspect="1"/>
          </p:cNvPicPr>
          <p:nvPr/>
        </p:nvPicPr>
        <p:blipFill>
          <a:blip r:embed="rId7">
            <a:extLst/>
          </a:blip>
          <a:stretch>
            <a:fillRect/>
          </a:stretch>
        </p:blipFill>
        <p:spPr>
          <a:xfrm>
            <a:off x="12340754" y="5003671"/>
            <a:ext cx="1656155" cy="1696009"/>
          </a:xfrm>
          <a:prstGeom prst="rect">
            <a:avLst/>
          </a:prstGeom>
          <a:ln w="12700">
            <a:miter lim="400000"/>
          </a:ln>
        </p:spPr>
      </p:pic>
      <p:sp>
        <p:nvSpPr>
          <p:cNvPr id="278" name="Shape 278"/>
          <p:cNvSpPr/>
          <p:nvPr/>
        </p:nvSpPr>
        <p:spPr>
          <a:xfrm>
            <a:off x="186055" y="11314245"/>
            <a:ext cx="278338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Population </a:t>
            </a:r>
          </a:p>
        </p:txBody>
      </p:sp>
      <p:sp>
        <p:nvSpPr>
          <p:cNvPr id="279" name="Shape 279"/>
          <p:cNvSpPr/>
          <p:nvPr/>
        </p:nvSpPr>
        <p:spPr>
          <a:xfrm>
            <a:off x="2814339" y="11682545"/>
            <a:ext cx="1873330" cy="1"/>
          </a:xfrm>
          <a:prstGeom prst="line">
            <a:avLst/>
          </a:prstGeom>
          <a:ln w="101600">
            <a:solidFill>
              <a:srgbClr val="A6AAA8"/>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80" name="Shape 280"/>
          <p:cNvSpPr/>
          <p:nvPr/>
        </p:nvSpPr>
        <p:spPr>
          <a:xfrm>
            <a:off x="84455" y="12983415"/>
            <a:ext cx="402833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Total energy use</a:t>
            </a:r>
          </a:p>
        </p:txBody>
      </p:sp>
      <p:sp>
        <p:nvSpPr>
          <p:cNvPr id="281" name="Shape 281"/>
          <p:cNvSpPr/>
          <p:nvPr/>
        </p:nvSpPr>
        <p:spPr>
          <a:xfrm>
            <a:off x="4053277" y="13377115"/>
            <a:ext cx="933017" cy="1"/>
          </a:xfrm>
          <a:prstGeom prst="line">
            <a:avLst/>
          </a:prstGeom>
          <a:ln w="101600">
            <a:solidFill>
              <a:srgbClr val="0065C1"/>
            </a:solidFill>
            <a:miter lim="400000"/>
            <a:tailEnd type="triangle"/>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82" name="DS_Rainfed_Icon.png"/>
          <p:cNvPicPr>
            <a:picLocks noChangeAspect="1"/>
          </p:cNvPicPr>
          <p:nvPr/>
        </p:nvPicPr>
        <p:blipFill>
          <a:blip r:embed="rId8">
            <a:extLst/>
          </a:blip>
          <a:stretch>
            <a:fillRect/>
          </a:stretch>
        </p:blipFill>
        <p:spPr>
          <a:xfrm>
            <a:off x="4898036" y="4630300"/>
            <a:ext cx="2544350" cy="2544351"/>
          </a:xfrm>
          <a:prstGeom prst="rect">
            <a:avLst/>
          </a:prstGeom>
          <a:ln w="12700">
            <a:miter lim="400000"/>
          </a:ln>
        </p:spPr>
      </p:pic>
      <p:pic>
        <p:nvPicPr>
          <p:cNvPr id="283" name="technology.jpeg"/>
          <p:cNvPicPr>
            <a:picLocks noChangeAspect="1"/>
          </p:cNvPicPr>
          <p:nvPr/>
        </p:nvPicPr>
        <p:blipFill>
          <a:blip r:embed="rId9">
            <a:extLst/>
          </a:blip>
          <a:stretch>
            <a:fillRect/>
          </a:stretch>
        </p:blipFill>
        <p:spPr>
          <a:xfrm>
            <a:off x="10211296" y="5501444"/>
            <a:ext cx="2163366" cy="1168401"/>
          </a:xfrm>
          <a:prstGeom prst="rect">
            <a:avLst/>
          </a:prstGeom>
          <a:ln w="12700">
            <a:miter lim="400000"/>
          </a:ln>
        </p:spPr>
      </p:pic>
      <p:pic>
        <p:nvPicPr>
          <p:cNvPr id="284" name="Tech-Icon.png"/>
          <p:cNvPicPr>
            <a:picLocks noChangeAspect="1"/>
          </p:cNvPicPr>
          <p:nvPr/>
        </p:nvPicPr>
        <p:blipFill>
          <a:blip r:embed="rId10">
            <a:extLst/>
          </a:blip>
          <a:stretch>
            <a:fillRect/>
          </a:stretch>
        </p:blipFill>
        <p:spPr>
          <a:xfrm>
            <a:off x="15017779" y="5234233"/>
            <a:ext cx="2697302" cy="2042618"/>
          </a:xfrm>
          <a:prstGeom prst="rect">
            <a:avLst/>
          </a:prstGeom>
          <a:ln w="12700">
            <a:miter lim="400000"/>
          </a:ln>
        </p:spPr>
      </p:pic>
      <p:sp>
        <p:nvSpPr>
          <p:cNvPr id="285" name="Shape 285"/>
          <p:cNvSpPr/>
          <p:nvPr/>
        </p:nvSpPr>
        <p:spPr>
          <a:xfrm>
            <a:off x="20949870" y="12225763"/>
            <a:ext cx="150822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12 B?</a:t>
            </a:r>
          </a:p>
        </p:txBody>
      </p:sp>
      <p:sp>
        <p:nvSpPr>
          <p:cNvPr id="286" name="Shape 286"/>
          <p:cNvSpPr/>
          <p:nvPr/>
        </p:nvSpPr>
        <p:spPr>
          <a:xfrm>
            <a:off x="23899262" y="12225763"/>
            <a:ext cx="41095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200">
                <a:latin typeface="Helvetica"/>
                <a:ea typeface="Helvetica"/>
                <a:cs typeface="Helvetica"/>
                <a:sym typeface="Helvetica"/>
              </a:defRPr>
            </a:lvl1pPr>
          </a:lstStyle>
          <a:p>
            <a:pPr/>
            <a:r>
              <a:t>?</a:t>
            </a:r>
          </a:p>
        </p:txBody>
      </p:sp>
      <p:sp>
        <p:nvSpPr>
          <p:cNvPr id="287" name="Shape 287"/>
          <p:cNvSpPr/>
          <p:nvPr/>
        </p:nvSpPr>
        <p:spPr>
          <a:xfrm rot="16200000">
            <a:off x="21078159" y="11370895"/>
            <a:ext cx="1175446" cy="566440"/>
          </a:xfrm>
          <a:prstGeom prst="rightArrow">
            <a:avLst>
              <a:gd name="adj1" fmla="val 32000"/>
              <a:gd name="adj2" fmla="val 143493"/>
            </a:avLst>
          </a:prstGeom>
          <a:solidFill>
            <a:srgbClr val="A6AAA8"/>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88" name="Shape 288"/>
          <p:cNvSpPr/>
          <p:nvPr/>
        </p:nvSpPr>
        <p:spPr>
          <a:xfrm rot="16200000">
            <a:off x="23517015" y="11402587"/>
            <a:ext cx="1175446" cy="566441"/>
          </a:xfrm>
          <a:prstGeom prst="rightArrow">
            <a:avLst>
              <a:gd name="adj1" fmla="val 32000"/>
              <a:gd name="adj2" fmla="val 143493"/>
            </a:avLst>
          </a:prstGeom>
          <a:solidFill>
            <a:srgbClr val="A6AAA8"/>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289" name="Shape 289"/>
          <p:cNvSpPr/>
          <p:nvPr/>
        </p:nvSpPr>
        <p:spPr>
          <a:xfrm>
            <a:off x="17572408" y="465931"/>
            <a:ext cx="6620041" cy="2737347"/>
          </a:xfrm>
          <a:prstGeom prst="wedgeEllipseCallout">
            <a:avLst>
              <a:gd name="adj1" fmla="val -151978"/>
              <a:gd name="adj2" fmla="val 240171"/>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Accumulate, accumulate, …</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Later (Keynes, Lebov): </a:t>
            </a:r>
          </a:p>
          <a:p>
            <a: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Consume, Consume, … </a:t>
            </a:r>
          </a:p>
        </p:txBody>
      </p:sp>
      <p:sp>
        <p:nvSpPr>
          <p:cNvPr id="290" name="Shape 290"/>
          <p:cNvSpPr/>
          <p:nvPr/>
        </p:nvSpPr>
        <p:spPr>
          <a:xfrm>
            <a:off x="18497750" y="4609825"/>
            <a:ext cx="5850831" cy="2737347"/>
          </a:xfrm>
          <a:prstGeom prst="wedgeEllipseCallout">
            <a:avLst>
              <a:gd name="adj1" fmla="val -178791"/>
              <a:gd name="adj2" fmla="val 739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Technology and access to fossil fuels facilitate economic growth</a:t>
            </a:r>
          </a:p>
        </p:txBody>
      </p:sp>
      <p:sp>
        <p:nvSpPr>
          <p:cNvPr id="291" name="Shape 291"/>
          <p:cNvSpPr/>
          <p:nvPr/>
        </p:nvSpPr>
        <p:spPr>
          <a:xfrm>
            <a:off x="12648307" y="325072"/>
            <a:ext cx="5850831" cy="2737347"/>
          </a:xfrm>
          <a:prstGeom prst="wedgeEllipseCallout">
            <a:avLst>
              <a:gd name="adj1" fmla="val -82423"/>
              <a:gd name="adj2" fmla="val 226739"/>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Goal of economy is to create “human wealth”</a:t>
            </a:r>
          </a:p>
        </p:txBody>
      </p:sp>
      <p:sp>
        <p:nvSpPr>
          <p:cNvPr id="292" name="Shape 292"/>
          <p:cNvSpPr/>
          <p:nvPr/>
        </p:nvSpPr>
        <p:spPr>
          <a:xfrm>
            <a:off x="3297102" y="134143"/>
            <a:ext cx="122994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Homo sapiens: An Exceptional Success Story</a:t>
            </a:r>
          </a:p>
        </p:txBody>
      </p:sp>
      <p:sp>
        <p:nvSpPr>
          <p:cNvPr id="293" name="Shape 293"/>
          <p:cNvSpPr/>
          <p:nvPr/>
        </p:nvSpPr>
        <p:spPr>
          <a:xfrm>
            <a:off x="177753" y="22274"/>
            <a:ext cx="26974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Prologue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91"/>
                                        </p:tgtEl>
                                        <p:attrNameLst>
                                          <p:attrName>style.visibility</p:attrName>
                                        </p:attrNameLst>
                                      </p:cBhvr>
                                      <p:to>
                                        <p:strVal val="visible"/>
                                      </p:to>
                                    </p:set>
                                    <p:anim calcmode="lin" valueType="num">
                                      <p:cBhvr>
                                        <p:cTn id="7" dur="750" fill="hold"/>
                                        <p:tgtEl>
                                          <p:spTgt spid="291"/>
                                        </p:tgtEl>
                                        <p:attrNameLst>
                                          <p:attrName>ppt_w</p:attrName>
                                        </p:attrNameLst>
                                      </p:cBhvr>
                                      <p:tavLst>
                                        <p:tav tm="0">
                                          <p:val>
                                            <p:fltVal val="0"/>
                                          </p:val>
                                        </p:tav>
                                        <p:tav tm="100000">
                                          <p:val>
                                            <p:strVal val="#ppt_w"/>
                                          </p:val>
                                        </p:tav>
                                      </p:tavLst>
                                    </p:anim>
                                    <p:anim calcmode="lin" valueType="num">
                                      <p:cBhvr>
                                        <p:cTn id="8" dur="750" fill="hold"/>
                                        <p:tgtEl>
                                          <p:spTgt spid="291"/>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290"/>
                                        </p:tgtEl>
                                        <p:attrNameLst>
                                          <p:attrName>style.visibility</p:attrName>
                                        </p:attrNameLst>
                                      </p:cBhvr>
                                      <p:to>
                                        <p:strVal val="visible"/>
                                      </p:to>
                                    </p:set>
                                    <p:anim calcmode="lin" valueType="num">
                                      <p:cBhvr>
                                        <p:cTn id="12" dur="750" fill="hold"/>
                                        <p:tgtEl>
                                          <p:spTgt spid="290"/>
                                        </p:tgtEl>
                                        <p:attrNameLst>
                                          <p:attrName>ppt_w</p:attrName>
                                        </p:attrNameLst>
                                      </p:cBhvr>
                                      <p:tavLst>
                                        <p:tav tm="0">
                                          <p:val>
                                            <p:fltVal val="0"/>
                                          </p:val>
                                        </p:tav>
                                        <p:tav tm="100000">
                                          <p:val>
                                            <p:strVal val="#ppt_w"/>
                                          </p:val>
                                        </p:tav>
                                      </p:tavLst>
                                    </p:anim>
                                    <p:anim calcmode="lin" valueType="num">
                                      <p:cBhvr>
                                        <p:cTn id="13" dur="750" fill="hold"/>
                                        <p:tgtEl>
                                          <p:spTgt spid="29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xit" nodeType="clickEffect" presetID="9" grpId="3" fill="hold">
                                  <p:stCondLst>
                                    <p:cond delay="0"/>
                                  </p:stCondLst>
                                  <p:iterate type="el" backwards="0">
                                    <p:tmAbs val="0"/>
                                  </p:iterate>
                                  <p:childTnLst>
                                    <p:animEffect filter="dissolve" transition="out">
                                      <p:cBhvr>
                                        <p:cTn id="17" dur="1000" fill="hold"/>
                                        <p:tgtEl>
                                          <p:spTgt spid="290"/>
                                        </p:tgtEl>
                                      </p:cBhvr>
                                    </p:animEffect>
                                    <p:set>
                                      <p:cBhvr>
                                        <p:cTn id="18" fill="hold">
                                          <p:stCondLst>
                                            <p:cond delay="999"/>
                                          </p:stCondLst>
                                        </p:cTn>
                                        <p:tgtEl>
                                          <p:spTgt spid="290"/>
                                        </p:tgtEl>
                                        <p:attrNameLst>
                                          <p:attrName>style.visibility</p:attrName>
                                        </p:attrNameLst>
                                      </p:cBhvr>
                                      <p:to>
                                        <p:strVal val="hidden"/>
                                      </p:to>
                                    </p:set>
                                  </p:childTnLst>
                                </p:cTn>
                              </p:par>
                            </p:childTnLst>
                          </p:cTn>
                        </p:par>
                        <p:par>
                          <p:cTn id="19" fill="hold">
                            <p:stCondLst>
                              <p:cond delay="1000"/>
                            </p:stCondLst>
                            <p:childTnLst>
                              <p:par>
                                <p:cTn id="20" presetClass="exit" nodeType="afterEffect" presetID="9" grpId="4" fill="hold">
                                  <p:stCondLst>
                                    <p:cond delay="0"/>
                                  </p:stCondLst>
                                  <p:iterate type="el" backwards="0">
                                    <p:tmAbs val="0"/>
                                  </p:iterate>
                                  <p:childTnLst>
                                    <p:animEffect filter="dissolve" transition="out">
                                      <p:cBhvr>
                                        <p:cTn id="21" dur="1000" fill="hold"/>
                                        <p:tgtEl>
                                          <p:spTgt spid="291"/>
                                        </p:tgtEl>
                                      </p:cBhvr>
                                    </p:animEffect>
                                    <p:set>
                                      <p:cBhvr>
                                        <p:cTn id="22" fill="hold">
                                          <p:stCondLst>
                                            <p:cond delay="999"/>
                                          </p:stCondLst>
                                        </p:cTn>
                                        <p:tgtEl>
                                          <p:spTgt spid="291"/>
                                        </p:tgtEl>
                                        <p:attrNameLst>
                                          <p:attrName>style.visibility</p:attrName>
                                        </p:attrNameLst>
                                      </p:cBhvr>
                                      <p:to>
                                        <p:strVal val="hidden"/>
                                      </p:to>
                                    </p:set>
                                  </p:childTnLst>
                                </p:cTn>
                              </p:par>
                            </p:childTnLst>
                          </p:cTn>
                        </p:par>
                        <p:par>
                          <p:cTn id="23" fill="hold">
                            <p:stCondLst>
                              <p:cond delay="2000"/>
                            </p:stCondLst>
                            <p:childTnLst>
                              <p:par>
                                <p:cTn id="24" presetClass="entr" nodeType="afterEffect" presetSubtype="16" presetID="23" grpId="5" fill="hold">
                                  <p:stCondLst>
                                    <p:cond delay="0"/>
                                  </p:stCondLst>
                                  <p:iterate type="el" backwards="0">
                                    <p:tmAbs val="0"/>
                                  </p:iterate>
                                  <p:childTnLst>
                                    <p:set>
                                      <p:cBhvr>
                                        <p:cTn id="25" fill="hold"/>
                                        <p:tgtEl>
                                          <p:spTgt spid="289"/>
                                        </p:tgtEl>
                                        <p:attrNameLst>
                                          <p:attrName>style.visibility</p:attrName>
                                        </p:attrNameLst>
                                      </p:cBhvr>
                                      <p:to>
                                        <p:strVal val="visible"/>
                                      </p:to>
                                    </p:set>
                                    <p:anim calcmode="lin" valueType="num">
                                      <p:cBhvr>
                                        <p:cTn id="26" dur="750" fill="hold"/>
                                        <p:tgtEl>
                                          <p:spTgt spid="289"/>
                                        </p:tgtEl>
                                        <p:attrNameLst>
                                          <p:attrName>ppt_w</p:attrName>
                                        </p:attrNameLst>
                                      </p:cBhvr>
                                      <p:tavLst>
                                        <p:tav tm="0">
                                          <p:val>
                                            <p:fltVal val="0"/>
                                          </p:val>
                                        </p:tav>
                                        <p:tav tm="100000">
                                          <p:val>
                                            <p:strVal val="#ppt_w"/>
                                          </p:val>
                                        </p:tav>
                                      </p:tavLst>
                                    </p:anim>
                                    <p:anim calcmode="lin" valueType="num">
                                      <p:cBhvr>
                                        <p:cTn id="27" dur="750" fill="hold"/>
                                        <p:tgtEl>
                                          <p:spTgt spid="2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1" grpId="1"/>
      <p:bldP build="whole" bldLvl="1" animBg="1" rev="0" advAuto="0" spid="290" grpId="3"/>
      <p:bldP build="whole" bldLvl="1" animBg="1" rev="0" advAuto="0" spid="290" grpId="2"/>
      <p:bldP build="whole" bldLvl="1" animBg="1" rev="0" advAuto="0" spid="291" grpId="4"/>
      <p:bldP build="whole" bldLvl="1" animBg="1" rev="0" advAuto="0" spid="289" grpId="5"/>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6" name="Shape 696"/>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697" name="Shape 697"/>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698" name="Shape 69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69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700" name="worldbank.tiff"/>
          <p:cNvPicPr>
            <a:picLocks noChangeAspect="1"/>
          </p:cNvPicPr>
          <p:nvPr/>
        </p:nvPicPr>
        <p:blipFill>
          <a:blip r:embed="rId3">
            <a:extLst/>
          </a:blip>
          <a:stretch>
            <a:fillRect/>
          </a:stretch>
        </p:blipFill>
        <p:spPr>
          <a:xfrm>
            <a:off x="2117977" y="1134963"/>
            <a:ext cx="20148046" cy="125208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50">
        <p14:doors dir="ver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2" name="Shape 702"/>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703" name="Shape 703"/>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04" name="Shape 70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0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706" name="sdgfund.tiff"/>
          <p:cNvPicPr>
            <a:picLocks noChangeAspect="1"/>
          </p:cNvPicPr>
          <p:nvPr/>
        </p:nvPicPr>
        <p:blipFill>
          <a:blip r:embed="rId3">
            <a:extLst/>
          </a:blip>
          <a:stretch>
            <a:fillRect/>
          </a:stretch>
        </p:blipFill>
        <p:spPr>
          <a:xfrm>
            <a:off x="136229" y="1121667"/>
            <a:ext cx="24111542" cy="121003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8" name="Shape 708"/>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709" name="Shape 709"/>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10" name="Shape 71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1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712" name="data4sdgs.tiff"/>
          <p:cNvPicPr>
            <a:picLocks noChangeAspect="1"/>
          </p:cNvPicPr>
          <p:nvPr/>
        </p:nvPicPr>
        <p:blipFill>
          <a:blip r:embed="rId3">
            <a:extLst/>
          </a:blip>
          <a:stretch>
            <a:fillRect/>
          </a:stretch>
        </p:blipFill>
        <p:spPr>
          <a:xfrm>
            <a:off x="1315760" y="1134764"/>
            <a:ext cx="21752480" cy="122969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4" name="Shape 714"/>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715" name="Shape 715"/>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16" name="Shape 71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1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718" name="geo-sdgs.tiff"/>
          <p:cNvPicPr>
            <a:picLocks noChangeAspect="1"/>
          </p:cNvPicPr>
          <p:nvPr/>
        </p:nvPicPr>
        <p:blipFill>
          <a:blip r:embed="rId3">
            <a:extLst/>
          </a:blip>
          <a:stretch>
            <a:fillRect/>
          </a:stretch>
        </p:blipFill>
        <p:spPr>
          <a:xfrm>
            <a:off x="1143832" y="1104205"/>
            <a:ext cx="22096336" cy="125107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0" name="Shape 720"/>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721" name="Shape 721"/>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22" name="Shape 72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2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724" name="businesses.tiff"/>
          <p:cNvPicPr>
            <a:picLocks noChangeAspect="1"/>
          </p:cNvPicPr>
          <p:nvPr/>
        </p:nvPicPr>
        <p:blipFill>
          <a:blip r:embed="rId3">
            <a:extLst/>
          </a:blip>
          <a:stretch>
            <a:fillRect/>
          </a:stretch>
        </p:blipFill>
        <p:spPr>
          <a:xfrm>
            <a:off x="3558168" y="1147564"/>
            <a:ext cx="17267664" cy="12420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6" name="Shape 726"/>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727" name="Shape 727"/>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28" name="Shape 72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2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730" name="wef2018.tiff"/>
          <p:cNvPicPr>
            <a:picLocks noChangeAspect="1"/>
          </p:cNvPicPr>
          <p:nvPr/>
        </p:nvPicPr>
        <p:blipFill>
          <a:blip r:embed="rId3">
            <a:extLst/>
          </a:blip>
          <a:stretch>
            <a:fillRect/>
          </a:stretch>
        </p:blipFill>
        <p:spPr>
          <a:xfrm>
            <a:off x="1591615" y="1226244"/>
            <a:ext cx="21200770" cy="123437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2" name="Shape 732"/>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733" name="Shape 733"/>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34" name="Shape 73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3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736" name="wef2019.tiff"/>
          <p:cNvPicPr>
            <a:picLocks noChangeAspect="1"/>
          </p:cNvPicPr>
          <p:nvPr/>
        </p:nvPicPr>
        <p:blipFill>
          <a:blip r:embed="rId3">
            <a:extLst/>
          </a:blip>
          <a:stretch>
            <a:fillRect/>
          </a:stretch>
        </p:blipFill>
        <p:spPr>
          <a:xfrm>
            <a:off x="3864283" y="1110357"/>
            <a:ext cx="16655434" cy="127234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8" name="Shape 738"/>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pic>
        <p:nvPicPr>
          <p:cNvPr id="739" name="Dw5f22TWoAMy4p8.jpg"/>
          <p:cNvPicPr>
            <a:picLocks noChangeAspect="1"/>
          </p:cNvPicPr>
          <p:nvPr/>
        </p:nvPicPr>
        <p:blipFill>
          <a:blip r:embed="rId2">
            <a:extLst/>
          </a:blip>
          <a:stretch>
            <a:fillRect/>
          </a:stretch>
        </p:blipFill>
        <p:spPr>
          <a:xfrm>
            <a:off x="4696814" y="1004292"/>
            <a:ext cx="13415572" cy="12621816"/>
          </a:xfrm>
          <a:prstGeom prst="rect">
            <a:avLst/>
          </a:prstGeom>
          <a:ln w="12700">
            <a:miter lim="400000"/>
          </a:ln>
        </p:spPr>
      </p:pic>
      <p:sp>
        <p:nvSpPr>
          <p:cNvPr id="740" name="Shape 740"/>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41" name="Shape 74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42"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743" name="Shape 743"/>
          <p:cNvSpPr/>
          <p:nvPr/>
        </p:nvSpPr>
        <p:spPr>
          <a:xfrm>
            <a:off x="4109442" y="5405500"/>
            <a:ext cx="6335614" cy="6547728"/>
          </a:xfrm>
          <a:prstGeom prst="ellipse">
            <a:avLst/>
          </a:prstGeom>
          <a:ln w="63500">
            <a:solidFill>
              <a:schemeClr val="accent3">
                <a:hueOff val="-546624"/>
                <a:satOff val="7767"/>
                <a:lumOff val="-14512"/>
              </a:schemeClr>
            </a:solidFill>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43"/>
                                        </p:tgtEl>
                                        <p:attrNameLst>
                                          <p:attrName>style.visibility</p:attrName>
                                        </p:attrNameLst>
                                      </p:cBhvr>
                                      <p:to>
                                        <p:strVal val="visible"/>
                                      </p:to>
                                    </p:set>
                                    <p:anim calcmode="lin" valueType="num">
                                      <p:cBhvr>
                                        <p:cTn id="7" dur="750" fill="hold"/>
                                        <p:tgtEl>
                                          <p:spTgt spid="743"/>
                                        </p:tgtEl>
                                        <p:attrNameLst>
                                          <p:attrName>ppt_w</p:attrName>
                                        </p:attrNameLst>
                                      </p:cBhvr>
                                      <p:tavLst>
                                        <p:tav tm="0">
                                          <p:val>
                                            <p:fltVal val="0"/>
                                          </p:val>
                                        </p:tav>
                                        <p:tav tm="100000">
                                          <p:val>
                                            <p:strVal val="#ppt_w"/>
                                          </p:val>
                                        </p:tav>
                                      </p:tavLst>
                                    </p:anim>
                                    <p:anim calcmode="lin" valueType="num">
                                      <p:cBhvr>
                                        <p:cTn id="8" dur="750" fill="hold"/>
                                        <p:tgtEl>
                                          <p:spTgt spid="7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3"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45" name="ICSU.tiff"/>
          <p:cNvPicPr>
            <a:picLocks noChangeAspect="1"/>
          </p:cNvPicPr>
          <p:nvPr/>
        </p:nvPicPr>
        <p:blipFill>
          <a:blip r:embed="rId2">
            <a:extLst/>
          </a:blip>
          <a:stretch>
            <a:fillRect/>
          </a:stretch>
        </p:blipFill>
        <p:spPr>
          <a:xfrm>
            <a:off x="279400" y="2298700"/>
            <a:ext cx="7889283" cy="11150600"/>
          </a:xfrm>
          <a:prstGeom prst="rect">
            <a:avLst/>
          </a:prstGeom>
          <a:ln w="12700">
            <a:miter lim="400000"/>
          </a:ln>
        </p:spPr>
      </p:pic>
      <p:pic>
        <p:nvPicPr>
          <p:cNvPr id="746" name="ICSU_fig.tiff"/>
          <p:cNvPicPr>
            <a:picLocks noChangeAspect="1"/>
          </p:cNvPicPr>
          <p:nvPr/>
        </p:nvPicPr>
        <p:blipFill>
          <a:blip r:embed="rId3">
            <a:extLst/>
          </a:blip>
          <a:stretch>
            <a:fillRect/>
          </a:stretch>
        </p:blipFill>
        <p:spPr>
          <a:xfrm>
            <a:off x="8229600" y="2273399"/>
            <a:ext cx="10309071" cy="11201202"/>
          </a:xfrm>
          <a:prstGeom prst="rect">
            <a:avLst/>
          </a:prstGeom>
          <a:ln w="12700">
            <a:miter lim="400000"/>
          </a:ln>
        </p:spPr>
      </p:pic>
      <p:sp>
        <p:nvSpPr>
          <p:cNvPr id="747" name="Shape 747"/>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48" name="Shape 74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49"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751" name="Schmidtetal.tiff"/>
          <p:cNvPicPr>
            <a:picLocks noChangeAspect="1"/>
          </p:cNvPicPr>
          <p:nvPr/>
        </p:nvPicPr>
        <p:blipFill>
          <a:blip r:embed="rId2">
            <a:extLst/>
          </a:blip>
          <a:stretch>
            <a:fillRect/>
          </a:stretch>
        </p:blipFill>
        <p:spPr>
          <a:xfrm>
            <a:off x="167273" y="2465784"/>
            <a:ext cx="7790896" cy="11055064"/>
          </a:xfrm>
          <a:prstGeom prst="rect">
            <a:avLst/>
          </a:prstGeom>
          <a:ln w="12700">
            <a:miter lim="400000"/>
          </a:ln>
        </p:spPr>
      </p:pic>
      <p:pic>
        <p:nvPicPr>
          <p:cNvPr id="752" name="Schmidtetal_figure.tiff"/>
          <p:cNvPicPr>
            <a:picLocks noChangeAspect="1"/>
          </p:cNvPicPr>
          <p:nvPr/>
        </p:nvPicPr>
        <p:blipFill>
          <a:blip r:embed="rId3">
            <a:extLst/>
          </a:blip>
          <a:stretch>
            <a:fillRect/>
          </a:stretch>
        </p:blipFill>
        <p:spPr>
          <a:xfrm>
            <a:off x="8061735" y="2524632"/>
            <a:ext cx="7701730" cy="10937368"/>
          </a:xfrm>
          <a:prstGeom prst="rect">
            <a:avLst/>
          </a:prstGeom>
          <a:ln w="12700">
            <a:miter lim="400000"/>
          </a:ln>
        </p:spPr>
      </p:pic>
      <p:pic>
        <p:nvPicPr>
          <p:cNvPr id="753" name="schmidtetal_sdg2.tiff"/>
          <p:cNvPicPr>
            <a:picLocks noChangeAspect="1"/>
          </p:cNvPicPr>
          <p:nvPr/>
        </p:nvPicPr>
        <p:blipFill>
          <a:blip r:embed="rId4">
            <a:extLst/>
          </a:blip>
          <a:stretch>
            <a:fillRect/>
          </a:stretch>
        </p:blipFill>
        <p:spPr>
          <a:xfrm>
            <a:off x="13227933" y="1190823"/>
            <a:ext cx="10751898" cy="12430325"/>
          </a:xfrm>
          <a:prstGeom prst="rect">
            <a:avLst/>
          </a:prstGeom>
          <a:ln w="12700">
            <a:miter lim="400000"/>
          </a:ln>
        </p:spPr>
      </p:pic>
      <p:pic>
        <p:nvPicPr>
          <p:cNvPr id="754" name="E_INVERTED SDG goals_icons-individual-RGB-01.png"/>
          <p:cNvPicPr>
            <a:picLocks noChangeAspect="1"/>
          </p:cNvPicPr>
          <p:nvPr/>
        </p:nvPicPr>
        <p:blipFill>
          <a:blip r:embed="rId5">
            <a:extLst/>
          </a:blip>
          <a:stretch>
            <a:fillRect/>
          </a:stretch>
        </p:blipFill>
        <p:spPr>
          <a:xfrm>
            <a:off x="292100" y="8686800"/>
            <a:ext cx="1905000" cy="1905000"/>
          </a:xfrm>
          <a:prstGeom prst="rect">
            <a:avLst/>
          </a:prstGeom>
          <a:ln w="12700">
            <a:miter lim="400000"/>
          </a:ln>
        </p:spPr>
      </p:pic>
      <p:pic>
        <p:nvPicPr>
          <p:cNvPr id="755" name="E_INVERTED SDG goals_icons-individual-RGB-02.png"/>
          <p:cNvPicPr>
            <a:picLocks noChangeAspect="1"/>
          </p:cNvPicPr>
          <p:nvPr/>
        </p:nvPicPr>
        <p:blipFill>
          <a:blip r:embed="rId6">
            <a:extLst/>
          </a:blip>
          <a:stretch>
            <a:fillRect/>
          </a:stretch>
        </p:blipFill>
        <p:spPr>
          <a:xfrm>
            <a:off x="2298700" y="8686800"/>
            <a:ext cx="1905000" cy="1905000"/>
          </a:xfrm>
          <a:prstGeom prst="rect">
            <a:avLst/>
          </a:prstGeom>
          <a:ln w="12700">
            <a:miter lim="400000"/>
          </a:ln>
        </p:spPr>
      </p:pic>
      <p:pic>
        <p:nvPicPr>
          <p:cNvPr id="756" name="E_INVERTED SDG goals_icons-individual-RGB-08.png"/>
          <p:cNvPicPr>
            <a:picLocks noChangeAspect="1"/>
          </p:cNvPicPr>
          <p:nvPr/>
        </p:nvPicPr>
        <p:blipFill>
          <a:blip r:embed="rId7">
            <a:extLst/>
          </a:blip>
          <a:stretch>
            <a:fillRect/>
          </a:stretch>
        </p:blipFill>
        <p:spPr>
          <a:xfrm>
            <a:off x="4307266" y="8686800"/>
            <a:ext cx="1905001" cy="1905000"/>
          </a:xfrm>
          <a:prstGeom prst="rect">
            <a:avLst/>
          </a:prstGeom>
          <a:ln w="12700">
            <a:miter lim="400000"/>
          </a:ln>
        </p:spPr>
      </p:pic>
      <p:pic>
        <p:nvPicPr>
          <p:cNvPr id="757" name="E_INVERTED SDG goals_icons-individual-RGB-11.png"/>
          <p:cNvPicPr>
            <a:picLocks noChangeAspect="1"/>
          </p:cNvPicPr>
          <p:nvPr/>
        </p:nvPicPr>
        <p:blipFill>
          <a:blip r:embed="rId8">
            <a:extLst/>
          </a:blip>
          <a:stretch>
            <a:fillRect/>
          </a:stretch>
        </p:blipFill>
        <p:spPr>
          <a:xfrm>
            <a:off x="292100" y="10693400"/>
            <a:ext cx="1905000" cy="1905000"/>
          </a:xfrm>
          <a:prstGeom prst="rect">
            <a:avLst/>
          </a:prstGeom>
          <a:ln w="12700">
            <a:miter lim="400000"/>
          </a:ln>
        </p:spPr>
      </p:pic>
      <p:pic>
        <p:nvPicPr>
          <p:cNvPr id="758" name="E_INVERTED SDG goals_icons-individual-RGB-12.png"/>
          <p:cNvPicPr>
            <a:picLocks noChangeAspect="1"/>
          </p:cNvPicPr>
          <p:nvPr/>
        </p:nvPicPr>
        <p:blipFill>
          <a:blip r:embed="rId9">
            <a:extLst/>
          </a:blip>
          <a:stretch>
            <a:fillRect/>
          </a:stretch>
        </p:blipFill>
        <p:spPr>
          <a:xfrm>
            <a:off x="2298700" y="10693400"/>
            <a:ext cx="1905000" cy="1905000"/>
          </a:xfrm>
          <a:prstGeom prst="rect">
            <a:avLst/>
          </a:prstGeom>
          <a:ln w="12700">
            <a:miter lim="400000"/>
          </a:ln>
        </p:spPr>
      </p:pic>
      <p:pic>
        <p:nvPicPr>
          <p:cNvPr id="759" name="E_INVERTED SDG goals_icons-individual-RGB-13.png"/>
          <p:cNvPicPr>
            <a:picLocks noChangeAspect="1"/>
          </p:cNvPicPr>
          <p:nvPr/>
        </p:nvPicPr>
        <p:blipFill>
          <a:blip r:embed="rId10">
            <a:extLst/>
          </a:blip>
          <a:stretch>
            <a:fillRect/>
          </a:stretch>
        </p:blipFill>
        <p:spPr>
          <a:xfrm>
            <a:off x="4307266" y="10693400"/>
            <a:ext cx="1905001" cy="1905000"/>
          </a:xfrm>
          <a:prstGeom prst="rect">
            <a:avLst/>
          </a:prstGeom>
          <a:ln w="12700">
            <a:miter lim="400000"/>
          </a:ln>
        </p:spPr>
      </p:pic>
      <p:sp>
        <p:nvSpPr>
          <p:cNvPr id="760" name="Shape 760"/>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61" name="Shape 76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62" name="Mari_Logo1.jpg"/>
          <p:cNvPicPr>
            <a:picLocks noChangeAspect="1"/>
          </p:cNvPicPr>
          <p:nvPr/>
        </p:nvPicPr>
        <p:blipFill>
          <a:blip r:embed="rId11">
            <a:extLst/>
          </a:blip>
          <a:stretch>
            <a:fillRect/>
          </a:stretch>
        </p:blipFill>
        <p:spPr>
          <a:xfrm>
            <a:off x="23455572" y="91975"/>
            <a:ext cx="933017" cy="7654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53"/>
                                        </p:tgtEl>
                                        <p:attrNameLst>
                                          <p:attrName>style.visibility</p:attrName>
                                        </p:attrNameLst>
                                      </p:cBhvr>
                                      <p:to>
                                        <p:strVal val="visible"/>
                                      </p:to>
                                    </p:set>
                                    <p:animEffect filter="dissolve" transition="in">
                                      <p:cBhvr>
                                        <p:cTn id="7" dur="1000"/>
                                        <p:tgtEl>
                                          <p:spTgt spid="7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3"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95" name="Shape 29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9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297" name="Shape 297"/>
          <p:cNvSpPr/>
          <p:nvPr/>
        </p:nvSpPr>
        <p:spPr>
          <a:xfrm>
            <a:off x="177753" y="22274"/>
            <a:ext cx="26974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Prologue</a:t>
            </a:r>
          </a:p>
        </p:txBody>
      </p:sp>
      <p:pic>
        <p:nvPicPr>
          <p:cNvPr id="298" name="GR2019.tiff"/>
          <p:cNvPicPr>
            <a:picLocks noChangeAspect="1"/>
          </p:cNvPicPr>
          <p:nvPr/>
        </p:nvPicPr>
        <p:blipFill>
          <a:blip r:embed="rId3">
            <a:extLst/>
          </a:blip>
          <a:stretch>
            <a:fillRect/>
          </a:stretch>
        </p:blipFill>
        <p:spPr>
          <a:xfrm>
            <a:off x="450850" y="1327149"/>
            <a:ext cx="8873880" cy="12564009"/>
          </a:xfrm>
          <a:prstGeom prst="rect">
            <a:avLst/>
          </a:prstGeom>
          <a:ln w="12700">
            <a:miter lim="400000"/>
          </a:ln>
        </p:spPr>
      </p:pic>
      <p:grpSp>
        <p:nvGrpSpPr>
          <p:cNvPr id="302" name="Group 302"/>
          <p:cNvGrpSpPr/>
          <p:nvPr/>
        </p:nvGrpSpPr>
        <p:grpSpPr>
          <a:xfrm>
            <a:off x="3930973" y="-886669"/>
            <a:ext cx="20458580" cy="14676141"/>
            <a:chOff x="0" y="0"/>
            <a:chExt cx="20458579" cy="14676139"/>
          </a:xfrm>
        </p:grpSpPr>
        <p:pic>
          <p:nvPicPr>
            <p:cNvPr id="299" name="GRfigP1.tiff"/>
            <p:cNvPicPr>
              <a:picLocks noChangeAspect="1"/>
            </p:cNvPicPr>
            <p:nvPr/>
          </p:nvPicPr>
          <p:blipFill>
            <a:blip r:embed="rId4">
              <a:extLst/>
            </a:blip>
            <a:stretch>
              <a:fillRect/>
            </a:stretch>
          </p:blipFill>
          <p:spPr>
            <a:xfrm rot="5400000">
              <a:off x="9133208" y="3272337"/>
              <a:ext cx="13546436" cy="9104306"/>
            </a:xfrm>
            <a:prstGeom prst="rect">
              <a:avLst/>
            </a:prstGeom>
            <a:ln w="12700" cap="flat">
              <a:noFill/>
              <a:miter lim="400000"/>
            </a:ln>
            <a:effectLst/>
          </p:spPr>
        </p:pic>
        <p:pic>
          <p:nvPicPr>
            <p:cNvPr id="300" name="GRfigP2.tiff"/>
            <p:cNvPicPr>
              <a:picLocks noChangeAspect="1"/>
            </p:cNvPicPr>
            <p:nvPr/>
          </p:nvPicPr>
          <p:blipFill>
            <a:blip r:embed="rId5">
              <a:extLst/>
            </a:blip>
            <a:stretch>
              <a:fillRect/>
            </a:stretch>
          </p:blipFill>
          <p:spPr>
            <a:xfrm rot="5400000">
              <a:off x="1435917" y="4514600"/>
              <a:ext cx="14488419" cy="5469139"/>
            </a:xfrm>
            <a:prstGeom prst="rect">
              <a:avLst/>
            </a:prstGeom>
            <a:ln w="12700" cap="flat">
              <a:noFill/>
              <a:miter lim="400000"/>
            </a:ln>
            <a:effectLst/>
          </p:spPr>
        </p:pic>
        <p:pic>
          <p:nvPicPr>
            <p:cNvPr id="301" name="GRfigP3.tiff"/>
            <p:cNvPicPr>
              <a:picLocks noChangeAspect="1"/>
            </p:cNvPicPr>
            <p:nvPr/>
          </p:nvPicPr>
          <p:blipFill>
            <a:blip r:embed="rId6">
              <a:extLst/>
            </a:blip>
            <a:stretch>
              <a:fillRect/>
            </a:stretch>
          </p:blipFill>
          <p:spPr>
            <a:xfrm rot="5400000">
              <a:off x="-4322144" y="4322143"/>
              <a:ext cx="14676141" cy="60318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02"/>
                                        </p:tgtEl>
                                        <p:attrNameLst>
                                          <p:attrName>style.visibility</p:attrName>
                                        </p:attrNameLst>
                                      </p:cBhvr>
                                      <p:to>
                                        <p:strVal val="visible"/>
                                      </p:to>
                                    </p:set>
                                    <p:animEffect filter="dissolve" transition="in">
                                      <p:cBhvr>
                                        <p:cTn id="7"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4" name="Schmidtetal.tiff"/>
          <p:cNvPicPr>
            <a:picLocks noChangeAspect="1"/>
          </p:cNvPicPr>
          <p:nvPr/>
        </p:nvPicPr>
        <p:blipFill>
          <a:blip r:embed="rId2">
            <a:extLst/>
          </a:blip>
          <a:stretch>
            <a:fillRect/>
          </a:stretch>
        </p:blipFill>
        <p:spPr>
          <a:xfrm>
            <a:off x="167273" y="2465784"/>
            <a:ext cx="7790896" cy="11055064"/>
          </a:xfrm>
          <a:prstGeom prst="rect">
            <a:avLst/>
          </a:prstGeom>
          <a:ln w="12700">
            <a:miter lim="400000"/>
          </a:ln>
        </p:spPr>
      </p:pic>
      <p:pic>
        <p:nvPicPr>
          <p:cNvPr id="765" name="schmidtetal_r1.tiff"/>
          <p:cNvPicPr>
            <a:picLocks noChangeAspect="1"/>
          </p:cNvPicPr>
          <p:nvPr/>
        </p:nvPicPr>
        <p:blipFill>
          <a:blip r:embed="rId3">
            <a:extLst/>
          </a:blip>
          <a:stretch>
            <a:fillRect/>
          </a:stretch>
        </p:blipFill>
        <p:spPr>
          <a:xfrm>
            <a:off x="7091957" y="1780642"/>
            <a:ext cx="8294093" cy="11729516"/>
          </a:xfrm>
          <a:prstGeom prst="rect">
            <a:avLst/>
          </a:prstGeom>
          <a:ln w="12700">
            <a:miter lim="400000"/>
          </a:ln>
        </p:spPr>
      </p:pic>
      <p:pic>
        <p:nvPicPr>
          <p:cNvPr id="766" name="schmidtetal_r2.tiff"/>
          <p:cNvPicPr>
            <a:picLocks noChangeAspect="1"/>
          </p:cNvPicPr>
          <p:nvPr/>
        </p:nvPicPr>
        <p:blipFill>
          <a:blip r:embed="rId4">
            <a:extLst/>
          </a:blip>
          <a:stretch>
            <a:fillRect/>
          </a:stretch>
        </p:blipFill>
        <p:spPr>
          <a:xfrm>
            <a:off x="15373381" y="1764234"/>
            <a:ext cx="8324172" cy="11729516"/>
          </a:xfrm>
          <a:prstGeom prst="rect">
            <a:avLst/>
          </a:prstGeom>
          <a:ln w="12700">
            <a:miter lim="400000"/>
          </a:ln>
        </p:spPr>
      </p:pic>
      <p:pic>
        <p:nvPicPr>
          <p:cNvPr id="767" name="E_INVERTED SDG goals_icons-individual-RGB-01.png"/>
          <p:cNvPicPr>
            <a:picLocks noChangeAspect="1"/>
          </p:cNvPicPr>
          <p:nvPr/>
        </p:nvPicPr>
        <p:blipFill>
          <a:blip r:embed="rId5">
            <a:extLst/>
          </a:blip>
          <a:stretch>
            <a:fillRect/>
          </a:stretch>
        </p:blipFill>
        <p:spPr>
          <a:xfrm>
            <a:off x="292100" y="8686800"/>
            <a:ext cx="1905000" cy="1905000"/>
          </a:xfrm>
          <a:prstGeom prst="rect">
            <a:avLst/>
          </a:prstGeom>
          <a:ln w="12700">
            <a:miter lim="400000"/>
          </a:ln>
        </p:spPr>
      </p:pic>
      <p:pic>
        <p:nvPicPr>
          <p:cNvPr id="768" name="E_INVERTED SDG goals_icons-individual-RGB-02.png"/>
          <p:cNvPicPr>
            <a:picLocks noChangeAspect="1"/>
          </p:cNvPicPr>
          <p:nvPr/>
        </p:nvPicPr>
        <p:blipFill>
          <a:blip r:embed="rId6">
            <a:extLst/>
          </a:blip>
          <a:stretch>
            <a:fillRect/>
          </a:stretch>
        </p:blipFill>
        <p:spPr>
          <a:xfrm>
            <a:off x="2298700" y="8686800"/>
            <a:ext cx="1905000" cy="1905000"/>
          </a:xfrm>
          <a:prstGeom prst="rect">
            <a:avLst/>
          </a:prstGeom>
          <a:ln w="12700">
            <a:miter lim="400000"/>
          </a:ln>
        </p:spPr>
      </p:pic>
      <p:pic>
        <p:nvPicPr>
          <p:cNvPr id="769" name="E_INVERTED SDG goals_icons-individual-RGB-08.png"/>
          <p:cNvPicPr>
            <a:picLocks noChangeAspect="1"/>
          </p:cNvPicPr>
          <p:nvPr/>
        </p:nvPicPr>
        <p:blipFill>
          <a:blip r:embed="rId7">
            <a:extLst/>
          </a:blip>
          <a:stretch>
            <a:fillRect/>
          </a:stretch>
        </p:blipFill>
        <p:spPr>
          <a:xfrm>
            <a:off x="4307266" y="8686800"/>
            <a:ext cx="1905001" cy="1905000"/>
          </a:xfrm>
          <a:prstGeom prst="rect">
            <a:avLst/>
          </a:prstGeom>
          <a:ln w="12700">
            <a:miter lim="400000"/>
          </a:ln>
        </p:spPr>
      </p:pic>
      <p:pic>
        <p:nvPicPr>
          <p:cNvPr id="770" name="E_INVERTED SDG goals_icons-individual-RGB-11.png"/>
          <p:cNvPicPr>
            <a:picLocks noChangeAspect="1"/>
          </p:cNvPicPr>
          <p:nvPr/>
        </p:nvPicPr>
        <p:blipFill>
          <a:blip r:embed="rId8">
            <a:extLst/>
          </a:blip>
          <a:stretch>
            <a:fillRect/>
          </a:stretch>
        </p:blipFill>
        <p:spPr>
          <a:xfrm>
            <a:off x="292100" y="10693400"/>
            <a:ext cx="1905000" cy="1905000"/>
          </a:xfrm>
          <a:prstGeom prst="rect">
            <a:avLst/>
          </a:prstGeom>
          <a:ln w="12700">
            <a:miter lim="400000"/>
          </a:ln>
        </p:spPr>
      </p:pic>
      <p:pic>
        <p:nvPicPr>
          <p:cNvPr id="771" name="E_INVERTED SDG goals_icons-individual-RGB-12.png"/>
          <p:cNvPicPr>
            <a:picLocks noChangeAspect="1"/>
          </p:cNvPicPr>
          <p:nvPr/>
        </p:nvPicPr>
        <p:blipFill>
          <a:blip r:embed="rId9">
            <a:extLst/>
          </a:blip>
          <a:stretch>
            <a:fillRect/>
          </a:stretch>
        </p:blipFill>
        <p:spPr>
          <a:xfrm>
            <a:off x="2298700" y="10693400"/>
            <a:ext cx="1905000" cy="1905000"/>
          </a:xfrm>
          <a:prstGeom prst="rect">
            <a:avLst/>
          </a:prstGeom>
          <a:ln w="12700">
            <a:miter lim="400000"/>
          </a:ln>
        </p:spPr>
      </p:pic>
      <p:pic>
        <p:nvPicPr>
          <p:cNvPr id="772" name="E_INVERTED SDG goals_icons-individual-RGB-13.png"/>
          <p:cNvPicPr>
            <a:picLocks noChangeAspect="1"/>
          </p:cNvPicPr>
          <p:nvPr/>
        </p:nvPicPr>
        <p:blipFill>
          <a:blip r:embed="rId10">
            <a:extLst/>
          </a:blip>
          <a:stretch>
            <a:fillRect/>
          </a:stretch>
        </p:blipFill>
        <p:spPr>
          <a:xfrm>
            <a:off x="4307266" y="10693400"/>
            <a:ext cx="1905001" cy="1905000"/>
          </a:xfrm>
          <a:prstGeom prst="rect">
            <a:avLst/>
          </a:prstGeom>
          <a:ln w="12700">
            <a:miter lim="400000"/>
          </a:ln>
        </p:spPr>
      </p:pic>
      <p:sp>
        <p:nvSpPr>
          <p:cNvPr id="773" name="Shape 773"/>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74" name="Shape 77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75" name="Mari_Logo1.jpg"/>
          <p:cNvPicPr>
            <a:picLocks noChangeAspect="1"/>
          </p:cNvPicPr>
          <p:nvPr/>
        </p:nvPicPr>
        <p:blipFill>
          <a:blip r:embed="rId11">
            <a:extLst/>
          </a:blip>
          <a:stretch>
            <a:fillRect/>
          </a:stretch>
        </p:blipFill>
        <p:spPr>
          <a:xfrm>
            <a:off x="23455572" y="91975"/>
            <a:ext cx="933017" cy="7654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7" name="Nereus.tiff"/>
          <p:cNvPicPr>
            <a:picLocks noChangeAspect="1"/>
          </p:cNvPicPr>
          <p:nvPr/>
        </p:nvPicPr>
        <p:blipFill>
          <a:blip r:embed="rId2">
            <a:extLst/>
          </a:blip>
          <a:stretch>
            <a:fillRect/>
          </a:stretch>
        </p:blipFill>
        <p:spPr>
          <a:xfrm>
            <a:off x="433240" y="3324622"/>
            <a:ext cx="7820320" cy="10041831"/>
          </a:xfrm>
          <a:prstGeom prst="rect">
            <a:avLst/>
          </a:prstGeom>
          <a:ln w="12700">
            <a:miter lim="400000"/>
          </a:ln>
        </p:spPr>
      </p:pic>
      <p:pic>
        <p:nvPicPr>
          <p:cNvPr id="778" name="NEREUS_Co_Benefits.tiff"/>
          <p:cNvPicPr>
            <a:picLocks noChangeAspect="1"/>
          </p:cNvPicPr>
          <p:nvPr/>
        </p:nvPicPr>
        <p:blipFill>
          <a:blip r:embed="rId3">
            <a:extLst/>
          </a:blip>
          <a:stretch>
            <a:fillRect/>
          </a:stretch>
        </p:blipFill>
        <p:spPr>
          <a:xfrm>
            <a:off x="4486974" y="3225117"/>
            <a:ext cx="19622185" cy="10240841"/>
          </a:xfrm>
          <a:prstGeom prst="rect">
            <a:avLst/>
          </a:prstGeom>
          <a:ln w="12700">
            <a:miter lim="400000"/>
          </a:ln>
        </p:spPr>
      </p:pic>
      <p:sp>
        <p:nvSpPr>
          <p:cNvPr id="779" name="Shape 779"/>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80" name="Shape 78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81"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grpSp>
        <p:nvGrpSpPr>
          <p:cNvPr id="784" name="Group 784"/>
          <p:cNvGrpSpPr/>
          <p:nvPr/>
        </p:nvGrpSpPr>
        <p:grpSpPr>
          <a:xfrm>
            <a:off x="10542431" y="248542"/>
            <a:ext cx="9037497" cy="13406486"/>
            <a:chOff x="0" y="0"/>
            <a:chExt cx="9037495" cy="13406484"/>
          </a:xfrm>
        </p:grpSpPr>
        <p:sp>
          <p:nvSpPr>
            <p:cNvPr id="782" name="Shape 782"/>
            <p:cNvSpPr/>
            <p:nvPr/>
          </p:nvSpPr>
          <p:spPr>
            <a:xfrm>
              <a:off x="0" y="0"/>
              <a:ext cx="7698185" cy="3185815"/>
            </a:xfrm>
            <a:prstGeom prst="wedgeEllipseCallout">
              <a:avLst>
                <a:gd name="adj1" fmla="val 59512"/>
                <a:gd name="adj2" fmla="val 207108"/>
              </a:avLst>
            </a:prstGeom>
            <a:solidFill>
              <a:srgbClr val="FFFFFF"/>
            </a:solidFill>
            <a:ln w="25400" cap="flat">
              <a:solidFill>
                <a:srgbClr val="A6AAA9"/>
              </a:solidFill>
              <a:prstDash val="solid"/>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457200">
                <a:defRPr sz="5500">
                  <a:latin typeface="Georgia"/>
                  <a:ea typeface="Georgia"/>
                  <a:cs typeface="Georgia"/>
                  <a:sym typeface="Georgia"/>
                </a:defRPr>
              </a:lvl1pPr>
            </a:lstStyle>
            <a:p>
              <a:pPr/>
              <a:r>
                <a:t>SDG 12 and SDG 14</a:t>
              </a:r>
            </a:p>
          </p:txBody>
        </p:sp>
        <p:sp>
          <p:nvSpPr>
            <p:cNvPr id="783" name="Shape 783"/>
            <p:cNvSpPr/>
            <p:nvPr/>
          </p:nvSpPr>
          <p:spPr>
            <a:xfrm>
              <a:off x="7969008" y="3769681"/>
              <a:ext cx="1068488" cy="9636804"/>
            </a:xfrm>
            <a:prstGeom prst="ellipse">
              <a:avLst/>
            </a:prstGeom>
            <a:noFill/>
            <a:ln w="63500" cap="flat">
              <a:solidFill>
                <a:schemeClr val="accent3">
                  <a:hueOff val="-546624"/>
                  <a:satOff val="7767"/>
                  <a:lumOff val="-14512"/>
                </a:schemeClr>
              </a:solidFill>
              <a:prstDash val="solid"/>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defRPr sz="3200">
                  <a:solidFill>
                    <a:srgbClr val="FFFFFF"/>
                  </a:solidFill>
                </a:defRPr>
              </a:pPr>
            </a:p>
          </p:txBody>
        </p:sp>
      </p:gr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78"/>
                                        </p:tgtEl>
                                        <p:attrNameLst>
                                          <p:attrName>style.visibility</p:attrName>
                                        </p:attrNameLst>
                                      </p:cBhvr>
                                      <p:to>
                                        <p:strVal val="visible"/>
                                      </p:to>
                                    </p:set>
                                    <p:animEffect filter="dissolve" transition="in">
                                      <p:cBhvr>
                                        <p:cTn id="7" dur="1000"/>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784"/>
                                        </p:tgtEl>
                                        <p:attrNameLst>
                                          <p:attrName>style.visibility</p:attrName>
                                        </p:attrNameLst>
                                      </p:cBhvr>
                                      <p:to>
                                        <p:strVal val="visible"/>
                                      </p:to>
                                    </p:set>
                                    <p:anim calcmode="lin" valueType="num">
                                      <p:cBhvr>
                                        <p:cTn id="12" dur="750" fill="hold"/>
                                        <p:tgtEl>
                                          <p:spTgt spid="784"/>
                                        </p:tgtEl>
                                        <p:attrNameLst>
                                          <p:attrName>ppt_w</p:attrName>
                                        </p:attrNameLst>
                                      </p:cBhvr>
                                      <p:tavLst>
                                        <p:tav tm="0">
                                          <p:val>
                                            <p:fltVal val="0"/>
                                          </p:val>
                                        </p:tav>
                                        <p:tav tm="100000">
                                          <p:val>
                                            <p:strVal val="#ppt_w"/>
                                          </p:val>
                                        </p:tav>
                                      </p:tavLst>
                                    </p:anim>
                                    <p:anim calcmode="lin" valueType="num">
                                      <p:cBhvr>
                                        <p:cTn id="13" dur="750" fill="hold"/>
                                        <p:tgtEl>
                                          <p:spTgt spid="7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8" grpId="1"/>
      <p:bldP build="whole" bldLvl="1" animBg="1" rev="0" advAuto="0" spid="784" grpId="2"/>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86" name="Earth.png"/>
          <p:cNvPicPr>
            <a:picLocks noChangeAspect="0"/>
          </p:cNvPicPr>
          <p:nvPr/>
        </p:nvPicPr>
        <p:blipFill>
          <a:blip r:embed="rId2">
            <a:extLst/>
          </a:blip>
          <a:stretch>
            <a:fillRect/>
          </a:stretch>
        </p:blipFill>
        <p:spPr>
          <a:xfrm>
            <a:off x="11623994" y="822050"/>
            <a:ext cx="12115801" cy="11684001"/>
          </a:xfrm>
          <a:prstGeom prst="rect">
            <a:avLst/>
          </a:prstGeom>
          <a:ln w="12700">
            <a:miter lim="400000"/>
          </a:ln>
        </p:spPr>
      </p:pic>
      <p:pic>
        <p:nvPicPr>
          <p:cNvPr id="787" name="Earth with Text.png"/>
          <p:cNvPicPr>
            <a:picLocks noChangeAspect="0"/>
          </p:cNvPicPr>
          <p:nvPr/>
        </p:nvPicPr>
        <p:blipFill>
          <a:blip r:embed="rId3">
            <a:extLst/>
          </a:blip>
          <a:stretch>
            <a:fillRect/>
          </a:stretch>
        </p:blipFill>
        <p:spPr>
          <a:xfrm>
            <a:off x="11677491" y="822050"/>
            <a:ext cx="12115801" cy="11684001"/>
          </a:xfrm>
          <a:prstGeom prst="rect">
            <a:avLst/>
          </a:prstGeom>
          <a:ln w="12700">
            <a:miter lim="400000"/>
          </a:ln>
        </p:spPr>
      </p:pic>
      <p:pic>
        <p:nvPicPr>
          <p:cNvPr id="788" name="Society Economy Environment.jpg"/>
          <p:cNvPicPr>
            <a:picLocks noChangeAspect="1"/>
          </p:cNvPicPr>
          <p:nvPr/>
        </p:nvPicPr>
        <p:blipFill>
          <a:blip r:embed="rId4">
            <a:extLst/>
          </a:blip>
          <a:stretch>
            <a:fillRect/>
          </a:stretch>
        </p:blipFill>
        <p:spPr>
          <a:xfrm>
            <a:off x="11557000" y="876300"/>
            <a:ext cx="12814300" cy="12383969"/>
          </a:xfrm>
          <a:prstGeom prst="rect">
            <a:avLst/>
          </a:prstGeom>
          <a:ln w="12700">
            <a:miter lim="400000"/>
          </a:ln>
        </p:spPr>
      </p:pic>
      <p:sp>
        <p:nvSpPr>
          <p:cNvPr id="789" name="Shape 789"/>
          <p:cNvSpPr/>
          <p:nvPr/>
        </p:nvSpPr>
        <p:spPr>
          <a:xfrm>
            <a:off x="212934" y="5034946"/>
            <a:ext cx="105447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7000"/>
            </a:lvl1pPr>
          </a:lstStyle>
          <a:p>
            <a:pPr/>
            <a:r>
              <a:t>Flows have accelerated in the last 200 years</a:t>
            </a:r>
          </a:p>
        </p:txBody>
      </p:sp>
      <p:pic>
        <p:nvPicPr>
          <p:cNvPr id="790" name="Society Economy Environment2.jpg"/>
          <p:cNvPicPr>
            <a:picLocks noChangeAspect="1"/>
          </p:cNvPicPr>
          <p:nvPr/>
        </p:nvPicPr>
        <p:blipFill>
          <a:blip r:embed="rId5">
            <a:extLst/>
          </a:blip>
          <a:stretch>
            <a:fillRect/>
          </a:stretch>
        </p:blipFill>
        <p:spPr>
          <a:xfrm>
            <a:off x="11557000" y="880029"/>
            <a:ext cx="12814300" cy="12383970"/>
          </a:xfrm>
          <a:prstGeom prst="rect">
            <a:avLst/>
          </a:prstGeom>
          <a:ln w="12700">
            <a:miter lim="400000"/>
          </a:ln>
        </p:spPr>
      </p:pic>
      <p:pic>
        <p:nvPicPr>
          <p:cNvPr id="791" name="Society Economy Environment2_4.jpg"/>
          <p:cNvPicPr>
            <a:picLocks noChangeAspect="1"/>
          </p:cNvPicPr>
          <p:nvPr/>
        </p:nvPicPr>
        <p:blipFill>
          <a:blip r:embed="rId6">
            <a:extLst/>
          </a:blip>
          <a:stretch>
            <a:fillRect/>
          </a:stretch>
        </p:blipFill>
        <p:spPr>
          <a:xfrm>
            <a:off x="11595100" y="841929"/>
            <a:ext cx="12814300" cy="12383970"/>
          </a:xfrm>
          <a:prstGeom prst="rect">
            <a:avLst/>
          </a:prstGeom>
          <a:ln w="12700">
            <a:miter lim="400000"/>
          </a:ln>
        </p:spPr>
      </p:pic>
      <p:pic>
        <p:nvPicPr>
          <p:cNvPr id="792" name="Society Economy Environment2_8.jpg"/>
          <p:cNvPicPr>
            <a:picLocks noChangeAspect="1"/>
          </p:cNvPicPr>
          <p:nvPr/>
        </p:nvPicPr>
        <p:blipFill>
          <a:blip r:embed="rId7">
            <a:extLst/>
          </a:blip>
          <a:stretch>
            <a:fillRect/>
          </a:stretch>
        </p:blipFill>
        <p:spPr>
          <a:xfrm>
            <a:off x="11595100" y="841929"/>
            <a:ext cx="12814300" cy="12383970"/>
          </a:xfrm>
          <a:prstGeom prst="rect">
            <a:avLst/>
          </a:prstGeom>
          <a:ln w="12700">
            <a:miter lim="400000"/>
          </a:ln>
        </p:spPr>
      </p:pic>
      <p:sp>
        <p:nvSpPr>
          <p:cNvPr id="793" name="Shape 793"/>
          <p:cNvSpPr/>
          <p:nvPr/>
        </p:nvSpPr>
        <p:spPr>
          <a:xfrm>
            <a:off x="16566892" y="3457909"/>
            <a:ext cx="2438600" cy="758491"/>
          </a:xfrm>
          <a:prstGeom prst="roundRect">
            <a:avLst>
              <a:gd name="adj" fmla="val 25116"/>
            </a:avLst>
          </a:prstGeom>
          <a:solidFill>
            <a:srgbClr val="D7E8E7"/>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1130300">
              <a:defRPr sz="3000">
                <a:solidFill>
                  <a:srgbClr val="235D0B"/>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r>
              <a:rPr sz="4000"/>
              <a:t>F</a:t>
            </a:r>
            <a:r>
              <a:t>LOWS</a:t>
            </a:r>
          </a:p>
        </p:txBody>
      </p:sp>
      <p:sp>
        <p:nvSpPr>
          <p:cNvPr id="794" name="Shape 794"/>
          <p:cNvSpPr/>
          <p:nvPr/>
        </p:nvSpPr>
        <p:spPr>
          <a:xfrm>
            <a:off x="194551" y="3783762"/>
            <a:ext cx="6230926"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400">
                <a:latin typeface="Helvetica Neue Light"/>
                <a:ea typeface="Helvetica Neue Light"/>
                <a:cs typeface="Helvetica Neue Light"/>
                <a:sym typeface="Helvetica Neue Light"/>
              </a:defRPr>
            </a:lvl1pPr>
          </a:lstStyle>
          <a:p>
            <a:pPr>
              <a:defRPr sz="3800">
                <a:latin typeface="+mn-lt"/>
                <a:ea typeface="+mn-ea"/>
                <a:cs typeface="+mn-cs"/>
                <a:sym typeface="Helvetica Light"/>
              </a:defRPr>
            </a:pPr>
            <a:r>
              <a:rPr sz="4400">
                <a:latin typeface="Helvetica Neue Light"/>
                <a:ea typeface="Helvetica Neue Light"/>
                <a:cs typeface="Helvetica Neue Light"/>
                <a:sym typeface="Helvetica Neue Light"/>
              </a:rPr>
              <a:t>Everything is about Flows</a:t>
            </a:r>
          </a:p>
        </p:txBody>
      </p:sp>
      <p:sp>
        <p:nvSpPr>
          <p:cNvPr id="795" name="Shape 795"/>
          <p:cNvSpPr/>
          <p:nvPr/>
        </p:nvSpPr>
        <p:spPr>
          <a:xfrm>
            <a:off x="209500" y="2570679"/>
            <a:ext cx="12814302"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400"/>
            </a:lvl1pPr>
          </a:lstStyle>
          <a:p>
            <a:pPr/>
            <a:r>
              <a:t>Earth: Life-Support System for many species</a:t>
            </a:r>
          </a:p>
        </p:txBody>
      </p:sp>
      <p:sp>
        <p:nvSpPr>
          <p:cNvPr id="796" name="Shape 796"/>
          <p:cNvSpPr/>
          <p:nvPr/>
        </p:nvSpPr>
        <p:spPr>
          <a:xfrm>
            <a:off x="158700" y="1319495"/>
            <a:ext cx="1217944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u="sng"/>
            </a:lvl1pPr>
          </a:lstStyle>
          <a:p>
            <a:pPr/>
            <a:r>
              <a:t>Interconnection through Planetary Physiology</a:t>
            </a:r>
          </a:p>
        </p:txBody>
      </p:sp>
      <p:sp>
        <p:nvSpPr>
          <p:cNvPr id="797" name="Shape 797"/>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798" name="Shape 79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799" name="Mari_Logo1.jpg"/>
          <p:cNvPicPr>
            <a:picLocks noChangeAspect="1"/>
          </p:cNvPicPr>
          <p:nvPr/>
        </p:nvPicPr>
        <p:blipFill>
          <a:blip r:embed="rId8">
            <a:extLst/>
          </a:blip>
          <a:stretch>
            <a:fillRect/>
          </a:stretch>
        </p:blipFill>
        <p:spPr>
          <a:xfrm>
            <a:off x="23455572" y="91975"/>
            <a:ext cx="933017" cy="7654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789"/>
                                        </p:tgtEl>
                                        <p:attrNameLst>
                                          <p:attrName>style.visibility</p:attrName>
                                        </p:attrNameLst>
                                      </p:cBhvr>
                                      <p:to>
                                        <p:strVal val="visible"/>
                                      </p:to>
                                    </p:set>
                                    <p:animEffect filter="dissolve" transition="in">
                                      <p:cBhvr>
                                        <p:cTn id="7" dur="1000"/>
                                        <p:tgtEl>
                                          <p:spTgt spid="7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9"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01" name="Shape 801"/>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802" name="Shape 80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0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04" name="Shape 804"/>
          <p:cNvSpPr/>
          <p:nvPr/>
        </p:nvSpPr>
        <p:spPr>
          <a:xfrm>
            <a:off x="3087596" y="5486120"/>
            <a:ext cx="18029763"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7000"/>
            </a:lvl1pPr>
          </a:lstStyle>
          <a:p>
            <a:pPr/>
            <a:r>
              <a:t>Flows have accelerated in the last 200 years</a:t>
            </a:r>
          </a:p>
        </p:txBody>
      </p:sp>
      <p:sp>
        <p:nvSpPr>
          <p:cNvPr id="805" name="Shape 805"/>
          <p:cNvSpPr/>
          <p:nvPr/>
        </p:nvSpPr>
        <p:spPr>
          <a:xfrm>
            <a:off x="8334722" y="1117320"/>
            <a:ext cx="7714556" cy="1930960"/>
          </a:xfrm>
          <a:prstGeom prst="roundRect">
            <a:avLst>
              <a:gd name="adj" fmla="val 25116"/>
            </a:avLst>
          </a:prstGeom>
          <a:solidFill>
            <a:srgbClr val="D7E8E7"/>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1130300">
              <a:defRPr sz="10000">
                <a:solidFill>
                  <a:srgbClr val="235D0B"/>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FLOWS</a:t>
            </a:r>
          </a:p>
        </p:txBody>
      </p:sp>
      <p:sp>
        <p:nvSpPr>
          <p:cNvPr id="806" name="Shape 806"/>
          <p:cNvSpPr/>
          <p:nvPr/>
        </p:nvSpPr>
        <p:spPr>
          <a:xfrm>
            <a:off x="896556" y="3681987"/>
            <a:ext cx="22590888" cy="11704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7000"/>
            </a:pPr>
            <a:r>
              <a:t>Understanding Modern Global Change is all </a:t>
            </a:r>
            <a:r>
              <a:rPr>
                <a:latin typeface="Helvetica Neue Light"/>
                <a:ea typeface="Helvetica Neue Light"/>
                <a:cs typeface="Helvetica Neue Light"/>
                <a:sym typeface="Helvetica Neue Light"/>
              </a:rPr>
              <a:t>about Flows</a:t>
            </a:r>
          </a:p>
        </p:txBody>
      </p:sp>
      <p:sp>
        <p:nvSpPr>
          <p:cNvPr id="807" name="Shape 807"/>
          <p:cNvSpPr/>
          <p:nvPr/>
        </p:nvSpPr>
        <p:spPr>
          <a:xfrm>
            <a:off x="3087596" y="7288228"/>
            <a:ext cx="18029763"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000"/>
            </a:lvl1pPr>
          </a:lstStyle>
          <a:p>
            <a:pPr/>
            <a:r>
              <a:t>Many new flows have been created</a:t>
            </a:r>
          </a:p>
        </p:txBody>
      </p:sp>
      <p:grpSp>
        <p:nvGrpSpPr>
          <p:cNvPr id="811" name="Group 811"/>
          <p:cNvGrpSpPr/>
          <p:nvPr/>
        </p:nvGrpSpPr>
        <p:grpSpPr>
          <a:xfrm>
            <a:off x="1056835" y="1248899"/>
            <a:ext cx="22270330" cy="12608454"/>
            <a:chOff x="0" y="0"/>
            <a:chExt cx="22270329" cy="12608453"/>
          </a:xfrm>
        </p:grpSpPr>
        <p:pic>
          <p:nvPicPr>
            <p:cNvPr id="808" name="Plastic_household_items.jpg"/>
            <p:cNvPicPr>
              <a:picLocks noChangeAspect="1"/>
            </p:cNvPicPr>
            <p:nvPr/>
          </p:nvPicPr>
          <p:blipFill>
            <a:blip r:embed="rId3">
              <a:extLst/>
            </a:blip>
            <a:stretch>
              <a:fillRect/>
            </a:stretch>
          </p:blipFill>
          <p:spPr>
            <a:xfrm>
              <a:off x="1716187" y="32887"/>
              <a:ext cx="18861201" cy="12553215"/>
            </a:xfrm>
            <a:prstGeom prst="rect">
              <a:avLst/>
            </a:prstGeom>
            <a:ln w="12700" cap="flat">
              <a:noFill/>
              <a:miter lim="400000"/>
            </a:ln>
            <a:effectLst/>
          </p:spPr>
        </p:pic>
        <p:sp>
          <p:nvSpPr>
            <p:cNvPr id="809" name="Shape 809"/>
            <p:cNvSpPr/>
            <p:nvPr/>
          </p:nvSpPr>
          <p:spPr>
            <a:xfrm>
              <a:off x="0" y="11622"/>
              <a:ext cx="1733968" cy="12596832"/>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10" name="Shape 810"/>
            <p:cNvSpPr/>
            <p:nvPr/>
          </p:nvSpPr>
          <p:spPr>
            <a:xfrm>
              <a:off x="20536361" y="0"/>
              <a:ext cx="1733969" cy="1259683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04"/>
                                        </p:tgtEl>
                                        <p:attrNameLst>
                                          <p:attrName>style.visibility</p:attrName>
                                        </p:attrNameLst>
                                      </p:cBhvr>
                                      <p:to>
                                        <p:strVal val="visible"/>
                                      </p:to>
                                    </p:set>
                                    <p:animEffect filter="dissolve" transition="in">
                                      <p:cBhvr>
                                        <p:cTn id="7" dur="1000"/>
                                        <p:tgtEl>
                                          <p:spTgt spid="80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07"/>
                                        </p:tgtEl>
                                        <p:attrNameLst>
                                          <p:attrName>style.visibility</p:attrName>
                                        </p:attrNameLst>
                                      </p:cBhvr>
                                      <p:to>
                                        <p:strVal val="visible"/>
                                      </p:to>
                                    </p:set>
                                    <p:animEffect filter="dissolve" transition="in">
                                      <p:cBhvr>
                                        <p:cTn id="12" dur="1000"/>
                                        <p:tgtEl>
                                          <p:spTgt spid="80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11"/>
                                        </p:tgtEl>
                                        <p:attrNameLst>
                                          <p:attrName>style.visibility</p:attrName>
                                        </p:attrNameLst>
                                      </p:cBhvr>
                                      <p:to>
                                        <p:strVal val="visible"/>
                                      </p:to>
                                    </p:set>
                                    <p:animEffect filter="dissolve" transition="in">
                                      <p:cBhvr>
                                        <p:cTn id="17" dur="1000"/>
                                        <p:tgtEl>
                                          <p:spTgt spid="8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4" grpId="1"/>
      <p:bldP build="whole" bldLvl="1" animBg="1" rev="0" advAuto="0" spid="807" grpId="2"/>
      <p:bldP build="whole" bldLvl="1" animBg="1" rev="0" advAuto="0" spid="811" grpId="3"/>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13" name="Shape 813"/>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814" name="Shape 81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1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816" name="lifetime.tiff"/>
          <p:cNvPicPr>
            <a:picLocks noChangeAspect="1"/>
          </p:cNvPicPr>
          <p:nvPr/>
        </p:nvPicPr>
        <p:blipFill>
          <a:blip r:embed="rId3">
            <a:extLst/>
          </a:blip>
          <a:stretch>
            <a:fillRect/>
          </a:stretch>
        </p:blipFill>
        <p:spPr>
          <a:xfrm>
            <a:off x="4894728" y="-25970"/>
            <a:ext cx="14415500" cy="13459668"/>
          </a:xfrm>
          <a:prstGeom prst="rect">
            <a:avLst/>
          </a:prstGeom>
          <a:ln w="12700">
            <a:miter lim="400000"/>
          </a:ln>
        </p:spPr>
      </p:pic>
      <p:sp>
        <p:nvSpPr>
          <p:cNvPr id="817" name="Shape 817"/>
          <p:cNvSpPr/>
          <p:nvPr/>
        </p:nvSpPr>
        <p:spPr>
          <a:xfrm>
            <a:off x="6062822" y="-193279"/>
            <a:ext cx="6675278" cy="1392338"/>
          </a:xfrm>
          <a:prstGeom prst="wedgeEllipseCallout">
            <a:avLst>
              <a:gd name="adj1" fmla="val 36388"/>
              <a:gd name="adj2" fmla="val 11728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4000">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400 million tons (Mt)</a:t>
            </a:r>
          </a:p>
        </p:txBody>
      </p:sp>
      <p:sp>
        <p:nvSpPr>
          <p:cNvPr id="818" name="Shape 818"/>
          <p:cNvSpPr/>
          <p:nvPr/>
        </p:nvSpPr>
        <p:spPr>
          <a:xfrm>
            <a:off x="19466619" y="318095"/>
            <a:ext cx="4625281" cy="1392338"/>
          </a:xfrm>
          <a:prstGeom prst="wedgeEllipseCallout">
            <a:avLst>
              <a:gd name="adj1" fmla="val -145499"/>
              <a:gd name="adj2" fmla="val -22049"/>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4000">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448 Mt in 2015</a:t>
            </a:r>
          </a:p>
        </p:txBody>
      </p:sp>
      <p:sp>
        <p:nvSpPr>
          <p:cNvPr id="819" name="Shape 819"/>
          <p:cNvSpPr/>
          <p:nvPr/>
        </p:nvSpPr>
        <p:spPr>
          <a:xfrm>
            <a:off x="19136419" y="11697295"/>
            <a:ext cx="5160864" cy="1392338"/>
          </a:xfrm>
          <a:prstGeom prst="wedgeEllipseCallout">
            <a:avLst>
              <a:gd name="adj1" fmla="val -155540"/>
              <a:gd name="adj2" fmla="val -98982"/>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4000">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161Mt &lt; 6 months</a:t>
            </a:r>
          </a:p>
        </p:txBody>
      </p:sp>
      <p:sp>
        <p:nvSpPr>
          <p:cNvPr id="820" name="Shape 820"/>
          <p:cNvSpPr/>
          <p:nvPr/>
        </p:nvSpPr>
        <p:spPr>
          <a:xfrm>
            <a:off x="19034819" y="2324695"/>
            <a:ext cx="5257702" cy="1714203"/>
          </a:xfrm>
          <a:prstGeom prst="wedgeEllipseCallout">
            <a:avLst>
              <a:gd name="adj1" fmla="val -152693"/>
              <a:gd name="adj2" fmla="val -53211"/>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4000">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Average usetime: 5 years</a:t>
            </a:r>
          </a:p>
        </p:txBody>
      </p:sp>
      <p:sp>
        <p:nvSpPr>
          <p:cNvPr id="821" name="Shape 821"/>
          <p:cNvSpPr/>
          <p:nvPr/>
        </p:nvSpPr>
        <p:spPr>
          <a:xfrm>
            <a:off x="17721612" y="4989133"/>
            <a:ext cx="6675439" cy="4463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8" y="0"/>
                </a:moveTo>
                <a:cubicBezTo>
                  <a:pt x="2115" y="0"/>
                  <a:pt x="2023" y="138"/>
                  <a:pt x="2023" y="307"/>
                </a:cubicBezTo>
                <a:lnTo>
                  <a:pt x="2023" y="9756"/>
                </a:lnTo>
                <a:lnTo>
                  <a:pt x="0" y="10371"/>
                </a:lnTo>
                <a:lnTo>
                  <a:pt x="2023" y="10987"/>
                </a:lnTo>
                <a:lnTo>
                  <a:pt x="2023" y="21293"/>
                </a:lnTo>
                <a:cubicBezTo>
                  <a:pt x="2023" y="21462"/>
                  <a:pt x="2115" y="21600"/>
                  <a:pt x="2228" y="21600"/>
                </a:cubicBezTo>
                <a:lnTo>
                  <a:pt x="21395" y="21600"/>
                </a:lnTo>
                <a:cubicBezTo>
                  <a:pt x="21508" y="21600"/>
                  <a:pt x="21600" y="21462"/>
                  <a:pt x="21600" y="21293"/>
                </a:cubicBezTo>
                <a:lnTo>
                  <a:pt x="21600" y="307"/>
                </a:lnTo>
                <a:cubicBezTo>
                  <a:pt x="21600" y="138"/>
                  <a:pt x="21508" y="0"/>
                  <a:pt x="21395" y="0"/>
                </a:cubicBezTo>
                <a:lnTo>
                  <a:pt x="2228" y="0"/>
                </a:lnTo>
                <a:close/>
              </a:path>
            </a:pathLst>
          </a:cu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l"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Build.+Const.:       72 Mt, 35 yrs</a:t>
            </a:r>
          </a:p>
          <a:p>
            <a:pPr algn="l"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Industrial mach.:     3 Mt, 20 yrs</a:t>
            </a:r>
          </a:p>
          <a:p>
            <a:pPr algn="l"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Transportation:      30 Mt, 13 yrs</a:t>
            </a:r>
          </a:p>
          <a:p>
            <a:pPr algn="l"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Electrical:              19 Mt, 8 yrs</a:t>
            </a:r>
          </a:p>
          <a:p>
            <a:pPr algn="l"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Textiles:                 65 Mt, 5 yrs</a:t>
            </a:r>
          </a:p>
          <a:p>
            <a:pPr algn="l"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Consum. prod.:     46 Mt, 3 yrs</a:t>
            </a:r>
          </a:p>
          <a:p>
            <a:pPr algn="l"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Packaging:          161 Mt, &lt;0.5 yrs</a:t>
            </a:r>
          </a:p>
        </p:txBody>
      </p:sp>
      <p:sp>
        <p:nvSpPr>
          <p:cNvPr id="822" name="Shape 822"/>
          <p:cNvSpPr/>
          <p:nvPr/>
        </p:nvSpPr>
        <p:spPr>
          <a:xfrm>
            <a:off x="14664466" y="849460"/>
            <a:ext cx="3083422" cy="1076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70000">
                <a:latin typeface="Helvetica"/>
                <a:ea typeface="Helvetica"/>
                <a:cs typeface="Helvetica"/>
                <a:sym typeface="Helvetica"/>
              </a:defRPr>
            </a:lvl1pPr>
          </a:lstStyle>
          <a:p>
            <a:pPr/>
            <a:r>
              <a:t>}</a:t>
            </a:r>
          </a:p>
        </p:txBody>
      </p:sp>
      <p:sp>
        <p:nvSpPr>
          <p:cNvPr id="823" name="Shape 823"/>
          <p:cNvSpPr/>
          <p:nvPr/>
        </p:nvSpPr>
        <p:spPr>
          <a:xfrm>
            <a:off x="13089892" y="13258800"/>
            <a:ext cx="1107015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latin typeface="Helvetica"/>
                <a:ea typeface="Helvetica"/>
                <a:cs typeface="Helvetica"/>
                <a:sym typeface="Helvetica"/>
              </a:defRPr>
            </a:lvl1pPr>
          </a:lstStyle>
          <a:p>
            <a:pPr/>
            <a:r>
              <a:t>https://www.nationalgeographic.com/magazine/2018/06/plastic-planet-waste-pollution-trash-crisis/</a:t>
            </a:r>
          </a:p>
        </p:txBody>
      </p:sp>
      <p:sp>
        <p:nvSpPr>
          <p:cNvPr id="824" name="Shape 824"/>
          <p:cNvSpPr/>
          <p:nvPr/>
        </p:nvSpPr>
        <p:spPr>
          <a:xfrm>
            <a:off x="240407" y="1242813"/>
            <a:ext cx="4468317" cy="746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i="1" sz="3200">
                <a:latin typeface="Helvetica"/>
                <a:ea typeface="Helvetica"/>
                <a:cs typeface="Helvetica"/>
                <a:sym typeface="Helvetica"/>
              </a:defRPr>
            </a:pPr>
            <a:r>
              <a:t>A LIFETIME OF PLASTIC</a:t>
            </a:r>
          </a:p>
          <a:p>
            <a:pPr algn="l" defTabSz="457200">
              <a:defRPr i="1" sz="3000">
                <a:latin typeface="Helvetica"/>
                <a:ea typeface="Helvetica"/>
                <a:cs typeface="Helvetica"/>
                <a:sym typeface="Helvetica"/>
              </a:defRPr>
            </a:pPr>
            <a:r>
              <a:t>The first plastics made from fossil fuels are just over a century old.They came into widespread use after World War II and are found today in everything from cars to medical devices to food packaging. Their useful lifetime varies. Once disposed of, they break down into smaller fragments that linger for centuries.</a:t>
            </a:r>
          </a:p>
        </p:txBody>
      </p:sp>
      <p:sp>
        <p:nvSpPr>
          <p:cNvPr id="825" name="Shape 825"/>
          <p:cNvSpPr/>
          <p:nvPr/>
        </p:nvSpPr>
        <p:spPr>
          <a:xfrm>
            <a:off x="357361" y="12890500"/>
            <a:ext cx="4234409"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i="1" sz="1200">
                <a:solidFill>
                  <a:srgbClr val="999999"/>
                </a:solidFill>
                <a:latin typeface="Helvetica"/>
                <a:ea typeface="Helvetica"/>
                <a:cs typeface="Helvetica"/>
                <a:sym typeface="Helvetica"/>
              </a:defRPr>
            </a:pPr>
            <a:r>
              <a:t>JASON TREAT AND RYAN WILLIAMS, NGM STAFF</a:t>
            </a:r>
          </a:p>
          <a:p>
            <a:pPr algn="l" defTabSz="457200">
              <a:defRPr i="1" sz="1200">
                <a:solidFill>
                  <a:srgbClr val="999999"/>
                </a:solidFill>
                <a:latin typeface="Helvetica"/>
                <a:ea typeface="Helvetica"/>
                <a:cs typeface="Helvetica"/>
                <a:sym typeface="Helvetica"/>
              </a:defRPr>
            </a:pPr>
            <a:r>
              <a:t>SOURCE: ROLAND GEYER, UNIVERSITY OF CALIFORNIA, SANTA BARBARA</a:t>
            </a:r>
          </a:p>
        </p:txBody>
      </p:sp>
      <p:sp>
        <p:nvSpPr>
          <p:cNvPr id="826" name="Shape 826"/>
          <p:cNvSpPr/>
          <p:nvPr/>
        </p:nvSpPr>
        <p:spPr>
          <a:xfrm>
            <a:off x="123494" y="10195917"/>
            <a:ext cx="7112795" cy="2695576"/>
          </a:xfrm>
          <a:prstGeom prst="wedgeEllipseCallout">
            <a:avLst>
              <a:gd name="adj1" fmla="val 112594"/>
              <a:gd name="adj2" fmla="val -4658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6000">
                <a:effectLst>
                  <a:outerShdw sx="100000" sy="100000" kx="0" ky="0" algn="b" rotWithShape="0" blurRad="25400" dist="23998" dir="2700000">
                    <a:srgbClr val="000000">
                      <a:alpha val="31034"/>
                    </a:srgbClr>
                  </a:outerShdw>
                </a:effectLst>
                <a:latin typeface="Gill Sans"/>
                <a:ea typeface="Gill Sans"/>
                <a:cs typeface="Gill Sans"/>
                <a:sym typeface="Gill Sans"/>
              </a:defRPr>
            </a:pPr>
            <a:r>
              <a:t>LIFETIMES: </a:t>
            </a:r>
          </a:p>
          <a:p>
            <a:pPr defTabSz="1130300">
              <a:defRPr sz="6000">
                <a:effectLst>
                  <a:outerShdw sx="100000" sy="100000" kx="0" ky="0" algn="b" rotWithShape="0" blurRad="25400" dist="23998" dir="2700000">
                    <a:srgbClr val="000000">
                      <a:alpha val="31034"/>
                    </a:srgbClr>
                  </a:outerShdw>
                </a:effectLst>
                <a:latin typeface="Gill Sans"/>
                <a:ea typeface="Gill Sans"/>
                <a:cs typeface="Gill Sans"/>
                <a:sym typeface="Gill Sans"/>
              </a:defRPr>
            </a:pPr>
            <a:r>
              <a:t>100 to 5000 years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26"/>
                                        </p:tgtEl>
                                        <p:attrNameLst>
                                          <p:attrName>style.visibility</p:attrName>
                                        </p:attrNameLst>
                                      </p:cBhvr>
                                      <p:to>
                                        <p:strVal val="visible"/>
                                      </p:to>
                                    </p:set>
                                    <p:anim calcmode="lin" valueType="num">
                                      <p:cBhvr>
                                        <p:cTn id="7" dur="750" fill="hold"/>
                                        <p:tgtEl>
                                          <p:spTgt spid="826"/>
                                        </p:tgtEl>
                                        <p:attrNameLst>
                                          <p:attrName>ppt_w</p:attrName>
                                        </p:attrNameLst>
                                      </p:cBhvr>
                                      <p:tavLst>
                                        <p:tav tm="0">
                                          <p:val>
                                            <p:fltVal val="0"/>
                                          </p:val>
                                        </p:tav>
                                        <p:tav tm="100000">
                                          <p:val>
                                            <p:strVal val="#ppt_w"/>
                                          </p:val>
                                        </p:tav>
                                      </p:tavLst>
                                    </p:anim>
                                    <p:anim calcmode="lin" valueType="num">
                                      <p:cBhvr>
                                        <p:cTn id="8" dur="750" fill="hold"/>
                                        <p:tgtEl>
                                          <p:spTgt spid="8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6"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28" name="Shape 828"/>
          <p:cNvSpPr/>
          <p:nvPr/>
        </p:nvSpPr>
        <p:spPr>
          <a:xfrm>
            <a:off x="3087596" y="5486120"/>
            <a:ext cx="18029763"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7000"/>
            </a:lvl1pPr>
          </a:lstStyle>
          <a:p>
            <a:pPr/>
            <a:r>
              <a:t>Flows have accelerated in the last 200 years</a:t>
            </a:r>
          </a:p>
        </p:txBody>
      </p:sp>
      <p:sp>
        <p:nvSpPr>
          <p:cNvPr id="829" name="Shape 82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30"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31" name="Shape 831"/>
          <p:cNvSpPr/>
          <p:nvPr/>
        </p:nvSpPr>
        <p:spPr>
          <a:xfrm>
            <a:off x="8334722" y="1117320"/>
            <a:ext cx="7714556" cy="1930960"/>
          </a:xfrm>
          <a:prstGeom prst="roundRect">
            <a:avLst>
              <a:gd name="adj" fmla="val 25116"/>
            </a:avLst>
          </a:prstGeom>
          <a:solidFill>
            <a:srgbClr val="D7E8E7"/>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1130300">
              <a:defRPr sz="10000">
                <a:solidFill>
                  <a:srgbClr val="235D0B"/>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lvl1pPr>
          </a:lstStyle>
          <a:p>
            <a:pPr/>
            <a:r>
              <a:t>FLOWS</a:t>
            </a:r>
          </a:p>
        </p:txBody>
      </p:sp>
      <p:sp>
        <p:nvSpPr>
          <p:cNvPr id="832" name="Shape 832"/>
          <p:cNvSpPr/>
          <p:nvPr/>
        </p:nvSpPr>
        <p:spPr>
          <a:xfrm>
            <a:off x="896556" y="3681987"/>
            <a:ext cx="22590888" cy="11704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7000"/>
            </a:pPr>
            <a:r>
              <a:t>Understanding Modern Global Change is all </a:t>
            </a:r>
            <a:r>
              <a:rPr>
                <a:latin typeface="Helvetica Neue Light"/>
                <a:ea typeface="Helvetica Neue Light"/>
                <a:cs typeface="Helvetica Neue Light"/>
                <a:sym typeface="Helvetica Neue Light"/>
              </a:rPr>
              <a:t>about Flows</a:t>
            </a:r>
          </a:p>
        </p:txBody>
      </p:sp>
      <p:sp>
        <p:nvSpPr>
          <p:cNvPr id="833" name="Shape 833"/>
          <p:cNvSpPr/>
          <p:nvPr/>
        </p:nvSpPr>
        <p:spPr>
          <a:xfrm>
            <a:off x="158700" y="68312"/>
            <a:ext cx="191989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Based on Feedback: The Earth’s Life-Support System and sustainability</a:t>
            </a:r>
          </a:p>
        </p:txBody>
      </p:sp>
      <p:sp>
        <p:nvSpPr>
          <p:cNvPr id="834" name="Shape 834"/>
          <p:cNvSpPr/>
          <p:nvPr/>
        </p:nvSpPr>
        <p:spPr>
          <a:xfrm>
            <a:off x="3087596" y="7288228"/>
            <a:ext cx="18029763"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000"/>
            </a:lvl1pPr>
          </a:lstStyle>
          <a:p>
            <a:pPr/>
            <a:r>
              <a:t>Many new flows have been created</a:t>
            </a:r>
          </a:p>
        </p:txBody>
      </p:sp>
      <p:sp>
        <p:nvSpPr>
          <p:cNvPr id="835" name="Shape 835"/>
          <p:cNvSpPr/>
          <p:nvPr/>
        </p:nvSpPr>
        <p:spPr>
          <a:xfrm>
            <a:off x="2377565" y="9726628"/>
            <a:ext cx="19628871"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000"/>
            </a:lvl1pPr>
          </a:lstStyle>
          <a:p>
            <a:pPr/>
            <a:r>
              <a:t>Many flows have been changed or interupted</a:t>
            </a:r>
          </a:p>
        </p:txBody>
      </p:sp>
      <p:grpSp>
        <p:nvGrpSpPr>
          <p:cNvPr id="839" name="Group 839"/>
          <p:cNvGrpSpPr/>
          <p:nvPr/>
        </p:nvGrpSpPr>
        <p:grpSpPr>
          <a:xfrm>
            <a:off x="-148536" y="-115954"/>
            <a:ext cx="24681073" cy="13973308"/>
            <a:chOff x="0" y="0"/>
            <a:chExt cx="24681071" cy="13973306"/>
          </a:xfrm>
        </p:grpSpPr>
        <p:pic>
          <p:nvPicPr>
            <p:cNvPr id="836" name="Plastic_household_items.jpg"/>
            <p:cNvPicPr>
              <a:picLocks noChangeAspect="1"/>
            </p:cNvPicPr>
            <p:nvPr/>
          </p:nvPicPr>
          <p:blipFill>
            <a:blip r:embed="rId3">
              <a:extLst/>
            </a:blip>
            <a:stretch>
              <a:fillRect/>
            </a:stretch>
          </p:blipFill>
          <p:spPr>
            <a:xfrm>
              <a:off x="1901962" y="36447"/>
              <a:ext cx="20902910" cy="13912088"/>
            </a:xfrm>
            <a:prstGeom prst="rect">
              <a:avLst/>
            </a:prstGeom>
            <a:ln w="12700" cap="flat">
              <a:noFill/>
              <a:miter lim="400000"/>
            </a:ln>
            <a:effectLst/>
          </p:spPr>
        </p:pic>
        <p:sp>
          <p:nvSpPr>
            <p:cNvPr id="837" name="Shape 837"/>
            <p:cNvSpPr/>
            <p:nvPr/>
          </p:nvSpPr>
          <p:spPr>
            <a:xfrm>
              <a:off x="0" y="12881"/>
              <a:ext cx="1921668" cy="1396042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38" name="Shape 838"/>
            <p:cNvSpPr/>
            <p:nvPr/>
          </p:nvSpPr>
          <p:spPr>
            <a:xfrm>
              <a:off x="22759404" y="0"/>
              <a:ext cx="1921668" cy="1396042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grpSp>
        <p:nvGrpSpPr>
          <p:cNvPr id="843" name="Group 843"/>
          <p:cNvGrpSpPr/>
          <p:nvPr/>
        </p:nvGrpSpPr>
        <p:grpSpPr>
          <a:xfrm>
            <a:off x="-243145" y="-117756"/>
            <a:ext cx="25471016" cy="13951512"/>
            <a:chOff x="0" y="0"/>
            <a:chExt cx="25471015" cy="13951510"/>
          </a:xfrm>
        </p:grpSpPr>
        <p:pic>
          <p:nvPicPr>
            <p:cNvPr id="840" name="plastics1.tiff"/>
            <p:cNvPicPr>
              <a:picLocks noChangeAspect="1"/>
            </p:cNvPicPr>
            <p:nvPr/>
          </p:nvPicPr>
          <p:blipFill>
            <a:blip r:embed="rId4">
              <a:extLst/>
            </a:blip>
            <a:stretch>
              <a:fillRect/>
            </a:stretch>
          </p:blipFill>
          <p:spPr>
            <a:xfrm>
              <a:off x="0" y="32107"/>
              <a:ext cx="14208927" cy="13919404"/>
            </a:xfrm>
            <a:prstGeom prst="rect">
              <a:avLst/>
            </a:prstGeom>
            <a:ln w="12700" cap="flat">
              <a:noFill/>
              <a:miter lim="400000"/>
            </a:ln>
            <a:effectLst/>
          </p:spPr>
        </p:pic>
        <p:pic>
          <p:nvPicPr>
            <p:cNvPr id="841" name="plastics2.tiff"/>
            <p:cNvPicPr>
              <a:picLocks noChangeAspect="1"/>
            </p:cNvPicPr>
            <p:nvPr/>
          </p:nvPicPr>
          <p:blipFill>
            <a:blip r:embed="rId5">
              <a:extLst/>
            </a:blip>
            <a:stretch>
              <a:fillRect/>
            </a:stretch>
          </p:blipFill>
          <p:spPr>
            <a:xfrm>
              <a:off x="13760546" y="6129873"/>
              <a:ext cx="11710470" cy="7756612"/>
            </a:xfrm>
            <a:prstGeom prst="rect">
              <a:avLst/>
            </a:prstGeom>
            <a:ln w="12700" cap="flat">
              <a:noFill/>
              <a:miter lim="400000"/>
            </a:ln>
            <a:effectLst/>
          </p:spPr>
        </p:pic>
        <p:pic>
          <p:nvPicPr>
            <p:cNvPr id="842" name="birdsmany.tiff"/>
            <p:cNvPicPr>
              <a:picLocks noChangeAspect="1"/>
            </p:cNvPicPr>
            <p:nvPr/>
          </p:nvPicPr>
          <p:blipFill>
            <a:blip r:embed="rId6">
              <a:extLst/>
            </a:blip>
            <a:stretch>
              <a:fillRect/>
            </a:stretch>
          </p:blipFill>
          <p:spPr>
            <a:xfrm>
              <a:off x="13733865" y="0"/>
              <a:ext cx="10872685" cy="7187575"/>
            </a:xfrm>
            <a:prstGeom prst="rect">
              <a:avLst/>
            </a:prstGeom>
            <a:ln w="12700" cap="flat">
              <a:noFill/>
              <a:miter lim="400000"/>
            </a:ln>
            <a:effectLst/>
          </p:spPr>
        </p:pic>
      </p:grpSp>
      <p:grpSp>
        <p:nvGrpSpPr>
          <p:cNvPr id="847" name="Group 847"/>
          <p:cNvGrpSpPr/>
          <p:nvPr/>
        </p:nvGrpSpPr>
        <p:grpSpPr>
          <a:xfrm>
            <a:off x="-69738" y="-24249"/>
            <a:ext cx="24932480" cy="13971987"/>
            <a:chOff x="0" y="0"/>
            <a:chExt cx="24932478" cy="13971986"/>
          </a:xfrm>
        </p:grpSpPr>
        <p:pic>
          <p:nvPicPr>
            <p:cNvPr id="844" name="seahorse.tiff"/>
            <p:cNvPicPr>
              <a:picLocks noChangeAspect="1"/>
            </p:cNvPicPr>
            <p:nvPr/>
          </p:nvPicPr>
          <p:blipFill>
            <a:blip r:embed="rId7">
              <a:extLst/>
            </a:blip>
            <a:stretch>
              <a:fillRect/>
            </a:stretch>
          </p:blipFill>
          <p:spPr>
            <a:xfrm>
              <a:off x="92405" y="22389"/>
              <a:ext cx="10143662" cy="7137690"/>
            </a:xfrm>
            <a:prstGeom prst="rect">
              <a:avLst/>
            </a:prstGeom>
            <a:ln w="12700" cap="flat">
              <a:noFill/>
              <a:miter lim="400000"/>
            </a:ln>
            <a:effectLst/>
          </p:spPr>
        </p:pic>
        <p:pic>
          <p:nvPicPr>
            <p:cNvPr id="845" name="turtle.tiff"/>
            <p:cNvPicPr>
              <a:picLocks noChangeAspect="1"/>
            </p:cNvPicPr>
            <p:nvPr/>
          </p:nvPicPr>
          <p:blipFill>
            <a:blip r:embed="rId8">
              <a:extLst/>
            </a:blip>
            <a:stretch>
              <a:fillRect/>
            </a:stretch>
          </p:blipFill>
          <p:spPr>
            <a:xfrm>
              <a:off x="0" y="6698168"/>
              <a:ext cx="10938072" cy="7273819"/>
            </a:xfrm>
            <a:prstGeom prst="rect">
              <a:avLst/>
            </a:prstGeom>
            <a:ln w="12700" cap="flat">
              <a:noFill/>
              <a:miter lim="400000"/>
            </a:ln>
            <a:effectLst/>
          </p:spPr>
        </p:pic>
        <p:pic>
          <p:nvPicPr>
            <p:cNvPr id="846" name="whale.tiff"/>
            <p:cNvPicPr>
              <a:picLocks noChangeAspect="1"/>
            </p:cNvPicPr>
            <p:nvPr/>
          </p:nvPicPr>
          <p:blipFill>
            <a:blip r:embed="rId9">
              <a:extLst/>
            </a:blip>
            <a:stretch>
              <a:fillRect/>
            </a:stretch>
          </p:blipFill>
          <p:spPr>
            <a:xfrm>
              <a:off x="9917924" y="0"/>
              <a:ext cx="15014555" cy="13716000"/>
            </a:xfrm>
            <a:prstGeom prst="rect">
              <a:avLst/>
            </a:prstGeom>
            <a:ln w="12700" cap="flat">
              <a:noFill/>
              <a:miter lim="400000"/>
            </a:ln>
            <a:effectLst/>
          </p:spPr>
        </p:pic>
      </p:grpSp>
      <p:grpSp>
        <p:nvGrpSpPr>
          <p:cNvPr id="851" name="Group 851"/>
          <p:cNvGrpSpPr/>
          <p:nvPr/>
        </p:nvGrpSpPr>
        <p:grpSpPr>
          <a:xfrm>
            <a:off x="-121401" y="-99917"/>
            <a:ext cx="24685108" cy="13815917"/>
            <a:chOff x="0" y="0"/>
            <a:chExt cx="24685107" cy="13815916"/>
          </a:xfrm>
        </p:grpSpPr>
        <p:pic>
          <p:nvPicPr>
            <p:cNvPr id="848" name="pasted-image.pdf"/>
            <p:cNvPicPr>
              <a:picLocks noChangeAspect="1"/>
            </p:cNvPicPr>
            <p:nvPr/>
          </p:nvPicPr>
          <p:blipFill>
            <a:blip r:embed="rId10">
              <a:extLst/>
            </a:blip>
            <a:stretch>
              <a:fillRect/>
            </a:stretch>
          </p:blipFill>
          <p:spPr>
            <a:xfrm>
              <a:off x="0" y="99916"/>
              <a:ext cx="22187651" cy="13716001"/>
            </a:xfrm>
            <a:prstGeom prst="rect">
              <a:avLst/>
            </a:prstGeom>
            <a:ln w="12700" cap="flat">
              <a:noFill/>
              <a:miter lim="400000"/>
            </a:ln>
            <a:effectLst/>
          </p:spPr>
        </p:pic>
        <p:pic>
          <p:nvPicPr>
            <p:cNvPr id="849" name="nets.tiff"/>
            <p:cNvPicPr>
              <a:picLocks noChangeAspect="1"/>
            </p:cNvPicPr>
            <p:nvPr/>
          </p:nvPicPr>
          <p:blipFill>
            <a:blip r:embed="rId11">
              <a:extLst/>
            </a:blip>
            <a:stretch>
              <a:fillRect/>
            </a:stretch>
          </p:blipFill>
          <p:spPr>
            <a:xfrm>
              <a:off x="14615675" y="7118875"/>
              <a:ext cx="10069433" cy="6659940"/>
            </a:xfrm>
            <a:prstGeom prst="rect">
              <a:avLst/>
            </a:prstGeom>
            <a:ln w="12700" cap="flat">
              <a:noFill/>
              <a:miter lim="400000"/>
            </a:ln>
            <a:effectLst/>
          </p:spPr>
        </p:pic>
        <p:pic>
          <p:nvPicPr>
            <p:cNvPr id="850" name="pasted-image.pdf"/>
            <p:cNvPicPr>
              <a:picLocks noChangeAspect="1"/>
            </p:cNvPicPr>
            <p:nvPr/>
          </p:nvPicPr>
          <p:blipFill>
            <a:blip r:embed="rId12">
              <a:extLst/>
            </a:blip>
            <a:stretch>
              <a:fillRect/>
            </a:stretch>
          </p:blipFill>
          <p:spPr>
            <a:xfrm>
              <a:off x="14602147" y="0"/>
              <a:ext cx="10069433" cy="7665589"/>
            </a:xfrm>
            <a:prstGeom prst="rect">
              <a:avLst/>
            </a:prstGeom>
            <a:ln w="12700" cap="flat">
              <a:noFill/>
              <a:miter lim="400000"/>
            </a:ln>
            <a:effectLst/>
          </p:spPr>
        </p:pic>
      </p:grpSp>
      <p:grpSp>
        <p:nvGrpSpPr>
          <p:cNvPr id="855" name="Group 855"/>
          <p:cNvGrpSpPr/>
          <p:nvPr/>
        </p:nvGrpSpPr>
        <p:grpSpPr>
          <a:xfrm>
            <a:off x="-589537" y="-111660"/>
            <a:ext cx="25373609" cy="14146809"/>
            <a:chOff x="0" y="0"/>
            <a:chExt cx="25373607" cy="14146807"/>
          </a:xfrm>
        </p:grpSpPr>
        <p:sp>
          <p:nvSpPr>
            <p:cNvPr id="852" name="Shape 852"/>
            <p:cNvSpPr/>
            <p:nvPr/>
          </p:nvSpPr>
          <p:spPr>
            <a:xfrm>
              <a:off x="0" y="36440"/>
              <a:ext cx="1784900" cy="1411036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53" name="Shape 853"/>
            <p:cNvSpPr/>
            <p:nvPr/>
          </p:nvSpPr>
          <p:spPr>
            <a:xfrm>
              <a:off x="23588707" y="36440"/>
              <a:ext cx="1784901" cy="1411036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54" name="pasted-image.pdf"/>
            <p:cNvPicPr>
              <a:picLocks noChangeAspect="1"/>
            </p:cNvPicPr>
            <p:nvPr/>
          </p:nvPicPr>
          <p:blipFill>
            <a:blip r:embed="rId13">
              <a:extLst/>
            </a:blip>
            <a:stretch>
              <a:fillRect/>
            </a:stretch>
          </p:blipFill>
          <p:spPr>
            <a:xfrm>
              <a:off x="1808857" y="0"/>
              <a:ext cx="21944870" cy="13976294"/>
            </a:xfrm>
            <a:prstGeom prst="rect">
              <a:avLst/>
            </a:prstGeom>
            <a:ln w="12700" cap="flat">
              <a:noFill/>
              <a:miter lim="400000"/>
            </a:ln>
            <a:effectLst/>
          </p:spPr>
        </p:pic>
      </p:grpSp>
      <p:sp>
        <p:nvSpPr>
          <p:cNvPr id="856" name="Shape 856"/>
          <p:cNvSpPr/>
          <p:nvPr/>
        </p:nvSpPr>
        <p:spPr>
          <a:xfrm>
            <a:off x="17962711" y="788412"/>
            <a:ext cx="6169572"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000">
                <a:latin typeface="Helvetica"/>
                <a:ea typeface="Helvetica"/>
                <a:cs typeface="Helvetica"/>
                <a:sym typeface="Helvetica"/>
              </a:defRPr>
            </a:lvl1pPr>
          </a:lstStyle>
          <a:p>
            <a:pPr/>
            <a:r>
              <a:t>Plastics and micro plastics in the marine food web …</a:t>
            </a:r>
          </a:p>
        </p:txBody>
      </p:sp>
      <p:sp>
        <p:nvSpPr>
          <p:cNvPr id="857" name="Shape 857"/>
          <p:cNvSpPr/>
          <p:nvPr/>
        </p:nvSpPr>
        <p:spPr>
          <a:xfrm>
            <a:off x="18022738" y="2828016"/>
            <a:ext cx="6049517"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000">
                <a:latin typeface="Helvetica"/>
                <a:ea typeface="Helvetica"/>
                <a:cs typeface="Helvetica"/>
                <a:sym typeface="Helvetica"/>
              </a:defRPr>
            </a:lvl1pPr>
          </a:lstStyle>
          <a:p>
            <a:pPr/>
            <a:r>
              <a:t>… comes back to humans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Subtype="32" presetID="23" grpId="1" fill="hold">
                                  <p:stCondLst>
                                    <p:cond delay="0"/>
                                  </p:stCondLst>
                                  <p:iterate type="el" backwards="0">
                                    <p:tmAbs val="0"/>
                                  </p:iterate>
                                  <p:childTnLst>
                                    <p:anim calcmode="lin" valueType="num">
                                      <p:cBhvr>
                                        <p:cTn id="6" dur="1000" fill="hold"/>
                                        <p:tgtEl>
                                          <p:spTgt spid="839"/>
                                        </p:tgtEl>
                                        <p:attrNameLst>
                                          <p:attrName>ppt_w</p:attrName>
                                        </p:attrNameLst>
                                      </p:cBhvr>
                                      <p:tavLst>
                                        <p:tav tm="0">
                                          <p:val>
                                            <p:strVal val="ppt_w"/>
                                          </p:val>
                                        </p:tav>
                                        <p:tav tm="100000">
                                          <p:val>
                                            <p:fltVal val="0"/>
                                          </p:val>
                                        </p:tav>
                                      </p:tavLst>
                                    </p:anim>
                                    <p:anim calcmode="lin" valueType="num">
                                      <p:cBhvr>
                                        <p:cTn id="7" dur="1000" fill="hold"/>
                                        <p:tgtEl>
                                          <p:spTgt spid="839"/>
                                        </p:tgtEl>
                                        <p:attrNameLst>
                                          <p:attrName>ppt_h</p:attrName>
                                        </p:attrNameLst>
                                      </p:cBhvr>
                                      <p:tavLst>
                                        <p:tav tm="0">
                                          <p:val>
                                            <p:strVal val="ppt_h"/>
                                          </p:val>
                                        </p:tav>
                                        <p:tav tm="100000">
                                          <p:val>
                                            <p:fltVal val="0"/>
                                          </p:val>
                                        </p:tav>
                                      </p:tavLst>
                                    </p:anim>
                                    <p:set>
                                      <p:cBhvr>
                                        <p:cTn id="8" fill="hold">
                                          <p:stCondLst>
                                            <p:cond delay="999"/>
                                          </p:stCondLst>
                                        </p:cTn>
                                        <p:tgtEl>
                                          <p:spTgt spid="839"/>
                                        </p:tgtEl>
                                        <p:attrNameLst>
                                          <p:attrName>style.visibility</p:attrName>
                                        </p:attrNameLst>
                                      </p:cBhvr>
                                      <p:to>
                                        <p:strVal val="hidden"/>
                                      </p:to>
                                    </p:set>
                                  </p:childTnLst>
                                </p:cTn>
                              </p:par>
                            </p:childTnLst>
                          </p:cTn>
                        </p:par>
                        <p:par>
                          <p:cTn id="9" fill="hold">
                            <p:stCondLst>
                              <p:cond delay="1000"/>
                            </p:stCondLst>
                            <p:childTnLst>
                              <p:par>
                                <p:cTn id="10" presetClass="entr" nodeType="afterEffect" presetSubtype="16" presetID="23" grpId="2" fill="hold">
                                  <p:stCondLst>
                                    <p:cond delay="0"/>
                                  </p:stCondLst>
                                  <p:iterate type="el" backwards="0">
                                    <p:tmAbs val="0"/>
                                  </p:iterate>
                                  <p:childTnLst>
                                    <p:set>
                                      <p:cBhvr>
                                        <p:cTn id="11" fill="hold"/>
                                        <p:tgtEl>
                                          <p:spTgt spid="843"/>
                                        </p:tgtEl>
                                        <p:attrNameLst>
                                          <p:attrName>style.visibility</p:attrName>
                                        </p:attrNameLst>
                                      </p:cBhvr>
                                      <p:to>
                                        <p:strVal val="visible"/>
                                      </p:to>
                                    </p:set>
                                    <p:anim calcmode="lin" valueType="num">
                                      <p:cBhvr>
                                        <p:cTn id="12" dur="1000" fill="hold"/>
                                        <p:tgtEl>
                                          <p:spTgt spid="843"/>
                                        </p:tgtEl>
                                        <p:attrNameLst>
                                          <p:attrName>ppt_w</p:attrName>
                                        </p:attrNameLst>
                                      </p:cBhvr>
                                      <p:tavLst>
                                        <p:tav tm="0">
                                          <p:val>
                                            <p:fltVal val="0"/>
                                          </p:val>
                                        </p:tav>
                                        <p:tav tm="100000">
                                          <p:val>
                                            <p:strVal val="#ppt_w"/>
                                          </p:val>
                                        </p:tav>
                                      </p:tavLst>
                                    </p:anim>
                                    <p:anim calcmode="lin" valueType="num">
                                      <p:cBhvr>
                                        <p:cTn id="13" dur="1000" fill="hold"/>
                                        <p:tgtEl>
                                          <p:spTgt spid="84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xit" nodeType="clickEffect" presetID="9" grpId="3" fill="hold">
                                  <p:stCondLst>
                                    <p:cond delay="0"/>
                                  </p:stCondLst>
                                  <p:iterate type="el" backwards="0">
                                    <p:tmAbs val="0"/>
                                  </p:iterate>
                                  <p:childTnLst>
                                    <p:animEffect filter="dissolve" transition="out">
                                      <p:cBhvr>
                                        <p:cTn id="17" dur="1000" fill="hold"/>
                                        <p:tgtEl>
                                          <p:spTgt spid="843"/>
                                        </p:tgtEl>
                                      </p:cBhvr>
                                    </p:animEffect>
                                    <p:set>
                                      <p:cBhvr>
                                        <p:cTn id="18" fill="hold">
                                          <p:stCondLst>
                                            <p:cond delay="999"/>
                                          </p:stCondLst>
                                        </p:cTn>
                                        <p:tgtEl>
                                          <p:spTgt spid="843"/>
                                        </p:tgtEl>
                                        <p:attrNameLst>
                                          <p:attrName>style.visibility</p:attrName>
                                        </p:attrNameLst>
                                      </p:cBhvr>
                                      <p:to>
                                        <p:strVal val="hidden"/>
                                      </p:to>
                                    </p:set>
                                  </p:childTnLst>
                                </p:cTn>
                              </p:par>
                            </p:childTnLst>
                          </p:cTn>
                        </p:par>
                        <p:par>
                          <p:cTn id="19" fill="hold">
                            <p:stCondLst>
                              <p:cond delay="1000"/>
                            </p:stCondLst>
                            <p:childTnLst>
                              <p:par>
                                <p:cTn id="20" presetClass="entr" nodeType="afterEffect" presetID="9" grpId="4" fill="hold">
                                  <p:stCondLst>
                                    <p:cond delay="0"/>
                                  </p:stCondLst>
                                  <p:iterate type="el" backwards="0">
                                    <p:tmAbs val="0"/>
                                  </p:iterate>
                                  <p:childTnLst>
                                    <p:set>
                                      <p:cBhvr>
                                        <p:cTn id="21" fill="hold"/>
                                        <p:tgtEl>
                                          <p:spTgt spid="847"/>
                                        </p:tgtEl>
                                        <p:attrNameLst>
                                          <p:attrName>style.visibility</p:attrName>
                                        </p:attrNameLst>
                                      </p:cBhvr>
                                      <p:to>
                                        <p:strVal val="visible"/>
                                      </p:to>
                                    </p:set>
                                    <p:animEffect filter="dissolve" transition="in">
                                      <p:cBhvr>
                                        <p:cTn id="22" dur="1000"/>
                                        <p:tgtEl>
                                          <p:spTgt spid="847"/>
                                        </p:tgtEl>
                                      </p:cBhvr>
                                    </p:animEffec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32" presetID="23" grpId="5" fill="hold">
                                  <p:stCondLst>
                                    <p:cond delay="0"/>
                                  </p:stCondLst>
                                  <p:iterate type="el" backwards="0">
                                    <p:tmAbs val="0"/>
                                  </p:iterate>
                                  <p:childTnLst>
                                    <p:anim calcmode="lin" valueType="num">
                                      <p:cBhvr>
                                        <p:cTn id="26" dur="1000" fill="hold"/>
                                        <p:tgtEl>
                                          <p:spTgt spid="847"/>
                                        </p:tgtEl>
                                        <p:attrNameLst>
                                          <p:attrName>ppt_w</p:attrName>
                                        </p:attrNameLst>
                                      </p:cBhvr>
                                      <p:tavLst>
                                        <p:tav tm="0">
                                          <p:val>
                                            <p:strVal val="ppt_w"/>
                                          </p:val>
                                        </p:tav>
                                        <p:tav tm="100000">
                                          <p:val>
                                            <p:fltVal val="0"/>
                                          </p:val>
                                        </p:tav>
                                      </p:tavLst>
                                    </p:anim>
                                    <p:anim calcmode="lin" valueType="num">
                                      <p:cBhvr>
                                        <p:cTn id="27" dur="1000" fill="hold"/>
                                        <p:tgtEl>
                                          <p:spTgt spid="847"/>
                                        </p:tgtEl>
                                        <p:attrNameLst>
                                          <p:attrName>ppt_h</p:attrName>
                                        </p:attrNameLst>
                                      </p:cBhvr>
                                      <p:tavLst>
                                        <p:tav tm="0">
                                          <p:val>
                                            <p:strVal val="ppt_h"/>
                                          </p:val>
                                        </p:tav>
                                        <p:tav tm="100000">
                                          <p:val>
                                            <p:fltVal val="0"/>
                                          </p:val>
                                        </p:tav>
                                      </p:tavLst>
                                    </p:anim>
                                    <p:set>
                                      <p:cBhvr>
                                        <p:cTn id="28" fill="hold">
                                          <p:stCondLst>
                                            <p:cond delay="999"/>
                                          </p:stCondLst>
                                        </p:cTn>
                                        <p:tgtEl>
                                          <p:spTgt spid="847"/>
                                        </p:tgtEl>
                                        <p:attrNameLst>
                                          <p:attrName>style.visibility</p:attrName>
                                        </p:attrNameLst>
                                      </p:cBhvr>
                                      <p:to>
                                        <p:strVal val="hidden"/>
                                      </p:to>
                                    </p:set>
                                  </p:childTnLst>
                                </p:cTn>
                              </p:par>
                            </p:childTnLst>
                          </p:cTn>
                        </p:par>
                        <p:par>
                          <p:cTn id="29" fill="hold">
                            <p:stCondLst>
                              <p:cond delay="1000"/>
                            </p:stCondLst>
                            <p:childTnLst>
                              <p:par>
                                <p:cTn id="30" presetClass="entr" nodeType="afterEffect" presetSubtype="16" presetID="23" grpId="6" fill="hold">
                                  <p:stCondLst>
                                    <p:cond delay="0"/>
                                  </p:stCondLst>
                                  <p:iterate type="el" backwards="0">
                                    <p:tmAbs val="0"/>
                                  </p:iterate>
                                  <p:childTnLst>
                                    <p:set>
                                      <p:cBhvr>
                                        <p:cTn id="31" fill="hold"/>
                                        <p:tgtEl>
                                          <p:spTgt spid="851"/>
                                        </p:tgtEl>
                                        <p:attrNameLst>
                                          <p:attrName>style.visibility</p:attrName>
                                        </p:attrNameLst>
                                      </p:cBhvr>
                                      <p:to>
                                        <p:strVal val="visible"/>
                                      </p:to>
                                    </p:set>
                                    <p:anim calcmode="lin" valueType="num">
                                      <p:cBhvr>
                                        <p:cTn id="32" dur="1000" fill="hold"/>
                                        <p:tgtEl>
                                          <p:spTgt spid="851"/>
                                        </p:tgtEl>
                                        <p:attrNameLst>
                                          <p:attrName>ppt_w</p:attrName>
                                        </p:attrNameLst>
                                      </p:cBhvr>
                                      <p:tavLst>
                                        <p:tav tm="0">
                                          <p:val>
                                            <p:fltVal val="0"/>
                                          </p:val>
                                        </p:tav>
                                        <p:tav tm="100000">
                                          <p:val>
                                            <p:strVal val="#ppt_w"/>
                                          </p:val>
                                        </p:tav>
                                      </p:tavLst>
                                    </p:anim>
                                    <p:anim calcmode="lin" valueType="num">
                                      <p:cBhvr>
                                        <p:cTn id="33" dur="1000" fill="hold"/>
                                        <p:tgtEl>
                                          <p:spTgt spid="851"/>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Class="exit" nodeType="clickEffect" presetSubtype="32" presetID="23" grpId="7" fill="hold">
                                  <p:stCondLst>
                                    <p:cond delay="0"/>
                                  </p:stCondLst>
                                  <p:iterate type="el" backwards="0">
                                    <p:tmAbs val="0"/>
                                  </p:iterate>
                                  <p:childTnLst>
                                    <p:anim calcmode="lin" valueType="num">
                                      <p:cBhvr>
                                        <p:cTn id="37" dur="1000" fill="hold"/>
                                        <p:tgtEl>
                                          <p:spTgt spid="851"/>
                                        </p:tgtEl>
                                        <p:attrNameLst>
                                          <p:attrName>ppt_w</p:attrName>
                                        </p:attrNameLst>
                                      </p:cBhvr>
                                      <p:tavLst>
                                        <p:tav tm="0">
                                          <p:val>
                                            <p:strVal val="ppt_w"/>
                                          </p:val>
                                        </p:tav>
                                        <p:tav tm="100000">
                                          <p:val>
                                            <p:fltVal val="0"/>
                                          </p:val>
                                        </p:tav>
                                      </p:tavLst>
                                    </p:anim>
                                    <p:anim calcmode="lin" valueType="num">
                                      <p:cBhvr>
                                        <p:cTn id="38" dur="1000" fill="hold"/>
                                        <p:tgtEl>
                                          <p:spTgt spid="851"/>
                                        </p:tgtEl>
                                        <p:attrNameLst>
                                          <p:attrName>ppt_h</p:attrName>
                                        </p:attrNameLst>
                                      </p:cBhvr>
                                      <p:tavLst>
                                        <p:tav tm="0">
                                          <p:val>
                                            <p:strVal val="ppt_h"/>
                                          </p:val>
                                        </p:tav>
                                        <p:tav tm="100000">
                                          <p:val>
                                            <p:fltVal val="0"/>
                                          </p:val>
                                        </p:tav>
                                      </p:tavLst>
                                    </p:anim>
                                    <p:set>
                                      <p:cBhvr>
                                        <p:cTn id="39" fill="hold">
                                          <p:stCondLst>
                                            <p:cond delay="999"/>
                                          </p:stCondLst>
                                        </p:cTn>
                                        <p:tgtEl>
                                          <p:spTgt spid="851"/>
                                        </p:tgtEl>
                                        <p:attrNameLst>
                                          <p:attrName>style.visibility</p:attrName>
                                        </p:attrNameLst>
                                      </p:cBhvr>
                                      <p:to>
                                        <p:strVal val="hidden"/>
                                      </p:to>
                                    </p:set>
                                  </p:childTnLst>
                                </p:cTn>
                              </p:par>
                            </p:childTnLst>
                          </p:cTn>
                        </p:par>
                        <p:par>
                          <p:cTn id="40" fill="hold">
                            <p:stCondLst>
                              <p:cond delay="1000"/>
                            </p:stCondLst>
                            <p:childTnLst>
                              <p:par>
                                <p:cTn id="41" presetClass="entr" nodeType="afterEffect" presetSubtype="16" presetID="23" grpId="8" fill="hold">
                                  <p:stCondLst>
                                    <p:cond delay="0"/>
                                  </p:stCondLst>
                                  <p:iterate type="el" backwards="0">
                                    <p:tmAbs val="0"/>
                                  </p:iterate>
                                  <p:childTnLst>
                                    <p:set>
                                      <p:cBhvr>
                                        <p:cTn id="42" fill="hold"/>
                                        <p:tgtEl>
                                          <p:spTgt spid="855"/>
                                        </p:tgtEl>
                                        <p:attrNameLst>
                                          <p:attrName>style.visibility</p:attrName>
                                        </p:attrNameLst>
                                      </p:cBhvr>
                                      <p:to>
                                        <p:strVal val="visible"/>
                                      </p:to>
                                    </p:set>
                                    <p:anim calcmode="lin" valueType="num">
                                      <p:cBhvr>
                                        <p:cTn id="43" dur="1000" fill="hold"/>
                                        <p:tgtEl>
                                          <p:spTgt spid="855"/>
                                        </p:tgtEl>
                                        <p:attrNameLst>
                                          <p:attrName>ppt_w</p:attrName>
                                        </p:attrNameLst>
                                      </p:cBhvr>
                                      <p:tavLst>
                                        <p:tav tm="0">
                                          <p:val>
                                            <p:fltVal val="0"/>
                                          </p:val>
                                        </p:tav>
                                        <p:tav tm="100000">
                                          <p:val>
                                            <p:strVal val="#ppt_w"/>
                                          </p:val>
                                        </p:tav>
                                      </p:tavLst>
                                    </p:anim>
                                    <p:anim calcmode="lin" valueType="num">
                                      <p:cBhvr>
                                        <p:cTn id="44" dur="1000" fill="hold"/>
                                        <p:tgtEl>
                                          <p:spTgt spid="855"/>
                                        </p:tgtEl>
                                        <p:attrNameLst>
                                          <p:attrName>ppt_h</p:attrName>
                                        </p:attrNameLst>
                                      </p:cBhvr>
                                      <p:tavLst>
                                        <p:tav tm="0">
                                          <p:val>
                                            <p:fltVal val="0"/>
                                          </p:val>
                                        </p:tav>
                                        <p:tav tm="100000">
                                          <p:val>
                                            <p:strVal val="#ppt_h"/>
                                          </p:val>
                                        </p:tav>
                                      </p:tavLst>
                                    </p:anim>
                                  </p:childTnLst>
                                </p:cTn>
                              </p:par>
                            </p:childTnLst>
                          </p:cTn>
                        </p:par>
                        <p:par>
                          <p:cTn id="45" fill="hold">
                            <p:stCondLst>
                              <p:cond delay="2000"/>
                            </p:stCondLst>
                            <p:childTnLst>
                              <p:par>
                                <p:cTn id="46" presetClass="entr" nodeType="afterEffect" presetSubtype="16" presetID="23" grpId="9" fill="hold">
                                  <p:stCondLst>
                                    <p:cond delay="0"/>
                                  </p:stCondLst>
                                  <p:iterate type="el" backwards="0">
                                    <p:tmAbs val="0"/>
                                  </p:iterate>
                                  <p:childTnLst>
                                    <p:set>
                                      <p:cBhvr>
                                        <p:cTn id="47" fill="hold"/>
                                        <p:tgtEl>
                                          <p:spTgt spid="856"/>
                                        </p:tgtEl>
                                        <p:attrNameLst>
                                          <p:attrName>style.visibility</p:attrName>
                                        </p:attrNameLst>
                                      </p:cBhvr>
                                      <p:to>
                                        <p:strVal val="visible"/>
                                      </p:to>
                                    </p:set>
                                    <p:anim calcmode="lin" valueType="num">
                                      <p:cBhvr>
                                        <p:cTn id="48" dur="2500" fill="hold"/>
                                        <p:tgtEl>
                                          <p:spTgt spid="856"/>
                                        </p:tgtEl>
                                        <p:attrNameLst>
                                          <p:attrName>ppt_w</p:attrName>
                                        </p:attrNameLst>
                                      </p:cBhvr>
                                      <p:tavLst>
                                        <p:tav tm="0">
                                          <p:val>
                                            <p:fltVal val="0"/>
                                          </p:val>
                                        </p:tav>
                                        <p:tav tm="100000">
                                          <p:val>
                                            <p:strVal val="#ppt_w"/>
                                          </p:val>
                                        </p:tav>
                                      </p:tavLst>
                                    </p:anim>
                                    <p:anim calcmode="lin" valueType="num">
                                      <p:cBhvr>
                                        <p:cTn id="49" dur="2500" fill="hold"/>
                                        <p:tgtEl>
                                          <p:spTgt spid="856"/>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Class="entr" nodeType="clickEffect" presetID="9" grpId="10" fill="hold">
                                  <p:stCondLst>
                                    <p:cond delay="0"/>
                                  </p:stCondLst>
                                  <p:iterate type="el" backwards="0">
                                    <p:tmAbs val="0"/>
                                  </p:iterate>
                                  <p:childTnLst>
                                    <p:set>
                                      <p:cBhvr>
                                        <p:cTn id="53" fill="hold"/>
                                        <p:tgtEl>
                                          <p:spTgt spid="857"/>
                                        </p:tgtEl>
                                        <p:attrNameLst>
                                          <p:attrName>style.visibility</p:attrName>
                                        </p:attrNameLst>
                                      </p:cBhvr>
                                      <p:to>
                                        <p:strVal val="visible"/>
                                      </p:to>
                                    </p:set>
                                    <p:animEffect filter="dissolve" transition="in">
                                      <p:cBhvr>
                                        <p:cTn id="54" dur="1000"/>
                                        <p:tgtEl>
                                          <p:spTgt spid="857"/>
                                        </p:tgtEl>
                                      </p:cBhvr>
                                    </p:animEffect>
                                  </p:childTnLst>
                                </p:cTn>
                              </p:par>
                            </p:childTnLst>
                          </p:cTn>
                        </p:par>
                      </p:childTnLst>
                    </p:cTn>
                  </p:par>
                  <p:par>
                    <p:cTn id="55" fill="hold">
                      <p:stCondLst>
                        <p:cond delay="indefinite"/>
                      </p:stCondLst>
                      <p:childTnLst>
                        <p:par>
                          <p:cTn id="56" fill="hold">
                            <p:stCondLst>
                              <p:cond delay="0"/>
                            </p:stCondLst>
                            <p:childTnLst>
                              <p:par>
                                <p:cTn id="57" presetClass="exit" nodeType="clickEffect" presetSubtype="32" presetID="23" grpId="11" fill="hold">
                                  <p:stCondLst>
                                    <p:cond delay="0"/>
                                  </p:stCondLst>
                                  <p:iterate type="el" backwards="0">
                                    <p:tmAbs val="0"/>
                                  </p:iterate>
                                  <p:childTnLst>
                                    <p:anim calcmode="lin" valueType="num">
                                      <p:cBhvr>
                                        <p:cTn id="58" dur="2500" fill="hold"/>
                                        <p:tgtEl>
                                          <p:spTgt spid="856"/>
                                        </p:tgtEl>
                                        <p:attrNameLst>
                                          <p:attrName>ppt_w</p:attrName>
                                        </p:attrNameLst>
                                      </p:cBhvr>
                                      <p:tavLst>
                                        <p:tav tm="0">
                                          <p:val>
                                            <p:strVal val="ppt_w"/>
                                          </p:val>
                                        </p:tav>
                                        <p:tav tm="100000">
                                          <p:val>
                                            <p:fltVal val="0"/>
                                          </p:val>
                                        </p:tav>
                                      </p:tavLst>
                                    </p:anim>
                                    <p:anim calcmode="lin" valueType="num">
                                      <p:cBhvr>
                                        <p:cTn id="59" dur="2500" fill="hold"/>
                                        <p:tgtEl>
                                          <p:spTgt spid="856"/>
                                        </p:tgtEl>
                                        <p:attrNameLst>
                                          <p:attrName>ppt_h</p:attrName>
                                        </p:attrNameLst>
                                      </p:cBhvr>
                                      <p:tavLst>
                                        <p:tav tm="0">
                                          <p:val>
                                            <p:strVal val="ppt_h"/>
                                          </p:val>
                                        </p:tav>
                                        <p:tav tm="100000">
                                          <p:val>
                                            <p:fltVal val="0"/>
                                          </p:val>
                                        </p:tav>
                                      </p:tavLst>
                                    </p:anim>
                                    <p:set>
                                      <p:cBhvr>
                                        <p:cTn id="60" fill="hold">
                                          <p:stCondLst>
                                            <p:cond delay="2499"/>
                                          </p:stCondLst>
                                        </p:cTn>
                                        <p:tgtEl>
                                          <p:spTgt spid="856"/>
                                        </p:tgtEl>
                                        <p:attrNameLst>
                                          <p:attrName>style.visibility</p:attrName>
                                        </p:attrNameLst>
                                      </p:cBhvr>
                                      <p:to>
                                        <p:strVal val="hidden"/>
                                      </p:to>
                                    </p:set>
                                  </p:childTnLst>
                                </p:cTn>
                              </p:par>
                            </p:childTnLst>
                          </p:cTn>
                        </p:par>
                        <p:par>
                          <p:cTn id="61" fill="hold">
                            <p:stCondLst>
                              <p:cond delay="2500"/>
                            </p:stCondLst>
                            <p:childTnLst>
                              <p:par>
                                <p:cTn id="62" presetClass="exit" nodeType="afterEffect" presetSubtype="0" presetID="1" grpId="12" fill="hold">
                                  <p:stCondLst>
                                    <p:cond delay="0"/>
                                  </p:stCondLst>
                                  <p:iterate type="el" backwards="0">
                                    <p:tmAbs val="0"/>
                                  </p:iterate>
                                  <p:childTnLst>
                                    <p:set>
                                      <p:cBhvr>
                                        <p:cTn id="63" fill="hold">
                                          <p:stCondLst>
                                            <p:cond delay="0"/>
                                          </p:stCondLst>
                                        </p:cTn>
                                        <p:tgtEl>
                                          <p:spTgt spid="857"/>
                                        </p:tgtEl>
                                        <p:attrNameLst>
                                          <p:attrName>style.visibility</p:attrName>
                                        </p:attrNameLst>
                                      </p:cBhvr>
                                      <p:to>
                                        <p:strVal val="hidden"/>
                                      </p:to>
                                    </p:set>
                                  </p:childTnLst>
                                </p:cTn>
                              </p:par>
                            </p:childTnLst>
                          </p:cTn>
                        </p:par>
                        <p:par>
                          <p:cTn id="64" fill="hold">
                            <p:stCondLst>
                              <p:cond delay="2500"/>
                            </p:stCondLst>
                            <p:childTnLst>
                              <p:par>
                                <p:cTn id="65" presetClass="exit" nodeType="afterEffect" presetSubtype="32" presetID="23" grpId="13" fill="hold">
                                  <p:stCondLst>
                                    <p:cond delay="0"/>
                                  </p:stCondLst>
                                  <p:iterate type="el" backwards="0">
                                    <p:tmAbs val="0"/>
                                  </p:iterate>
                                  <p:childTnLst>
                                    <p:anim calcmode="lin" valueType="num">
                                      <p:cBhvr>
                                        <p:cTn id="66" dur="1000" fill="hold"/>
                                        <p:tgtEl>
                                          <p:spTgt spid="855"/>
                                        </p:tgtEl>
                                        <p:attrNameLst>
                                          <p:attrName>ppt_w</p:attrName>
                                        </p:attrNameLst>
                                      </p:cBhvr>
                                      <p:tavLst>
                                        <p:tav tm="0">
                                          <p:val>
                                            <p:strVal val="ppt_w"/>
                                          </p:val>
                                        </p:tav>
                                        <p:tav tm="100000">
                                          <p:val>
                                            <p:fltVal val="0"/>
                                          </p:val>
                                        </p:tav>
                                      </p:tavLst>
                                    </p:anim>
                                    <p:anim calcmode="lin" valueType="num">
                                      <p:cBhvr>
                                        <p:cTn id="67" dur="1000" fill="hold"/>
                                        <p:tgtEl>
                                          <p:spTgt spid="855"/>
                                        </p:tgtEl>
                                        <p:attrNameLst>
                                          <p:attrName>ppt_h</p:attrName>
                                        </p:attrNameLst>
                                      </p:cBhvr>
                                      <p:tavLst>
                                        <p:tav tm="0">
                                          <p:val>
                                            <p:strVal val="ppt_h"/>
                                          </p:val>
                                        </p:tav>
                                        <p:tav tm="100000">
                                          <p:val>
                                            <p:fltVal val="0"/>
                                          </p:val>
                                        </p:tav>
                                      </p:tavLst>
                                    </p:anim>
                                    <p:set>
                                      <p:cBhvr>
                                        <p:cTn id="68" fill="hold">
                                          <p:stCondLst>
                                            <p:cond delay="999"/>
                                          </p:stCondLst>
                                        </p:cTn>
                                        <p:tgtEl>
                                          <p:spTgt spid="855"/>
                                        </p:tgtEl>
                                        <p:attrNameLst>
                                          <p:attrName>style.visibility</p:attrName>
                                        </p:attrNameLst>
                                      </p:cBhvr>
                                      <p:to>
                                        <p:strVal val="hidden"/>
                                      </p:to>
                                    </p:set>
                                  </p:childTnLst>
                                </p:cTn>
                              </p:par>
                            </p:childTnLst>
                          </p:cTn>
                        </p:par>
                        <p:par>
                          <p:cTn id="69" fill="hold">
                            <p:stCondLst>
                              <p:cond delay="3500"/>
                            </p:stCondLst>
                            <p:childTnLst>
                              <p:par>
                                <p:cTn id="70" presetClass="entr" nodeType="afterEffect" presetID="9" grpId="14" fill="hold">
                                  <p:stCondLst>
                                    <p:cond delay="0"/>
                                  </p:stCondLst>
                                  <p:iterate type="el" backwards="0">
                                    <p:tmAbs val="0"/>
                                  </p:iterate>
                                  <p:childTnLst>
                                    <p:set>
                                      <p:cBhvr>
                                        <p:cTn id="71" fill="hold"/>
                                        <p:tgtEl>
                                          <p:spTgt spid="835"/>
                                        </p:tgtEl>
                                        <p:attrNameLst>
                                          <p:attrName>style.visibility</p:attrName>
                                        </p:attrNameLst>
                                      </p:cBhvr>
                                      <p:to>
                                        <p:strVal val="visible"/>
                                      </p:to>
                                    </p:set>
                                    <p:animEffect filter="dissolve" transition="in">
                                      <p:cBhvr>
                                        <p:cTn id="72" dur="1000"/>
                                        <p:tgtEl>
                                          <p:spTgt spid="8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7" grpId="4"/>
      <p:bldP build="whole" bldLvl="1" animBg="1" rev="0" advAuto="0" spid="847" grpId="5"/>
      <p:bldP build="whole" bldLvl="1" animBg="1" rev="0" advAuto="0" spid="855" grpId="13"/>
      <p:bldP build="whole" bldLvl="1" animBg="1" rev="0" advAuto="0" spid="857" grpId="10"/>
      <p:bldP build="whole" bldLvl="1" animBg="1" rev="0" advAuto="0" spid="851" grpId="6"/>
      <p:bldP build="whole" bldLvl="1" animBg="1" rev="0" advAuto="0" spid="851" grpId="7"/>
      <p:bldP build="whole" bldLvl="1" animBg="1" rev="0" advAuto="0" spid="856" grpId="9"/>
      <p:bldP build="whole" bldLvl="1" animBg="1" rev="0" advAuto="0" spid="856" grpId="11"/>
      <p:bldP build="whole" bldLvl="1" animBg="1" rev="0" advAuto="0" spid="857" grpId="12"/>
      <p:bldP build="whole" bldLvl="1" animBg="1" rev="0" advAuto="0" spid="835" grpId="14"/>
      <p:bldP build="whole" bldLvl="1" animBg="1" rev="0" advAuto="0" spid="843" grpId="2"/>
      <p:bldP build="whole" bldLvl="1" animBg="1" rev="0" advAuto="0" spid="843" grpId="3"/>
      <p:bldP build="whole" bldLvl="1" animBg="1" rev="0" advAuto="0" spid="855" grpId="8"/>
      <p:bldP build="whole" bldLvl="1" animBg="1" rev="0" advAuto="0" spid="839" grpId="1"/>
    </p:bldLst>
  </p:timing>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59" name="Shape 85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60"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61" name="Shape 861"/>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pic>
        <p:nvPicPr>
          <p:cNvPr id="862" name="UNRISD.tiff"/>
          <p:cNvPicPr>
            <a:picLocks noChangeAspect="1"/>
          </p:cNvPicPr>
          <p:nvPr/>
        </p:nvPicPr>
        <p:blipFill>
          <a:blip r:embed="rId3">
            <a:extLst/>
          </a:blip>
          <a:stretch>
            <a:fillRect/>
          </a:stretch>
        </p:blipFill>
        <p:spPr>
          <a:xfrm>
            <a:off x="571500" y="1225550"/>
            <a:ext cx="8567021" cy="12105572"/>
          </a:xfrm>
          <a:prstGeom prst="rect">
            <a:avLst/>
          </a:prstGeom>
          <a:ln w="12700">
            <a:miter lim="400000"/>
          </a:ln>
        </p:spPr>
      </p:pic>
      <p:pic>
        <p:nvPicPr>
          <p:cNvPr id="863" name="UNRISD-C4.tiff"/>
          <p:cNvPicPr>
            <a:picLocks noChangeAspect="1"/>
          </p:cNvPicPr>
          <p:nvPr/>
        </p:nvPicPr>
        <p:blipFill>
          <a:blip r:embed="rId4">
            <a:extLst/>
          </a:blip>
          <a:stretch>
            <a:fillRect/>
          </a:stretch>
        </p:blipFill>
        <p:spPr>
          <a:xfrm>
            <a:off x="9861549" y="1619250"/>
            <a:ext cx="14479333" cy="8482356"/>
          </a:xfrm>
          <a:prstGeom prst="rect">
            <a:avLst/>
          </a:prstGeom>
          <a:ln w="12700">
            <a:miter lim="400000"/>
          </a:ln>
        </p:spPr>
      </p:pic>
      <p:sp>
        <p:nvSpPr>
          <p:cNvPr id="864" name="Shape 864"/>
          <p:cNvSpPr/>
          <p:nvPr/>
        </p:nvSpPr>
        <p:spPr>
          <a:xfrm>
            <a:off x="10062527" y="10773911"/>
            <a:ext cx="12769632" cy="2428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r>
              <a:t>A transformation of the mainstream economic model is of paramount importance for reaching the SDGs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863"/>
                                        </p:tgtEl>
                                        <p:attrNameLst>
                                          <p:attrName>style.visibility</p:attrName>
                                        </p:attrNameLst>
                                      </p:cBhvr>
                                      <p:to>
                                        <p:strVal val="visible"/>
                                      </p:to>
                                    </p:set>
                                    <p:animEffect filter="dissolve" transition="in">
                                      <p:cBhvr>
                                        <p:cTn id="7" dur="1000"/>
                                        <p:tgtEl>
                                          <p:spTgt spid="86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64"/>
                                        </p:tgtEl>
                                        <p:attrNameLst>
                                          <p:attrName>style.visibility</p:attrName>
                                        </p:attrNameLst>
                                      </p:cBhvr>
                                      <p:to>
                                        <p:strVal val="visible"/>
                                      </p:to>
                                    </p:set>
                                    <p:animEffect filter="dissolve" transition="in">
                                      <p:cBhvr>
                                        <p:cTn id="12" dur="1000"/>
                                        <p:tgtEl>
                                          <p:spTgt spid="8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3" grpId="1"/>
      <p:bldP build="whole" bldLvl="1" animBg="1" rev="0" advAuto="0" spid="864" grpId="2"/>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66" name="Shape 86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6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68" name="Shape 868"/>
          <p:cNvSpPr/>
          <p:nvPr/>
        </p:nvSpPr>
        <p:spPr>
          <a:xfrm>
            <a:off x="9778094" y="1011039"/>
            <a:ext cx="14128230"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500"/>
            </a:lvl1pPr>
          </a:lstStyle>
          <a:p>
            <a:pPr/>
            <a:r>
              <a:t>If Ecological Footprint calculations are even roughly accurate, humanity is currently consuming the ecological capacity of 1.5 Earths. That suggests that no more than 4.7 billion people could live within the planet’s ecological boundaries without substantially reducing average individual consumption.</a:t>
            </a:r>
          </a:p>
        </p:txBody>
      </p:sp>
      <p:pic>
        <p:nvPicPr>
          <p:cNvPr id="869" name="lovelock.png"/>
          <p:cNvPicPr>
            <a:picLocks noChangeAspect="1"/>
          </p:cNvPicPr>
          <p:nvPr/>
        </p:nvPicPr>
        <p:blipFill>
          <a:blip r:embed="rId3">
            <a:extLst/>
          </a:blip>
          <a:stretch>
            <a:fillRect/>
          </a:stretch>
        </p:blipFill>
        <p:spPr>
          <a:xfrm>
            <a:off x="9793641" y="5291534"/>
            <a:ext cx="5444418" cy="8252076"/>
          </a:xfrm>
          <a:prstGeom prst="rect">
            <a:avLst/>
          </a:prstGeom>
        </p:spPr>
      </p:pic>
      <p:sp>
        <p:nvSpPr>
          <p:cNvPr id="870" name="Shape 870"/>
          <p:cNvSpPr/>
          <p:nvPr/>
        </p:nvSpPr>
        <p:spPr>
          <a:xfrm>
            <a:off x="15350622" y="5291534"/>
            <a:ext cx="8409286" cy="746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9266" marR="59266" algn="l" defTabSz="655174">
              <a:defRPr sz="4800">
                <a:solidFill>
                  <a:srgbClr val="1842AB"/>
                </a:solidFill>
                <a:uFill>
                  <a:solidFill>
                    <a:srgbClr val="1842AB"/>
                  </a:solidFill>
                </a:uFill>
              </a:defRPr>
            </a:pPr>
            <a:r>
              <a:t>Lovelock (and many others): </a:t>
            </a:r>
          </a:p>
          <a:p>
            <a:pPr marL="884766" marR="59266" indent="-508000" algn="l" defTabSz="655174">
              <a:buSzPct val="171000"/>
              <a:buChar char="-"/>
              <a:defRPr sz="4800">
                <a:solidFill>
                  <a:srgbClr val="1842AB"/>
                </a:solidFill>
                <a:uFill>
                  <a:solidFill>
                    <a:srgbClr val="1842AB"/>
                  </a:solidFill>
                </a:uFill>
              </a:defRPr>
            </a:pPr>
            <a:r>
              <a:t>Planet is on a run-away path; could reach a warm state (5</a:t>
            </a:r>
            <a:r>
              <a:rPr baseline="31999"/>
              <a:t>o</a:t>
            </a:r>
            <a:r>
              <a:t>C warmer) already in 2050</a:t>
            </a:r>
          </a:p>
          <a:p>
            <a:pPr marL="884766" marR="59266" indent="-508000" algn="l" defTabSz="655174">
              <a:buSzPct val="171000"/>
              <a:buChar char="-"/>
              <a:defRPr sz="4800">
                <a:solidFill>
                  <a:srgbClr val="1842AB"/>
                </a:solidFill>
                <a:uFill>
                  <a:solidFill>
                    <a:srgbClr val="1842AB"/>
                  </a:solidFill>
                </a:uFill>
              </a:defRPr>
            </a:pPr>
            <a:r>
              <a:t>Carrying capacity of the planet would be reduced to 1 Billion</a:t>
            </a:r>
          </a:p>
          <a:p>
            <a:pPr marL="884766" marR="59266" indent="-508000" algn="l" defTabSz="655174">
              <a:buSzPct val="171000"/>
              <a:buChar char="-"/>
              <a:defRPr sz="4800">
                <a:solidFill>
                  <a:srgbClr val="1842AB"/>
                </a:solidFill>
                <a:uFill>
                  <a:solidFill>
                    <a:srgbClr val="1842AB"/>
                  </a:solidFill>
                </a:uFill>
              </a:defRPr>
            </a:pPr>
            <a:r>
              <a:t>Recommendation: look for the lifeboats</a:t>
            </a:r>
          </a:p>
        </p:txBody>
      </p:sp>
      <p:pic>
        <p:nvPicPr>
          <p:cNvPr id="871" name="wwi_2013.png"/>
          <p:cNvPicPr>
            <a:picLocks noChangeAspect="1"/>
          </p:cNvPicPr>
          <p:nvPr/>
        </p:nvPicPr>
        <p:blipFill>
          <a:blip r:embed="rId4">
            <a:extLst/>
          </a:blip>
          <a:stretch>
            <a:fillRect/>
          </a:stretch>
        </p:blipFill>
        <p:spPr>
          <a:xfrm>
            <a:off x="493368" y="1818580"/>
            <a:ext cx="8882989" cy="11770420"/>
          </a:xfrm>
          <a:prstGeom prst="rect">
            <a:avLst/>
          </a:prstGeom>
          <a:ln w="12700">
            <a:miter lim="400000"/>
          </a:ln>
        </p:spPr>
      </p:pic>
      <p:sp>
        <p:nvSpPr>
          <p:cNvPr id="872" name="Shape 872"/>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Role of Economy</a:t>
            </a:r>
          </a:p>
        </p:txBody>
      </p:sp>
      <p:sp>
        <p:nvSpPr>
          <p:cNvPr id="873" name="Shape 873"/>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69"/>
                                        </p:tgtEl>
                                        <p:attrNameLst>
                                          <p:attrName>style.visibility</p:attrName>
                                        </p:attrNameLst>
                                      </p:cBhvr>
                                      <p:to>
                                        <p:strVal val="visible"/>
                                      </p:to>
                                    </p:set>
                                    <p:animEffect filter="dissolve" transition="in">
                                      <p:cBhvr>
                                        <p:cTn id="7" dur="1000"/>
                                        <p:tgtEl>
                                          <p:spTgt spid="86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870"/>
                                        </p:tgtEl>
                                        <p:attrNameLst>
                                          <p:attrName>style.visibility</p:attrName>
                                        </p:attrNameLst>
                                      </p:cBhvr>
                                      <p:to>
                                        <p:strVal val="visible"/>
                                      </p:to>
                                    </p:set>
                                    <p:animEffect filter="dissolve" transition="in">
                                      <p:cBhvr>
                                        <p:cTn id="11" dur="1000"/>
                                        <p:tgtEl>
                                          <p:spTgt spid="8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0" grpId="2"/>
      <p:bldP build="whole" bldLvl="1" animBg="1" rev="0" advAuto="0" spid="869"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75" name="Shape 87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7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77" name="Shape 877"/>
          <p:cNvSpPr/>
          <p:nvPr/>
        </p:nvSpPr>
        <p:spPr>
          <a:xfrm>
            <a:off x="9778094" y="1016000"/>
            <a:ext cx="14128230"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500"/>
            </a:pPr>
            <a:r>
              <a:t>If Ecological Footprint calculations are even roughly accurate, humanity is currently consuming the ecological capacity of 1.5 Earths. That suggests that no more than 4.7 billion people could live within the planet’s ecological boundaries without substantially reducing average individual consumption.</a:t>
            </a:r>
          </a:p>
          <a:p>
            <a:pPr algn="r" defTabSz="457200">
              <a:defRPr i="1" sz="4500">
                <a:latin typeface="Helvetica"/>
                <a:ea typeface="Helvetica"/>
                <a:cs typeface="Helvetica"/>
                <a:sym typeface="Helvetica"/>
              </a:defRPr>
            </a:pPr>
            <a:r>
              <a:t>Engelman, 2013</a:t>
            </a:r>
          </a:p>
        </p:txBody>
      </p:sp>
      <p:pic>
        <p:nvPicPr>
          <p:cNvPr id="878" name="eod.tiff"/>
          <p:cNvPicPr>
            <a:picLocks noChangeAspect="1"/>
          </p:cNvPicPr>
          <p:nvPr/>
        </p:nvPicPr>
        <p:blipFill>
          <a:blip r:embed="rId3">
            <a:extLst/>
          </a:blip>
          <a:stretch>
            <a:fillRect/>
          </a:stretch>
        </p:blipFill>
        <p:spPr>
          <a:xfrm>
            <a:off x="9925050" y="6168429"/>
            <a:ext cx="14369137" cy="7405813"/>
          </a:xfrm>
          <a:prstGeom prst="rect">
            <a:avLst/>
          </a:prstGeom>
          <a:ln w="12700">
            <a:miter lim="400000"/>
          </a:ln>
        </p:spPr>
      </p:pic>
      <p:pic>
        <p:nvPicPr>
          <p:cNvPr id="879" name="noe.tiff"/>
          <p:cNvPicPr>
            <a:picLocks noChangeAspect="1"/>
          </p:cNvPicPr>
          <p:nvPr/>
        </p:nvPicPr>
        <p:blipFill>
          <a:blip r:embed="rId4">
            <a:extLst/>
          </a:blip>
          <a:stretch>
            <a:fillRect/>
          </a:stretch>
        </p:blipFill>
        <p:spPr>
          <a:xfrm>
            <a:off x="9780072" y="4057650"/>
            <a:ext cx="14659093" cy="9614214"/>
          </a:xfrm>
          <a:prstGeom prst="rect">
            <a:avLst/>
          </a:prstGeom>
          <a:ln w="12700">
            <a:miter lim="400000"/>
          </a:ln>
        </p:spPr>
      </p:pic>
      <p:sp>
        <p:nvSpPr>
          <p:cNvPr id="880" name="Shape 880"/>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Role of Economy</a:t>
            </a:r>
          </a:p>
        </p:txBody>
      </p:sp>
      <p:pic>
        <p:nvPicPr>
          <p:cNvPr id="881" name="wwi_2013.png"/>
          <p:cNvPicPr>
            <a:picLocks noChangeAspect="1"/>
          </p:cNvPicPr>
          <p:nvPr/>
        </p:nvPicPr>
        <p:blipFill>
          <a:blip r:embed="rId5">
            <a:extLst/>
          </a:blip>
          <a:stretch>
            <a:fillRect/>
          </a:stretch>
        </p:blipFill>
        <p:spPr>
          <a:xfrm>
            <a:off x="493368" y="1818580"/>
            <a:ext cx="8882989" cy="11770420"/>
          </a:xfrm>
          <a:prstGeom prst="rect">
            <a:avLst/>
          </a:prstGeom>
          <a:ln w="12700">
            <a:miter lim="400000"/>
          </a:ln>
        </p:spPr>
      </p:pic>
      <p:sp>
        <p:nvSpPr>
          <p:cNvPr id="882" name="Shape 882"/>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878"/>
                                        </p:tgtEl>
                                        <p:attrNameLst>
                                          <p:attrName>style.visibility</p:attrName>
                                        </p:attrNameLst>
                                      </p:cBhvr>
                                      <p:to>
                                        <p:strVal val="visible"/>
                                      </p:to>
                                    </p:set>
                                    <p:animEffect filter="dissolve" transition="in">
                                      <p:cBhvr>
                                        <p:cTn id="7" dur="1000"/>
                                        <p:tgtEl>
                                          <p:spTgt spid="8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79"/>
                                        </p:tgtEl>
                                        <p:attrNameLst>
                                          <p:attrName>style.visibility</p:attrName>
                                        </p:attrNameLst>
                                      </p:cBhvr>
                                      <p:to>
                                        <p:strVal val="visible"/>
                                      </p:to>
                                    </p:set>
                                    <p:animEffect filter="dissolve" transition="in">
                                      <p:cBhvr>
                                        <p:cTn id="12" dur="1000"/>
                                        <p:tgtEl>
                                          <p:spTgt spid="8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9" grpId="2"/>
      <p:bldP build="whole" bldLvl="1" animBg="1" rev="0" advAuto="0" spid="878" grpId="1"/>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84" name="Shape 88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88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86" name="Shape 886"/>
          <p:cNvSpPr/>
          <p:nvPr/>
        </p:nvSpPr>
        <p:spPr>
          <a:xfrm>
            <a:off x="9788884" y="1015988"/>
            <a:ext cx="14202975" cy="11684024"/>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pPr>
            <a:r>
              <a:t>The current mainstream model of the global </a:t>
            </a:r>
            <a:r>
              <a:rPr>
                <a:latin typeface="Helvetica"/>
                <a:ea typeface="Helvetica"/>
                <a:cs typeface="Helvetica"/>
                <a:sym typeface="Helvetica"/>
              </a:rPr>
              <a:t>economy is based on a number of assumptions</a:t>
            </a:r>
            <a:r>
              <a:t> about the way the world works, what the economy is, and what the economy is for. </a:t>
            </a:r>
            <a:r>
              <a:rPr>
                <a:latin typeface="Helvetica"/>
                <a:ea typeface="Helvetica"/>
                <a:cs typeface="Helvetica"/>
                <a:sym typeface="Helvetica"/>
              </a:rPr>
              <a:t>These assumptions arose in an earlier period, when the world was relatively empty of humans and their artifacts. </a:t>
            </a:r>
            <a:r>
              <a:t>Built capital was the limiting factor, while natural capital was abundant. It made sense not to worry too much about environmental “externalities,” since they could be assumed to be relatively small and ultimately solvable. It also made sense to focus on the growth of the market economy, as measured by gross domestic product (GDP), as a primary means to improve human welfare. And it made sense to think of the economy as only marketed goods and services and to think of the goal as increasing the amount of these that were produced and consumed.</a:t>
            </a:r>
          </a:p>
          <a:p>
            <a:pPr algn="l" defTabSz="457200">
              <a:defRPr sz="4000"/>
            </a:pPr>
          </a:p>
          <a:p>
            <a:pPr algn="l" defTabSz="457200">
              <a:defRPr sz="4000"/>
            </a:pPr>
            <a:r>
              <a:t>The Worldwatch Institute. State of the World 2013: Is Sustainability Still Possible? (Kindle Locations 2921-2927). Island Press. Kindle Edition. </a:t>
            </a:r>
          </a:p>
        </p:txBody>
      </p:sp>
      <p:pic>
        <p:nvPicPr>
          <p:cNvPr id="887" name="smith_title.tiff"/>
          <p:cNvPicPr>
            <a:picLocks noChangeAspect="1"/>
          </p:cNvPicPr>
          <p:nvPr/>
        </p:nvPicPr>
        <p:blipFill>
          <a:blip r:embed="rId3">
            <a:extLst/>
          </a:blip>
          <a:stretch>
            <a:fillRect/>
          </a:stretch>
        </p:blipFill>
        <p:spPr>
          <a:xfrm>
            <a:off x="387634" y="1849239"/>
            <a:ext cx="7795950" cy="11693922"/>
          </a:xfrm>
          <a:prstGeom prst="rect">
            <a:avLst/>
          </a:prstGeom>
          <a:ln w="12700">
            <a:miter lim="400000"/>
          </a:ln>
        </p:spPr>
      </p:pic>
      <p:sp>
        <p:nvSpPr>
          <p:cNvPr id="888" name="Shape 888"/>
          <p:cNvSpPr/>
          <p:nvPr/>
        </p:nvSpPr>
        <p:spPr>
          <a:xfrm>
            <a:off x="8279709" y="130428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3200"/>
            </a:lvl1pPr>
          </a:lstStyle>
          <a:p>
            <a:pPr/>
            <a:r>
              <a:t>Published in 1776</a:t>
            </a:r>
          </a:p>
        </p:txBody>
      </p:sp>
      <p:sp>
        <p:nvSpPr>
          <p:cNvPr id="889" name="Shape 889"/>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Role of Economy</a:t>
            </a:r>
          </a:p>
        </p:txBody>
      </p:sp>
      <p:grpSp>
        <p:nvGrpSpPr>
          <p:cNvPr id="894" name="Group 894"/>
          <p:cNvGrpSpPr/>
          <p:nvPr/>
        </p:nvGrpSpPr>
        <p:grpSpPr>
          <a:xfrm>
            <a:off x="9778999" y="8331200"/>
            <a:ext cx="13928876" cy="1905000"/>
            <a:chOff x="0" y="0"/>
            <a:chExt cx="13928874" cy="1904999"/>
          </a:xfrm>
        </p:grpSpPr>
        <p:sp>
          <p:nvSpPr>
            <p:cNvPr id="890" name="Shape 890"/>
            <p:cNvSpPr/>
            <p:nvPr/>
          </p:nvSpPr>
          <p:spPr>
            <a:xfrm>
              <a:off x="7975600" y="0"/>
              <a:ext cx="5953275" cy="0"/>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91" name="Shape 891"/>
            <p:cNvSpPr/>
            <p:nvPr/>
          </p:nvSpPr>
          <p:spPr>
            <a:xfrm>
              <a:off x="0" y="635000"/>
              <a:ext cx="13881440" cy="0"/>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92" name="Shape 892"/>
            <p:cNvSpPr/>
            <p:nvPr/>
          </p:nvSpPr>
          <p:spPr>
            <a:xfrm>
              <a:off x="0" y="1270000"/>
              <a:ext cx="12639123" cy="0"/>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93" name="Shape 893"/>
            <p:cNvSpPr/>
            <p:nvPr/>
          </p:nvSpPr>
          <p:spPr>
            <a:xfrm flipV="1">
              <a:off x="0" y="1904896"/>
              <a:ext cx="2536670" cy="104"/>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sp>
        <p:nvSpPr>
          <p:cNvPr id="895" name="Shape 895"/>
          <p:cNvSpPr/>
          <p:nvPr/>
        </p:nvSpPr>
        <p:spPr>
          <a:xfrm>
            <a:off x="495300" y="5311576"/>
            <a:ext cx="8479533" cy="4506616"/>
          </a:xfrm>
          <a:prstGeom prst="wedgeEllipseCallout">
            <a:avLst>
              <a:gd name="adj1" fmla="val 137301"/>
              <a:gd name="adj2" fmla="val 28848"/>
            </a:avLst>
          </a:prstGeom>
          <a:solidFill>
            <a:srgbClr val="A6AAA8"/>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4500">
                <a:effectLst>
                  <a:outerShdw sx="100000" sy="100000" kx="0" ky="0" algn="b" rotWithShape="0" blurRad="25400" dist="23998" dir="2700000">
                    <a:srgbClr val="000000">
                      <a:alpha val="31034"/>
                    </a:srgbClr>
                  </a:outerShdw>
                </a:effectLst>
                <a:latin typeface="Helvetica Neue Light"/>
                <a:ea typeface="Helvetica Neue Light"/>
                <a:cs typeface="Helvetica Neue Light"/>
                <a:sym typeface="Helvetica Neue Light"/>
              </a:defRPr>
            </a:lvl1pPr>
          </a:lstStyle>
          <a:p>
            <a:pPr/>
            <a:r>
              <a:t>Increasing the flows became the sole means of economy to create “built” (human wealth</a:t>
            </a:r>
          </a:p>
        </p:txBody>
      </p:sp>
      <p:grpSp>
        <p:nvGrpSpPr>
          <p:cNvPr id="898" name="Group 898"/>
          <p:cNvGrpSpPr/>
          <p:nvPr/>
        </p:nvGrpSpPr>
        <p:grpSpPr>
          <a:xfrm>
            <a:off x="9778999" y="3403600"/>
            <a:ext cx="13928877" cy="635000"/>
            <a:chOff x="0" y="0"/>
            <a:chExt cx="13928875" cy="635000"/>
          </a:xfrm>
        </p:grpSpPr>
        <p:sp>
          <p:nvSpPr>
            <p:cNvPr id="896" name="Shape 896"/>
            <p:cNvSpPr/>
            <p:nvPr/>
          </p:nvSpPr>
          <p:spPr>
            <a:xfrm>
              <a:off x="0" y="0"/>
              <a:ext cx="13928876" cy="0"/>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897" name="Shape 897"/>
            <p:cNvSpPr/>
            <p:nvPr/>
          </p:nvSpPr>
          <p:spPr>
            <a:xfrm>
              <a:off x="0" y="635000"/>
              <a:ext cx="11382028" cy="0"/>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sp>
        <p:nvSpPr>
          <p:cNvPr id="899" name="Shape 899"/>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887"/>
                                        </p:tgtEl>
                                        <p:attrNameLst>
                                          <p:attrName>style.visibility</p:attrName>
                                        </p:attrNameLst>
                                      </p:cBhvr>
                                      <p:to>
                                        <p:strVal val="visible"/>
                                      </p:to>
                                    </p:set>
                                    <p:animEffect filter="dissolve" transition="in">
                                      <p:cBhvr>
                                        <p:cTn id="7" dur="1000"/>
                                        <p:tgtEl>
                                          <p:spTgt spid="88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888"/>
                                        </p:tgtEl>
                                        <p:attrNameLst>
                                          <p:attrName>style.visibility</p:attrName>
                                        </p:attrNameLst>
                                      </p:cBhvr>
                                      <p:to>
                                        <p:strVal val="visible"/>
                                      </p:to>
                                    </p:set>
                                    <p:animEffect filter="dissolve" transition="in">
                                      <p:cBhvr>
                                        <p:cTn id="11" dur="1000"/>
                                        <p:tgtEl>
                                          <p:spTgt spid="888"/>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886"/>
                                        </p:tgtEl>
                                        <p:attrNameLst>
                                          <p:attrName>style.visibility</p:attrName>
                                        </p:attrNameLst>
                                      </p:cBhvr>
                                      <p:to>
                                        <p:strVal val="visible"/>
                                      </p:to>
                                    </p:set>
                                    <p:animEffect filter="dissolve" transition="in">
                                      <p:cBhvr>
                                        <p:cTn id="15" dur="1000"/>
                                        <p:tgtEl>
                                          <p:spTgt spid="886"/>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898"/>
                                        </p:tgtEl>
                                        <p:attrNameLst>
                                          <p:attrName>style.visibility</p:attrName>
                                        </p:attrNameLst>
                                      </p:cBhvr>
                                      <p:to>
                                        <p:strVal val="visible"/>
                                      </p:to>
                                    </p:set>
                                    <p:animEffect filter="dissolve" transition="in">
                                      <p:cBhvr>
                                        <p:cTn id="19" dur="1000"/>
                                        <p:tgtEl>
                                          <p:spTgt spid="898"/>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894"/>
                                        </p:tgtEl>
                                        <p:attrNameLst>
                                          <p:attrName>style.visibility</p:attrName>
                                        </p:attrNameLst>
                                      </p:cBhvr>
                                      <p:to>
                                        <p:strVal val="visible"/>
                                      </p:to>
                                    </p:set>
                                    <p:animEffect filter="dissolve" transition="in">
                                      <p:cBhvr>
                                        <p:cTn id="24" dur="1000"/>
                                        <p:tgtEl>
                                          <p:spTgt spid="894"/>
                                        </p:tgtEl>
                                      </p:cBhvr>
                                    </p:animEffect>
                                  </p:childTnLst>
                                </p:cTn>
                              </p:par>
                            </p:childTnLst>
                          </p:cTn>
                        </p:par>
                        <p:par>
                          <p:cTn id="25" fill="hold">
                            <p:stCondLst>
                              <p:cond delay="1000"/>
                            </p:stCondLst>
                            <p:childTnLst>
                              <p:par>
                                <p:cTn id="26" presetClass="entr" nodeType="afterEffect" presetSubtype="16" presetID="23" grpId="6" fill="hold">
                                  <p:stCondLst>
                                    <p:cond delay="0"/>
                                  </p:stCondLst>
                                  <p:iterate type="el" backwards="0">
                                    <p:tmAbs val="0"/>
                                  </p:iterate>
                                  <p:childTnLst>
                                    <p:set>
                                      <p:cBhvr>
                                        <p:cTn id="27" fill="hold"/>
                                        <p:tgtEl>
                                          <p:spTgt spid="895"/>
                                        </p:tgtEl>
                                        <p:attrNameLst>
                                          <p:attrName>style.visibility</p:attrName>
                                        </p:attrNameLst>
                                      </p:cBhvr>
                                      <p:to>
                                        <p:strVal val="visible"/>
                                      </p:to>
                                    </p:set>
                                    <p:anim calcmode="lin" valueType="num">
                                      <p:cBhvr>
                                        <p:cTn id="28" dur="750" fill="hold"/>
                                        <p:tgtEl>
                                          <p:spTgt spid="895"/>
                                        </p:tgtEl>
                                        <p:attrNameLst>
                                          <p:attrName>ppt_w</p:attrName>
                                        </p:attrNameLst>
                                      </p:cBhvr>
                                      <p:tavLst>
                                        <p:tav tm="0">
                                          <p:val>
                                            <p:fltVal val="0"/>
                                          </p:val>
                                        </p:tav>
                                        <p:tav tm="100000">
                                          <p:val>
                                            <p:strVal val="#ppt_w"/>
                                          </p:val>
                                        </p:tav>
                                      </p:tavLst>
                                    </p:anim>
                                    <p:anim calcmode="lin" valueType="num">
                                      <p:cBhvr>
                                        <p:cTn id="29" dur="750" fill="hold"/>
                                        <p:tgtEl>
                                          <p:spTgt spid="8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7" grpId="1"/>
      <p:bldP build="whole" bldLvl="1" animBg="1" rev="0" advAuto="0" spid="888" grpId="2"/>
      <p:bldP build="whole" bldLvl="1" animBg="1" rev="0" advAuto="0" spid="886" grpId="3"/>
      <p:bldP build="whole" bldLvl="1" animBg="1" rev="0" advAuto="0" spid="898" grpId="4"/>
      <p:bldP build="whole" bldLvl="1" animBg="1" rev="0" advAuto="0" spid="895" grpId="6"/>
      <p:bldP build="whole" bldLvl="1" animBg="1" rev="0" advAuto="0" spid="894" grpId="5"/>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04" name="Shape 30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30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06" name="Shape 306"/>
          <p:cNvSpPr/>
          <p:nvPr/>
        </p:nvSpPr>
        <p:spPr>
          <a:xfrm>
            <a:off x="177753" y="22274"/>
            <a:ext cx="26974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Prologue</a:t>
            </a:r>
          </a:p>
        </p:txBody>
      </p:sp>
      <p:pic>
        <p:nvPicPr>
          <p:cNvPr id="307" name="GR2019.tiff"/>
          <p:cNvPicPr>
            <a:picLocks noChangeAspect="1"/>
          </p:cNvPicPr>
          <p:nvPr/>
        </p:nvPicPr>
        <p:blipFill>
          <a:blip r:embed="rId3">
            <a:extLst/>
          </a:blip>
          <a:stretch>
            <a:fillRect/>
          </a:stretch>
        </p:blipFill>
        <p:spPr>
          <a:xfrm>
            <a:off x="450850" y="1327150"/>
            <a:ext cx="8873880" cy="12564008"/>
          </a:xfrm>
          <a:prstGeom prst="rect">
            <a:avLst/>
          </a:prstGeom>
          <a:ln w="12700">
            <a:miter lim="400000"/>
          </a:ln>
        </p:spPr>
      </p:pic>
      <p:grpSp>
        <p:nvGrpSpPr>
          <p:cNvPr id="312" name="Group 312"/>
          <p:cNvGrpSpPr/>
          <p:nvPr/>
        </p:nvGrpSpPr>
        <p:grpSpPr>
          <a:xfrm>
            <a:off x="-13817600" y="-95250"/>
            <a:ext cx="38233350" cy="13906500"/>
            <a:chOff x="0" y="0"/>
            <a:chExt cx="38233350" cy="13906500"/>
          </a:xfrm>
        </p:grpSpPr>
        <p:pic>
          <p:nvPicPr>
            <p:cNvPr id="308" name="GR2019_landscape.tiff"/>
            <p:cNvPicPr>
              <a:picLocks noChangeAspect="1"/>
            </p:cNvPicPr>
            <p:nvPr/>
          </p:nvPicPr>
          <p:blipFill>
            <a:blip r:embed="rId4">
              <a:extLst/>
            </a:blip>
            <a:stretch>
              <a:fillRect/>
            </a:stretch>
          </p:blipFill>
          <p:spPr>
            <a:xfrm>
              <a:off x="23896550" y="0"/>
              <a:ext cx="14336800" cy="13906500"/>
            </a:xfrm>
            <a:prstGeom prst="rect">
              <a:avLst/>
            </a:prstGeom>
            <a:ln w="12700" cap="flat">
              <a:noFill/>
              <a:miter lim="400000"/>
            </a:ln>
            <a:effectLst/>
          </p:spPr>
        </p:pic>
        <p:pic>
          <p:nvPicPr>
            <p:cNvPr id="309" name="GR2019_landscape_list.tiff"/>
            <p:cNvPicPr>
              <a:picLocks noChangeAspect="1"/>
            </p:cNvPicPr>
            <p:nvPr/>
          </p:nvPicPr>
          <p:blipFill>
            <a:blip r:embed="rId5">
              <a:extLst/>
            </a:blip>
            <a:stretch>
              <a:fillRect/>
            </a:stretch>
          </p:blipFill>
          <p:spPr>
            <a:xfrm>
              <a:off x="0" y="2292931"/>
              <a:ext cx="24384000" cy="11428838"/>
            </a:xfrm>
            <a:prstGeom prst="rect">
              <a:avLst/>
            </a:prstGeom>
            <a:ln w="12700" cap="flat">
              <a:noFill/>
              <a:miter lim="400000"/>
            </a:ln>
            <a:effectLst/>
          </p:spPr>
        </p:pic>
        <p:sp>
          <p:nvSpPr>
            <p:cNvPr id="310" name="Shape 310"/>
            <p:cNvSpPr/>
            <p:nvPr/>
          </p:nvSpPr>
          <p:spPr>
            <a:xfrm>
              <a:off x="19786600" y="1106289"/>
              <a:ext cx="5017096" cy="3035102"/>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311" name="Shape 311"/>
            <p:cNvSpPr/>
            <p:nvPr/>
          </p:nvSpPr>
          <p:spPr>
            <a:xfrm>
              <a:off x="13674030" y="1436489"/>
              <a:ext cx="6329066" cy="12424669"/>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12"/>
                                        </p:tgtEl>
                                        <p:attrNameLst>
                                          <p:attrName>style.visibility</p:attrName>
                                        </p:attrNameLst>
                                      </p:cBhvr>
                                      <p:to>
                                        <p:strVal val="visible"/>
                                      </p:to>
                                    </p:set>
                                    <p:animEffect filter="dissolve" transition="in">
                                      <p:cBhvr>
                                        <p:cTn id="7"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2"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901" name="Shape 90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0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903" name="Shape 903"/>
          <p:cNvSpPr/>
          <p:nvPr/>
        </p:nvSpPr>
        <p:spPr>
          <a:xfrm>
            <a:off x="4416614" y="1994113"/>
            <a:ext cx="15550772" cy="1111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defRPr i="1" sz="4500">
                <a:solidFill>
                  <a:srgbClr val="505050"/>
                </a:solidFill>
                <a:latin typeface="Helvetica"/>
                <a:ea typeface="Helvetica"/>
                <a:cs typeface="Helvetica"/>
                <a:sym typeface="Helvetica"/>
              </a:defRPr>
            </a:pPr>
            <a:r>
              <a:rPr i="0"/>
              <a:t>For almost a century, the </a:t>
            </a:r>
            <a:r>
              <a:rPr b="1" i="0"/>
              <a:t>consumption of products has been the dominant paradigm and mindset</a:t>
            </a:r>
            <a:r>
              <a:rPr i="0"/>
              <a:t>. </a:t>
            </a:r>
            <a:endParaRPr i="0"/>
          </a:p>
          <a:p>
            <a:pPr algn="l" defTabSz="457200">
              <a:defRPr i="1" sz="4500">
                <a:solidFill>
                  <a:srgbClr val="505050"/>
                </a:solidFill>
                <a:latin typeface="Helvetica"/>
                <a:ea typeface="Helvetica"/>
                <a:cs typeface="Helvetica"/>
                <a:sym typeface="Helvetica"/>
              </a:defRPr>
            </a:pPr>
            <a:endParaRPr i="0"/>
          </a:p>
          <a:p>
            <a:pPr algn="l" defTabSz="457200">
              <a:defRPr i="1" sz="4500">
                <a:solidFill>
                  <a:srgbClr val="505050"/>
                </a:solidFill>
                <a:latin typeface="Helvetica"/>
                <a:ea typeface="Helvetica"/>
                <a:cs typeface="Helvetica"/>
                <a:sym typeface="Helvetica"/>
              </a:defRPr>
            </a:pPr>
            <a:r>
              <a:rPr i="0"/>
              <a:t>John Maynard Keynes (</a:t>
            </a:r>
            <a:r>
              <a:t>“The General Theory of Employment, Interest and Money”,</a:t>
            </a:r>
            <a:r>
              <a:rPr i="0"/>
              <a:t> 1936</a:t>
            </a:r>
            <a:r>
              <a:rPr i="0"/>
              <a:t>):</a:t>
            </a:r>
            <a:r>
              <a:t>“I should support at the same time all sorts of policies for increasing the propensity to consume. For it is unlikely that full employment can be maintained, whatever we may do about investment, with the existing propensity to consume.” </a:t>
            </a:r>
          </a:p>
          <a:p>
            <a:pPr algn="l" defTabSz="457200">
              <a:defRPr i="1" sz="4500">
                <a:solidFill>
                  <a:srgbClr val="505050"/>
                </a:solidFill>
                <a:latin typeface="Helvetica"/>
                <a:ea typeface="Helvetica"/>
                <a:cs typeface="Helvetica"/>
                <a:sym typeface="Helvetica"/>
              </a:defRPr>
            </a:pPr>
          </a:p>
          <a:p>
            <a:pPr algn="l" defTabSz="457200">
              <a:defRPr i="1" sz="4500">
                <a:solidFill>
                  <a:srgbClr val="505050"/>
                </a:solidFill>
                <a:latin typeface="Helvetica"/>
                <a:ea typeface="Helvetica"/>
                <a:cs typeface="Helvetica"/>
                <a:sym typeface="Helvetica"/>
              </a:defRPr>
            </a:pPr>
            <a:r>
              <a:rPr i="0"/>
              <a:t>Victor Lebow (1955): </a:t>
            </a:r>
            <a:r>
              <a:t>“Our enormously productive economy … demands that we make consumption our way of life, that we convert the buying and use of goods into rituals, that we </a:t>
            </a:r>
            <a:r>
              <a:rPr b="1"/>
              <a:t>seek our spiritual satisfaction, our ego satisfaction, in consumption</a:t>
            </a:r>
            <a:r>
              <a:t> … we need </a:t>
            </a:r>
            <a:r>
              <a:rPr b="1"/>
              <a:t>things consumed, burned up, replaced and discarded at an ever-accelerating rate</a:t>
            </a:r>
            <a:r>
              <a:t>.”</a:t>
            </a:r>
          </a:p>
        </p:txBody>
      </p:sp>
      <p:sp>
        <p:nvSpPr>
          <p:cNvPr id="904" name="Shape 904"/>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Role of Economy</a:t>
            </a:r>
          </a:p>
        </p:txBody>
      </p:sp>
      <p:sp>
        <p:nvSpPr>
          <p:cNvPr id="905" name="Shape 905"/>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907" name="Shape 90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0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909" name="Shape 909"/>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Role of Economy</a:t>
            </a:r>
          </a:p>
        </p:txBody>
      </p:sp>
      <p:sp>
        <p:nvSpPr>
          <p:cNvPr id="910" name="Shape 910"/>
          <p:cNvSpPr/>
          <p:nvPr/>
        </p:nvSpPr>
        <p:spPr>
          <a:xfrm>
            <a:off x="13466996" y="7866856"/>
            <a:ext cx="10302211"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200"/>
            </a:pPr>
            <a:r>
              <a:t>The urban population in the developing world will double by 2030. The implications are staggering. One is that we have 20 years to build as much urban housing as was built in the past 6,000. </a:t>
            </a:r>
            <a:r>
              <a:rPr i="1">
                <a:latin typeface="Helvetica"/>
                <a:ea typeface="Helvetica"/>
                <a:cs typeface="Helvetica"/>
                <a:sym typeface="Helvetica"/>
              </a:rPr>
              <a:t>Reinhard Goethert, School of Architecture and Planning, MIT, 2010. </a:t>
            </a:r>
          </a:p>
        </p:txBody>
      </p:sp>
      <p:grpSp>
        <p:nvGrpSpPr>
          <p:cNvPr id="913" name="Group 913"/>
          <p:cNvGrpSpPr/>
          <p:nvPr/>
        </p:nvGrpSpPr>
        <p:grpSpPr>
          <a:xfrm>
            <a:off x="219543" y="2269273"/>
            <a:ext cx="13109165" cy="8718160"/>
            <a:chOff x="0" y="-80476"/>
            <a:chExt cx="13109164" cy="8718158"/>
          </a:xfrm>
        </p:grpSpPr>
        <p:pic>
          <p:nvPicPr>
            <p:cNvPr id="911" name="extraction.tiff"/>
            <p:cNvPicPr>
              <a:picLocks noChangeAspect="1"/>
            </p:cNvPicPr>
            <p:nvPr/>
          </p:nvPicPr>
          <p:blipFill>
            <a:blip r:embed="rId3">
              <a:extLst/>
            </a:blip>
            <a:stretch>
              <a:fillRect/>
            </a:stretch>
          </p:blipFill>
          <p:spPr>
            <a:xfrm>
              <a:off x="0" y="0"/>
              <a:ext cx="13109165" cy="8637683"/>
            </a:xfrm>
            <a:prstGeom prst="rect">
              <a:avLst/>
            </a:prstGeom>
            <a:ln w="12700" cap="flat">
              <a:noFill/>
              <a:miter lim="400000"/>
            </a:ln>
            <a:effectLst/>
          </p:spPr>
        </p:pic>
        <p:sp>
          <p:nvSpPr>
            <p:cNvPr id="912" name="Shape 912"/>
            <p:cNvSpPr/>
            <p:nvPr/>
          </p:nvSpPr>
          <p:spPr>
            <a:xfrm>
              <a:off x="1424109" y="-80477"/>
              <a:ext cx="11437391" cy="10783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457200">
                <a:defRPr sz="4200">
                  <a:latin typeface="Helvetica"/>
                  <a:ea typeface="Helvetica"/>
                  <a:cs typeface="Helvetica"/>
                  <a:sym typeface="Helvetica"/>
                </a:defRPr>
              </a:lvl1pPr>
            </a:lstStyle>
            <a:p>
              <a:pPr/>
              <a:r>
                <a:t>World Extraction of Non-Renewable Materials</a:t>
              </a:r>
            </a:p>
          </p:txBody>
        </p:sp>
      </p:grpSp>
      <p:sp>
        <p:nvSpPr>
          <p:cNvPr id="914" name="Shape 914"/>
          <p:cNvSpPr/>
          <p:nvPr/>
        </p:nvSpPr>
        <p:spPr>
          <a:xfrm>
            <a:off x="13544091" y="1181095"/>
            <a:ext cx="9663237" cy="64516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200">
                <a:latin typeface="Helvetica"/>
                <a:ea typeface="Helvetica"/>
                <a:cs typeface="Helvetica"/>
                <a:sym typeface="Helvetica"/>
              </a:defRPr>
            </a:pPr>
            <a:r>
              <a:rPr>
                <a:latin typeface="+mn-lt"/>
                <a:ea typeface="+mn-ea"/>
                <a:cs typeface="+mn-cs"/>
                <a:sym typeface="Helvetica Light"/>
              </a:rPr>
              <a:t>In 2008, people around the world used 68 billion tons of materials, including metals and minerals, fossil fuels, and biomass. That is an average of 10 tons per person— or 27 kilograms each and every day. That same year, humanity used the biocapacity of 1.5 planets, consuming far beyond what the Earth can sustainably provide.</a:t>
            </a:r>
            <a:r>
              <a:t> </a:t>
            </a:r>
          </a:p>
          <a:p>
            <a:pPr algn="r" defTabSz="457200">
              <a:defRPr i="1" sz="4200"/>
            </a:pPr>
            <a:r>
              <a:t>Assadourian, 2013</a:t>
            </a:r>
          </a:p>
        </p:txBody>
      </p:sp>
      <p:sp>
        <p:nvSpPr>
          <p:cNvPr id="915" name="Shape 915"/>
          <p:cNvSpPr/>
          <p:nvPr/>
        </p:nvSpPr>
        <p:spPr>
          <a:xfrm>
            <a:off x="158700" y="68312"/>
            <a:ext cx="1564802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Diagnosis: Degrading the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913"/>
                                        </p:tgtEl>
                                        <p:attrNameLst>
                                          <p:attrName>style.visibility</p:attrName>
                                        </p:attrNameLst>
                                      </p:cBhvr>
                                      <p:to>
                                        <p:strVal val="visible"/>
                                      </p:to>
                                    </p:set>
                                    <p:animEffect filter="dissolve" transition="in">
                                      <p:cBhvr>
                                        <p:cTn id="7" dur="1000"/>
                                        <p:tgtEl>
                                          <p:spTgt spid="9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14"/>
                                        </p:tgtEl>
                                        <p:attrNameLst>
                                          <p:attrName>style.visibility</p:attrName>
                                        </p:attrNameLst>
                                      </p:cBhvr>
                                      <p:to>
                                        <p:strVal val="visible"/>
                                      </p:to>
                                    </p:set>
                                    <p:animEffect filter="dissolve" transition="in">
                                      <p:cBhvr>
                                        <p:cTn id="12" dur="1000"/>
                                        <p:tgtEl>
                                          <p:spTgt spid="91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910"/>
                                        </p:tgtEl>
                                        <p:attrNameLst>
                                          <p:attrName>style.visibility</p:attrName>
                                        </p:attrNameLst>
                                      </p:cBhvr>
                                      <p:to>
                                        <p:strVal val="visible"/>
                                      </p:to>
                                    </p:set>
                                    <p:animEffect filter="dissolve" transition="in">
                                      <p:cBhvr>
                                        <p:cTn id="17" dur="1000"/>
                                        <p:tgtEl>
                                          <p:spTgt spid="9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3" grpId="1"/>
      <p:bldP build="whole" bldLvl="1" animBg="1" rev="0" advAuto="0" spid="914" grpId="2"/>
      <p:bldP build="whole" bldLvl="1" animBg="1" rev="0" advAuto="0" spid="910" grpId="3"/>
    </p:bldLst>
  </p:timing>
</p:sld>
</file>

<file path=ppt/slides/slide62.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917" name="Shape 91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1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919" name="safe_just_OSH.tiff"/>
          <p:cNvPicPr>
            <a:picLocks noChangeAspect="1"/>
          </p:cNvPicPr>
          <p:nvPr/>
        </p:nvPicPr>
        <p:blipFill>
          <a:blip r:embed="rId3">
            <a:extLst/>
          </a:blip>
          <a:stretch>
            <a:fillRect/>
          </a:stretch>
        </p:blipFill>
        <p:spPr>
          <a:xfrm>
            <a:off x="-87602" y="1425674"/>
            <a:ext cx="11734294" cy="12336053"/>
          </a:xfrm>
          <a:prstGeom prst="rect">
            <a:avLst/>
          </a:prstGeom>
          <a:ln w="12700">
            <a:miter lim="400000"/>
          </a:ln>
        </p:spPr>
      </p:pic>
      <p:pic>
        <p:nvPicPr>
          <p:cNvPr id="920" name="social.tiff"/>
          <p:cNvPicPr>
            <a:picLocks noChangeAspect="1"/>
          </p:cNvPicPr>
          <p:nvPr/>
        </p:nvPicPr>
        <p:blipFill>
          <a:blip r:embed="rId4">
            <a:extLst/>
          </a:blip>
          <a:stretch>
            <a:fillRect/>
          </a:stretch>
        </p:blipFill>
        <p:spPr>
          <a:xfrm>
            <a:off x="11496929" y="1181100"/>
            <a:ext cx="13088932" cy="11353800"/>
          </a:xfrm>
          <a:prstGeom prst="rect">
            <a:avLst/>
          </a:prstGeom>
          <a:ln w="12700">
            <a:miter lim="400000"/>
          </a:ln>
        </p:spPr>
      </p:pic>
      <p:sp>
        <p:nvSpPr>
          <p:cNvPr id="921" name="Shape 921"/>
          <p:cNvSpPr/>
          <p:nvPr/>
        </p:nvSpPr>
        <p:spPr>
          <a:xfrm>
            <a:off x="21545500" y="13017499"/>
            <a:ext cx="274208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3200"/>
            </a:lvl1pPr>
          </a:lstStyle>
          <a:p>
            <a:pPr/>
            <a:r>
              <a:t>Raworth, 2013</a:t>
            </a:r>
          </a:p>
        </p:txBody>
      </p:sp>
      <p:grpSp>
        <p:nvGrpSpPr>
          <p:cNvPr id="924" name="Group 924"/>
          <p:cNvGrpSpPr/>
          <p:nvPr/>
        </p:nvGrpSpPr>
        <p:grpSpPr>
          <a:xfrm>
            <a:off x="3111500" y="2182911"/>
            <a:ext cx="14321753" cy="3730130"/>
            <a:chOff x="0" y="0"/>
            <a:chExt cx="14321752" cy="3730128"/>
          </a:xfrm>
        </p:grpSpPr>
        <p:sp>
          <p:nvSpPr>
            <p:cNvPr id="922" name="Shape 922"/>
            <p:cNvSpPr/>
            <p:nvPr/>
          </p:nvSpPr>
          <p:spPr>
            <a:xfrm>
              <a:off x="0" y="0"/>
              <a:ext cx="12394010" cy="3730129"/>
            </a:xfrm>
            <a:prstGeom prst="wedgeEllipseCallout">
              <a:avLst>
                <a:gd name="adj1" fmla="val 29866"/>
                <a:gd name="adj2" fmla="val 103307"/>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923" name="Shape 923"/>
            <p:cNvSpPr/>
            <p:nvPr/>
          </p:nvSpPr>
          <p:spPr>
            <a:xfrm>
              <a:off x="792283" y="1141362"/>
              <a:ext cx="13529470" cy="1412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a:defRPr sz="4200"/>
              </a:pPr>
              <a:r>
                <a:t>Women carry out 70% of the global work hours</a:t>
              </a:r>
            </a:p>
            <a:p>
              <a:pPr algn="l">
                <a:defRPr sz="4200"/>
              </a:pPr>
              <a:r>
                <a:t>but they only earn 10% of the global salary</a:t>
              </a:r>
            </a:p>
          </p:txBody>
        </p:sp>
      </p:grpSp>
      <p:grpSp>
        <p:nvGrpSpPr>
          <p:cNvPr id="927" name="Group 927"/>
          <p:cNvGrpSpPr/>
          <p:nvPr/>
        </p:nvGrpSpPr>
        <p:grpSpPr>
          <a:xfrm>
            <a:off x="-975938" y="260598"/>
            <a:ext cx="16177243" cy="8894366"/>
            <a:chOff x="0" y="0"/>
            <a:chExt cx="16177242" cy="8894365"/>
          </a:xfrm>
        </p:grpSpPr>
        <p:sp>
          <p:nvSpPr>
            <p:cNvPr id="925" name="Shape 925"/>
            <p:cNvSpPr/>
            <p:nvPr/>
          </p:nvSpPr>
          <p:spPr>
            <a:xfrm>
              <a:off x="0" y="0"/>
              <a:ext cx="16177243" cy="8894366"/>
            </a:xfrm>
            <a:prstGeom prst="wedgeEllipseCallout">
              <a:avLst>
                <a:gd name="adj1" fmla="val 33417"/>
                <a:gd name="adj2" fmla="val 51986"/>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26" name="gini.tiff"/>
            <p:cNvPicPr>
              <a:picLocks noChangeAspect="1"/>
            </p:cNvPicPr>
            <p:nvPr/>
          </p:nvPicPr>
          <p:blipFill>
            <a:blip r:embed="rId5">
              <a:extLst/>
            </a:blip>
            <a:srcRect l="0" t="0" r="0" b="0"/>
            <a:stretch>
              <a:fillRect/>
            </a:stretch>
          </p:blipFill>
          <p:spPr>
            <a:xfrm>
              <a:off x="2110544" y="1411328"/>
              <a:ext cx="11592043" cy="5949075"/>
            </a:xfrm>
            <a:prstGeom prst="rect">
              <a:avLst/>
            </a:prstGeom>
            <a:ln w="12700" cap="flat">
              <a:noFill/>
              <a:miter lim="400000"/>
            </a:ln>
            <a:effectLst/>
          </p:spPr>
        </p:pic>
      </p:grpSp>
      <p:sp>
        <p:nvSpPr>
          <p:cNvPr id="928" name="Shape 928"/>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Role of Economy</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24"/>
                                        </p:tgtEl>
                                        <p:attrNameLst>
                                          <p:attrName>style.visibility</p:attrName>
                                        </p:attrNameLst>
                                      </p:cBhvr>
                                      <p:to>
                                        <p:strVal val="visible"/>
                                      </p:to>
                                    </p:set>
                                    <p:anim calcmode="lin" valueType="num">
                                      <p:cBhvr>
                                        <p:cTn id="7" dur="750" fill="hold"/>
                                        <p:tgtEl>
                                          <p:spTgt spid="924"/>
                                        </p:tgtEl>
                                        <p:attrNameLst>
                                          <p:attrName>ppt_w</p:attrName>
                                        </p:attrNameLst>
                                      </p:cBhvr>
                                      <p:tavLst>
                                        <p:tav tm="0">
                                          <p:val>
                                            <p:fltVal val="0"/>
                                          </p:val>
                                        </p:tav>
                                        <p:tav tm="100000">
                                          <p:val>
                                            <p:strVal val="#ppt_w"/>
                                          </p:val>
                                        </p:tav>
                                      </p:tavLst>
                                    </p:anim>
                                    <p:anim calcmode="lin" valueType="num">
                                      <p:cBhvr>
                                        <p:cTn id="8" dur="750" fill="hold"/>
                                        <p:tgtEl>
                                          <p:spTgt spid="9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ID="9" grpId="2" fill="hold">
                                  <p:stCondLst>
                                    <p:cond delay="0"/>
                                  </p:stCondLst>
                                  <p:iterate type="el" backwards="0">
                                    <p:tmAbs val="0"/>
                                  </p:iterate>
                                  <p:childTnLst>
                                    <p:animEffect filter="dissolve" transition="out">
                                      <p:cBhvr>
                                        <p:cTn id="12" dur="1000" fill="hold"/>
                                        <p:tgtEl>
                                          <p:spTgt spid="924"/>
                                        </p:tgtEl>
                                      </p:cBhvr>
                                    </p:animEffect>
                                    <p:set>
                                      <p:cBhvr>
                                        <p:cTn id="13" fill="hold">
                                          <p:stCondLst>
                                            <p:cond delay="999"/>
                                          </p:stCondLst>
                                        </p:cTn>
                                        <p:tgtEl>
                                          <p:spTgt spid="92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927"/>
                                        </p:tgtEl>
                                        <p:attrNameLst>
                                          <p:attrName>style.visibility</p:attrName>
                                        </p:attrNameLst>
                                      </p:cBhvr>
                                      <p:to>
                                        <p:strVal val="visible"/>
                                      </p:to>
                                    </p:set>
                                    <p:anim calcmode="lin" valueType="num">
                                      <p:cBhvr>
                                        <p:cTn id="18" dur="750" fill="hold"/>
                                        <p:tgtEl>
                                          <p:spTgt spid="927"/>
                                        </p:tgtEl>
                                        <p:attrNameLst>
                                          <p:attrName>ppt_w</p:attrName>
                                        </p:attrNameLst>
                                      </p:cBhvr>
                                      <p:tavLst>
                                        <p:tav tm="0">
                                          <p:val>
                                            <p:fltVal val="0"/>
                                          </p:val>
                                        </p:tav>
                                        <p:tav tm="100000">
                                          <p:val>
                                            <p:strVal val="#ppt_w"/>
                                          </p:val>
                                        </p:tav>
                                      </p:tavLst>
                                    </p:anim>
                                    <p:anim calcmode="lin" valueType="num">
                                      <p:cBhvr>
                                        <p:cTn id="19" dur="750" fill="hold"/>
                                        <p:tgtEl>
                                          <p:spTgt spid="927"/>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Class="exit" nodeType="clickEffect" presetID="9" grpId="4" fill="hold">
                                  <p:stCondLst>
                                    <p:cond delay="0"/>
                                  </p:stCondLst>
                                  <p:iterate type="el" backwards="0">
                                    <p:tmAbs val="0"/>
                                  </p:iterate>
                                  <p:childTnLst>
                                    <p:animEffect filter="dissolve" transition="out">
                                      <p:cBhvr>
                                        <p:cTn id="23" dur="1000" fill="hold"/>
                                        <p:tgtEl>
                                          <p:spTgt spid="927"/>
                                        </p:tgtEl>
                                      </p:cBhvr>
                                    </p:animEffect>
                                    <p:set>
                                      <p:cBhvr>
                                        <p:cTn id="24" fill="hold">
                                          <p:stCondLst>
                                            <p:cond delay="999"/>
                                          </p:stCondLst>
                                        </p:cTn>
                                        <p:tgtEl>
                                          <p:spTgt spid="92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4" grpId="1"/>
      <p:bldP build="whole" bldLvl="1" animBg="1" rev="0" advAuto="0" spid="924" grpId="2"/>
      <p:bldP build="whole" bldLvl="1" animBg="1" rev="0" advAuto="0" spid="927" grpId="3"/>
      <p:bldP build="whole" bldLvl="1" animBg="1" rev="0" advAuto="0" spid="927" grpId="4"/>
    </p:bldLst>
  </p:timing>
</p:sld>
</file>

<file path=ppt/slides/slide63.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930" name="Shape 93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3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932" name="combined.tiff"/>
          <p:cNvPicPr>
            <a:picLocks noChangeAspect="1"/>
          </p:cNvPicPr>
          <p:nvPr/>
        </p:nvPicPr>
        <p:blipFill>
          <a:blip r:embed="rId3">
            <a:extLst/>
          </a:blip>
          <a:stretch>
            <a:fillRect/>
          </a:stretch>
        </p:blipFill>
        <p:spPr>
          <a:xfrm>
            <a:off x="252666" y="1680269"/>
            <a:ext cx="7258565" cy="12031860"/>
          </a:xfrm>
          <a:prstGeom prst="rect">
            <a:avLst/>
          </a:prstGeom>
          <a:ln w="12700">
            <a:miter lim="400000"/>
          </a:ln>
        </p:spPr>
      </p:pic>
      <p:sp>
        <p:nvSpPr>
          <p:cNvPr id="933" name="Shape 933"/>
          <p:cNvSpPr/>
          <p:nvPr/>
        </p:nvSpPr>
        <p:spPr>
          <a:xfrm>
            <a:off x="7668354" y="1011039"/>
            <a:ext cx="16316851"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200"/>
            </a:pPr>
            <a:r>
              <a:t>What, then, is the biggest source of stress on planetary boundaries today? It is the excessive consumption levels of roughly the wealthiest 10 percent of people in the world and the resource-intensive production patterns of companies producing the goods and services that they buy. The richest 10 percent of people in the world hold 57 percent of global income. Just 11 percent of the global population generates about half of global CO2 emissions. And one third of the world’s “sustainable budget” for reactive nitrogen use is used to produce meat for people in the European Union, just 7 percent of the world’s population.</a:t>
            </a:r>
          </a:p>
          <a:p>
            <a:pPr algn="r" defTabSz="457200">
              <a:defRPr i="1" sz="4200">
                <a:latin typeface="Helvetica"/>
                <a:ea typeface="Helvetica"/>
                <a:cs typeface="Helvetica"/>
                <a:sym typeface="Helvetica"/>
              </a:defRPr>
            </a:pPr>
            <a:r>
              <a:t>Raworth, 2013 </a:t>
            </a:r>
          </a:p>
        </p:txBody>
      </p:sp>
      <p:grpSp>
        <p:nvGrpSpPr>
          <p:cNvPr id="939" name="Group 939"/>
          <p:cNvGrpSpPr/>
          <p:nvPr/>
        </p:nvGrpSpPr>
        <p:grpSpPr>
          <a:xfrm>
            <a:off x="8183562" y="3754536"/>
            <a:ext cx="15286535" cy="9615786"/>
            <a:chOff x="0" y="0"/>
            <a:chExt cx="15286533" cy="9615785"/>
          </a:xfrm>
        </p:grpSpPr>
        <p:sp>
          <p:nvSpPr>
            <p:cNvPr id="934" name="Shape 934"/>
            <p:cNvSpPr/>
            <p:nvPr/>
          </p:nvSpPr>
          <p:spPr>
            <a:xfrm>
              <a:off x="782637" y="0"/>
              <a:ext cx="8482410" cy="1599605"/>
            </a:xfrm>
            <a:prstGeom prst="ellipse">
              <a:avLst/>
            </a:prstGeom>
            <a:noFill/>
            <a:ln w="114300" cap="flat">
              <a:solidFill>
                <a:srgbClr val="921400"/>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935" name="Shape 935"/>
            <p:cNvSpPr/>
            <p:nvPr/>
          </p:nvSpPr>
          <p:spPr>
            <a:xfrm>
              <a:off x="0" y="3811785"/>
              <a:ext cx="15286534" cy="5804001"/>
            </a:xfrm>
            <a:prstGeom prst="wedgeEllipseCallout">
              <a:avLst>
                <a:gd name="adj1" fmla="val -16518"/>
                <a:gd name="adj2" fmla="val -98879"/>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936" name="Shape 936"/>
            <p:cNvSpPr/>
            <p:nvPr/>
          </p:nvSpPr>
          <p:spPr>
            <a:xfrm>
              <a:off x="2047740" y="4911030"/>
              <a:ext cx="11190955" cy="35306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defTabSz="457200">
                <a:defRPr sz="4500"/>
              </a:pPr>
              <a:r>
                <a:t>Wealth Distribution:</a:t>
              </a:r>
            </a:p>
            <a:p>
              <a:pPr algn="l" defTabSz="457200">
                <a:defRPr sz="4500"/>
              </a:pPr>
              <a:r>
                <a:t>Top 1%:</a:t>
              </a:r>
            </a:p>
            <a:p>
              <a:pPr algn="l" defTabSz="457200">
                <a:defRPr sz="4500"/>
              </a:pPr>
              <a:r>
                <a:t>2000 49.6%</a:t>
              </a:r>
            </a:p>
            <a:p>
              <a:pPr algn="l" defTabSz="457200">
                <a:defRPr sz="4500"/>
              </a:pPr>
              <a:r>
                <a:t>2009 45.4%</a:t>
              </a:r>
            </a:p>
            <a:p>
              <a:pPr algn="l" defTabSz="457200">
                <a:defRPr sz="4500"/>
              </a:pPr>
              <a:r>
                <a:t>2016 50.8%</a:t>
              </a:r>
            </a:p>
          </p:txBody>
        </p:sp>
        <p:sp>
          <p:nvSpPr>
            <p:cNvPr id="937" name="Shape 937"/>
            <p:cNvSpPr/>
            <p:nvPr/>
          </p:nvSpPr>
          <p:spPr>
            <a:xfrm>
              <a:off x="5831980" y="5588892"/>
              <a:ext cx="5657776" cy="2886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457200">
                <a:defRPr sz="4500"/>
              </a:pPr>
              <a:r>
                <a:t>Top 5%:</a:t>
              </a:r>
            </a:p>
            <a:p>
              <a:pPr algn="l" defTabSz="457200">
                <a:defRPr sz="4500"/>
              </a:pPr>
              <a:r>
                <a:t>2000 77.2%</a:t>
              </a:r>
            </a:p>
            <a:p>
              <a:pPr algn="l" defTabSz="457200">
                <a:defRPr sz="4500"/>
              </a:pPr>
              <a:r>
                <a:t>2009 73.7%</a:t>
              </a:r>
            </a:p>
            <a:p>
              <a:pPr algn="l" defTabSz="457200">
                <a:defRPr sz="4500"/>
              </a:pPr>
              <a:r>
                <a:t>2016 77.7%</a:t>
              </a:r>
            </a:p>
          </p:txBody>
        </p:sp>
        <p:sp>
          <p:nvSpPr>
            <p:cNvPr id="938" name="Shape 938"/>
            <p:cNvSpPr/>
            <p:nvPr/>
          </p:nvSpPr>
          <p:spPr>
            <a:xfrm>
              <a:off x="9592196" y="5588892"/>
              <a:ext cx="5657776" cy="2886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457200">
                <a:defRPr sz="4500"/>
              </a:pPr>
              <a:r>
                <a:t>Top 10%:</a:t>
              </a:r>
            </a:p>
            <a:p>
              <a:pPr algn="l" defTabSz="457200">
                <a:defRPr sz="4500"/>
              </a:pPr>
              <a:r>
                <a:t>2000 89.4%</a:t>
              </a:r>
            </a:p>
            <a:p>
              <a:pPr algn="l" defTabSz="457200">
                <a:defRPr sz="4500"/>
              </a:pPr>
              <a:r>
                <a:t>2009 86.5%</a:t>
              </a:r>
            </a:p>
            <a:p>
              <a:pPr algn="l" defTabSz="457200">
                <a:defRPr sz="4500"/>
              </a:pPr>
              <a:r>
                <a:t>2016 89.1%</a:t>
              </a:r>
            </a:p>
          </p:txBody>
        </p:sp>
      </p:grpSp>
      <p:sp>
        <p:nvSpPr>
          <p:cNvPr id="940" name="Shape 940"/>
          <p:cNvSpPr/>
          <p:nvPr/>
        </p:nvSpPr>
        <p:spPr>
          <a:xfrm>
            <a:off x="158700" y="68312"/>
            <a:ext cx="1564802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The Diagnosis: Degrading the Earth’s Life-Support System</a:t>
            </a:r>
          </a:p>
        </p:txBody>
      </p:sp>
      <p:sp>
        <p:nvSpPr>
          <p:cNvPr id="941" name="Shape 941"/>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Role of Economy</a:t>
            </a:r>
          </a:p>
        </p:txBody>
      </p:sp>
      <p:grpSp>
        <p:nvGrpSpPr>
          <p:cNvPr id="946" name="Group 946"/>
          <p:cNvGrpSpPr/>
          <p:nvPr/>
        </p:nvGrpSpPr>
        <p:grpSpPr>
          <a:xfrm>
            <a:off x="7721600" y="2407340"/>
            <a:ext cx="15477112" cy="1905000"/>
            <a:chOff x="0" y="0"/>
            <a:chExt cx="15477111" cy="1904999"/>
          </a:xfrm>
        </p:grpSpPr>
        <p:sp>
          <p:nvSpPr>
            <p:cNvPr id="942" name="Shape 942"/>
            <p:cNvSpPr/>
            <p:nvPr/>
          </p:nvSpPr>
          <p:spPr>
            <a:xfrm>
              <a:off x="1805448" y="0"/>
              <a:ext cx="12599460" cy="0"/>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943" name="Shape 943"/>
            <p:cNvSpPr/>
            <p:nvPr/>
          </p:nvSpPr>
          <p:spPr>
            <a:xfrm>
              <a:off x="0" y="635000"/>
              <a:ext cx="14635207" cy="0"/>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944" name="Shape 944"/>
            <p:cNvSpPr/>
            <p:nvPr/>
          </p:nvSpPr>
          <p:spPr>
            <a:xfrm>
              <a:off x="0" y="1269999"/>
              <a:ext cx="15477111" cy="1"/>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945" name="Shape 945"/>
            <p:cNvSpPr/>
            <p:nvPr/>
          </p:nvSpPr>
          <p:spPr>
            <a:xfrm>
              <a:off x="0" y="1904999"/>
              <a:ext cx="6435303" cy="1"/>
            </a:xfrm>
            <a:prstGeom prst="line">
              <a:avLst/>
            </a:prstGeom>
            <a:noFill/>
            <a:ln w="63500" cap="flat">
              <a:solidFill>
                <a:srgbClr val="971817"/>
              </a:solidFill>
              <a:prstDash val="solid"/>
              <a:miter lim="400000"/>
            </a:ln>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grpSp>
      <p:pic>
        <p:nvPicPr>
          <p:cNvPr id="947" name="richest.png"/>
          <p:cNvPicPr>
            <a:picLocks noChangeAspect="1"/>
          </p:cNvPicPr>
          <p:nvPr/>
        </p:nvPicPr>
        <p:blipFill>
          <a:blip r:embed="rId4">
            <a:extLst/>
          </a:blip>
          <a:stretch>
            <a:fillRect/>
          </a:stretch>
        </p:blipFill>
        <p:spPr>
          <a:xfrm>
            <a:off x="7709152" y="2331036"/>
            <a:ext cx="16590855" cy="111621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932"/>
                                        </p:tgtEl>
                                        <p:attrNameLst>
                                          <p:attrName>style.visibility</p:attrName>
                                        </p:attrNameLst>
                                      </p:cBhvr>
                                      <p:to>
                                        <p:strVal val="visible"/>
                                      </p:to>
                                    </p:set>
                                    <p:animEffect filter="dissolve" transition="in">
                                      <p:cBhvr>
                                        <p:cTn id="7" dur="1000"/>
                                        <p:tgtEl>
                                          <p:spTgt spid="93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33"/>
                                        </p:tgtEl>
                                        <p:attrNameLst>
                                          <p:attrName>style.visibility</p:attrName>
                                        </p:attrNameLst>
                                      </p:cBhvr>
                                      <p:to>
                                        <p:strVal val="visible"/>
                                      </p:to>
                                    </p:set>
                                    <p:animEffect filter="dissolve" transition="in">
                                      <p:cBhvr>
                                        <p:cTn id="12" dur="1000"/>
                                        <p:tgtEl>
                                          <p:spTgt spid="93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946"/>
                                        </p:tgtEl>
                                        <p:attrNameLst>
                                          <p:attrName>style.visibility</p:attrName>
                                        </p:attrNameLst>
                                      </p:cBhvr>
                                      <p:to>
                                        <p:strVal val="visible"/>
                                      </p:to>
                                    </p:set>
                                    <p:animEffect filter="dissolve" transition="in">
                                      <p:cBhvr>
                                        <p:cTn id="17" dur="1000"/>
                                        <p:tgtEl>
                                          <p:spTgt spid="946"/>
                                        </p:tgtEl>
                                      </p:cBhvr>
                                    </p:animEffect>
                                  </p:childTnLst>
                                </p:cTn>
                              </p:par>
                            </p:childTnLst>
                          </p:cTn>
                        </p:par>
                      </p:childTnLst>
                    </p:cTn>
                  </p:par>
                  <p:par>
                    <p:cTn id="18" fill="hold">
                      <p:stCondLst>
                        <p:cond delay="indefinite"/>
                      </p:stCondLst>
                      <p:childTnLst>
                        <p:par>
                          <p:cTn id="19" fill="hold">
                            <p:stCondLst>
                              <p:cond delay="0"/>
                            </p:stCondLst>
                            <p:childTnLst>
                              <p:par>
                                <p:cTn id="20" presetClass="exit" nodeType="clickEffect" presetID="9" grpId="4" fill="hold">
                                  <p:stCondLst>
                                    <p:cond delay="0"/>
                                  </p:stCondLst>
                                  <p:iterate type="el" backwards="0">
                                    <p:tmAbs val="0"/>
                                  </p:iterate>
                                  <p:childTnLst>
                                    <p:animEffect filter="dissolve" transition="out">
                                      <p:cBhvr>
                                        <p:cTn id="21" dur="1000" fill="hold"/>
                                        <p:tgtEl>
                                          <p:spTgt spid="946"/>
                                        </p:tgtEl>
                                      </p:cBhvr>
                                    </p:animEffect>
                                    <p:set>
                                      <p:cBhvr>
                                        <p:cTn id="22" fill="hold">
                                          <p:stCondLst>
                                            <p:cond delay="999"/>
                                          </p:stCondLst>
                                        </p:cTn>
                                        <p:tgtEl>
                                          <p:spTgt spid="946"/>
                                        </p:tgtEl>
                                        <p:attrNameLst>
                                          <p:attrName>style.visibility</p:attrName>
                                        </p:attrNameLst>
                                      </p:cBhvr>
                                      <p:to>
                                        <p:strVal val="hidden"/>
                                      </p:to>
                                    </p:set>
                                  </p:childTnLst>
                                </p:cTn>
                              </p:par>
                            </p:childTnLst>
                          </p:cTn>
                        </p:par>
                        <p:par>
                          <p:cTn id="23" fill="hold">
                            <p:stCondLst>
                              <p:cond delay="1000"/>
                            </p:stCondLst>
                            <p:childTnLst>
                              <p:par>
                                <p:cTn id="24" presetClass="entr" nodeType="afterEffect" presetSubtype="16" presetID="23" grpId="5" fill="hold">
                                  <p:stCondLst>
                                    <p:cond delay="0"/>
                                  </p:stCondLst>
                                  <p:iterate type="el" backwards="0">
                                    <p:tmAbs val="0"/>
                                  </p:iterate>
                                  <p:childTnLst>
                                    <p:set>
                                      <p:cBhvr>
                                        <p:cTn id="25" fill="hold"/>
                                        <p:tgtEl>
                                          <p:spTgt spid="939"/>
                                        </p:tgtEl>
                                        <p:attrNameLst>
                                          <p:attrName>style.visibility</p:attrName>
                                        </p:attrNameLst>
                                      </p:cBhvr>
                                      <p:to>
                                        <p:strVal val="visible"/>
                                      </p:to>
                                    </p:set>
                                    <p:anim calcmode="lin" valueType="num">
                                      <p:cBhvr>
                                        <p:cTn id="26" dur="750" fill="hold"/>
                                        <p:tgtEl>
                                          <p:spTgt spid="939"/>
                                        </p:tgtEl>
                                        <p:attrNameLst>
                                          <p:attrName>ppt_w</p:attrName>
                                        </p:attrNameLst>
                                      </p:cBhvr>
                                      <p:tavLst>
                                        <p:tav tm="0">
                                          <p:val>
                                            <p:fltVal val="0"/>
                                          </p:val>
                                        </p:tav>
                                        <p:tav tm="100000">
                                          <p:val>
                                            <p:strVal val="#ppt_w"/>
                                          </p:val>
                                        </p:tav>
                                      </p:tavLst>
                                    </p:anim>
                                    <p:anim calcmode="lin" valueType="num">
                                      <p:cBhvr>
                                        <p:cTn id="27" dur="750" fill="hold"/>
                                        <p:tgtEl>
                                          <p:spTgt spid="939"/>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947"/>
                                        </p:tgtEl>
                                        <p:attrNameLst>
                                          <p:attrName>style.visibility</p:attrName>
                                        </p:attrNameLst>
                                      </p:cBhvr>
                                      <p:to>
                                        <p:strVal val="visible"/>
                                      </p:to>
                                    </p:set>
                                    <p:animEffect filter="dissolve" transition="in">
                                      <p:cBhvr>
                                        <p:cTn id="32" dur="1000"/>
                                        <p:tgtEl>
                                          <p:spTgt spid="9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7" grpId="6"/>
      <p:bldP build="whole" bldLvl="1" animBg="1" rev="0" advAuto="0" spid="933" grpId="2"/>
      <p:bldP build="whole" bldLvl="1" animBg="1" rev="0" advAuto="0" spid="939" grpId="5"/>
      <p:bldP build="whole" bldLvl="1" animBg="1" rev="0" advAuto="0" spid="946" grpId="3"/>
      <p:bldP build="whole" bldLvl="1" animBg="1" rev="0" advAuto="0" spid="946" grpId="4"/>
      <p:bldP build="whole" bldLvl="1" animBg="1" rev="0" advAuto="0" spid="932"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49" name="e4h.png"/>
          <p:cNvPicPr>
            <a:picLocks noChangeAspect="1"/>
          </p:cNvPicPr>
          <p:nvPr/>
        </p:nvPicPr>
        <p:blipFill>
          <a:blip r:embed="rId2">
            <a:extLst/>
          </a:blip>
          <a:stretch>
            <a:fillRect/>
          </a:stretch>
        </p:blipFill>
        <p:spPr>
          <a:xfrm>
            <a:off x="12890500" y="1225550"/>
            <a:ext cx="11322083" cy="11264900"/>
          </a:xfrm>
          <a:prstGeom prst="rect">
            <a:avLst/>
          </a:prstGeom>
          <a:ln w="12700">
            <a:miter lim="400000"/>
          </a:ln>
        </p:spPr>
      </p:pic>
      <p:sp>
        <p:nvSpPr>
          <p:cNvPr id="950" name="Shape 95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51"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952" name="Shape 952"/>
          <p:cNvSpPr/>
          <p:nvPr/>
        </p:nvSpPr>
        <p:spPr>
          <a:xfrm>
            <a:off x="209500" y="1011039"/>
            <a:ext cx="747825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Sustainability and Economy</a:t>
            </a:r>
          </a:p>
        </p:txBody>
      </p:sp>
      <p:sp>
        <p:nvSpPr>
          <p:cNvPr id="953" name="Shape 953"/>
          <p:cNvSpPr/>
          <p:nvPr/>
        </p:nvSpPr>
        <p:spPr>
          <a:xfrm>
            <a:off x="184150" y="1953766"/>
            <a:ext cx="13780240" cy="14732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9266" marR="59266" defTabSz="655174">
              <a:defRPr sz="4500">
                <a:uFill>
                  <a:solidFill>
                    <a:srgbClr val="205D96"/>
                  </a:solidFill>
                </a:uFill>
              </a:defRPr>
            </a:lvl1pPr>
          </a:lstStyle>
          <a:p>
            <a:pPr/>
            <a:r>
              <a:t>An economy that damages the Earth’s life-support system is an “economy against humanity”</a:t>
            </a:r>
          </a:p>
        </p:txBody>
      </p:sp>
      <p:sp>
        <p:nvSpPr>
          <p:cNvPr id="954" name="Shape 954"/>
          <p:cNvSpPr/>
          <p:nvPr/>
        </p:nvSpPr>
        <p:spPr>
          <a:xfrm>
            <a:off x="156176" y="3556892"/>
            <a:ext cx="12791229" cy="2159001"/>
          </a:xfrm>
          <a:prstGeom prst="rect">
            <a:avLst/>
          </a:prstGeom>
          <a:solidFill>
            <a:srgbClr val="A6AAA8"/>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9266" marR="59266" defTabSz="655174">
              <a:defRPr i="1" sz="4500">
                <a:uFill>
                  <a:solidFill>
                    <a:srgbClr val="3160A9"/>
                  </a:solidFill>
                </a:uFill>
                <a:latin typeface="Helvetica"/>
                <a:ea typeface="Helvetica"/>
                <a:cs typeface="Helvetica"/>
                <a:sym typeface="Helvetica"/>
              </a:defRPr>
            </a:lvl1pPr>
          </a:lstStyle>
          <a:p>
            <a:pPr/>
            <a:r>
              <a:t>An economy that meets our needs by degrading Earth’s life-support system is like a doctor who practices medicine by making the patients sick.</a:t>
            </a:r>
          </a:p>
        </p:txBody>
      </p:sp>
      <p:sp>
        <p:nvSpPr>
          <p:cNvPr id="955" name="Shape 955"/>
          <p:cNvSpPr/>
          <p:nvPr/>
        </p:nvSpPr>
        <p:spPr>
          <a:xfrm>
            <a:off x="203200" y="6065639"/>
            <a:ext cx="12195473" cy="4276023"/>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9266" marR="59266" defTabSz="655174">
              <a:defRPr sz="4500">
                <a:uFill>
                  <a:solidFill>
                    <a:srgbClr val="205D96"/>
                  </a:solidFill>
                </a:uFill>
                <a:latin typeface="Helvetica Neue Light"/>
                <a:ea typeface="Helvetica Neue Light"/>
                <a:cs typeface="Helvetica Neue Light"/>
                <a:sym typeface="Helvetica Neue Light"/>
              </a:defRPr>
            </a:pPr>
            <a:r>
              <a:t>Reaching the SDGs: enabling a transition to an </a:t>
            </a:r>
          </a:p>
          <a:p>
            <a:pPr marL="59266" marR="59266" defTabSz="655174">
              <a:defRPr sz="4500">
                <a:uFill>
                  <a:solidFill>
                    <a:srgbClr val="205D96"/>
                  </a:solidFill>
                </a:uFill>
                <a:latin typeface="Helvetica Neue Light"/>
                <a:ea typeface="Helvetica Neue Light"/>
                <a:cs typeface="Helvetica Neue Light"/>
                <a:sym typeface="Helvetica Neue Light"/>
              </a:defRPr>
            </a:pPr>
            <a:r>
              <a:t>“economy for humanity”</a:t>
            </a:r>
          </a:p>
          <a:p>
            <a:pPr marL="59266" marR="59266" defTabSz="655174">
              <a:defRPr sz="4500">
                <a:uFill>
                  <a:solidFill>
                    <a:srgbClr val="205D96"/>
                  </a:solidFill>
                </a:uFill>
                <a:latin typeface="Helvetica Neue Light"/>
                <a:ea typeface="Helvetica Neue Light"/>
                <a:cs typeface="Helvetica Neue Light"/>
                <a:sym typeface="Helvetica Neue Light"/>
              </a:defRPr>
            </a:pPr>
            <a:r>
              <a:t>“An economy that meets our needs while safeguarding Earth’s life-support system, on which the welfare of current and future generations depends.”</a:t>
            </a:r>
          </a:p>
        </p:txBody>
      </p:sp>
      <p:sp>
        <p:nvSpPr>
          <p:cNvPr id="956" name="Shape 956"/>
          <p:cNvSpPr/>
          <p:nvPr/>
        </p:nvSpPr>
        <p:spPr>
          <a:xfrm>
            <a:off x="212030" y="10627907"/>
            <a:ext cx="15196146" cy="2879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9266" marR="59266" algn="l" defTabSz="655174">
              <a:defRPr sz="4500">
                <a:uFill>
                  <a:solidFill>
                    <a:srgbClr val="205D96"/>
                  </a:solidFill>
                </a:uFill>
                <a:latin typeface="Helvetica Neue Light"/>
                <a:ea typeface="Helvetica Neue Light"/>
                <a:cs typeface="Helvetica Neue Light"/>
                <a:sym typeface="Helvetica Neue Light"/>
              </a:defRPr>
            </a:pPr>
            <a:r>
              <a:t>Enabling prosperity, security: </a:t>
            </a:r>
          </a:p>
          <a:p>
            <a:pPr marL="59266" marR="59266" algn="l" defTabSz="655174">
              <a:defRPr sz="4500">
                <a:uFill>
                  <a:solidFill>
                    <a:srgbClr val="205D96"/>
                  </a:solidFill>
                </a:uFill>
                <a:latin typeface="Helvetica Neue Light"/>
                <a:ea typeface="Helvetica Neue Light"/>
                <a:cs typeface="Helvetica Neue Light"/>
                <a:sym typeface="Helvetica Neue Light"/>
              </a:defRPr>
            </a:pPr>
            <a:r>
              <a:t> - without degradation of the Earth’s life-support system</a:t>
            </a:r>
          </a:p>
          <a:p>
            <a:pPr marL="59266" marR="59266" algn="l" defTabSz="655174">
              <a:defRPr sz="4500">
                <a:uFill>
                  <a:solidFill>
                    <a:srgbClr val="205D96"/>
                  </a:solidFill>
                </a:uFill>
                <a:latin typeface="Helvetica Neue Light"/>
                <a:ea typeface="Helvetica Neue Light"/>
                <a:cs typeface="Helvetica Neue Light"/>
                <a:sym typeface="Helvetica Neue Light"/>
              </a:defRPr>
            </a:pPr>
            <a:r>
              <a:t> - without growth</a:t>
            </a:r>
          </a:p>
          <a:p>
            <a:pPr marL="59266" marR="59266" algn="l" defTabSz="655174">
              <a:defRPr sz="4500">
                <a:uFill>
                  <a:solidFill>
                    <a:srgbClr val="205D96"/>
                  </a:solidFill>
                </a:uFill>
                <a:latin typeface="Helvetica Neue Light"/>
                <a:ea typeface="Helvetica Neue Light"/>
                <a:cs typeface="Helvetica Neue Light"/>
                <a:sym typeface="Helvetica Neue Light"/>
              </a:defRPr>
            </a:pPr>
            <a:r>
              <a:t> - with more equality </a:t>
            </a:r>
          </a:p>
        </p:txBody>
      </p:sp>
      <p:sp>
        <p:nvSpPr>
          <p:cNvPr id="957" name="Shape 957"/>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953"/>
                                        </p:tgtEl>
                                        <p:attrNameLst>
                                          <p:attrName>style.visibility</p:attrName>
                                        </p:attrNameLst>
                                      </p:cBhvr>
                                      <p:to>
                                        <p:strVal val="visible"/>
                                      </p:to>
                                    </p:set>
                                    <p:animEffect filter="dissolve" transition="in">
                                      <p:cBhvr>
                                        <p:cTn id="7" dur="1000"/>
                                        <p:tgtEl>
                                          <p:spTgt spid="9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54"/>
                                        </p:tgtEl>
                                        <p:attrNameLst>
                                          <p:attrName>style.visibility</p:attrName>
                                        </p:attrNameLst>
                                      </p:cBhvr>
                                      <p:to>
                                        <p:strVal val="visible"/>
                                      </p:to>
                                    </p:set>
                                    <p:animEffect filter="dissolve" transition="in">
                                      <p:cBhvr>
                                        <p:cTn id="12" dur="1000"/>
                                        <p:tgtEl>
                                          <p:spTgt spid="95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955"/>
                                        </p:tgtEl>
                                        <p:attrNameLst>
                                          <p:attrName>style.visibility</p:attrName>
                                        </p:attrNameLst>
                                      </p:cBhvr>
                                      <p:to>
                                        <p:strVal val="visible"/>
                                      </p:to>
                                    </p:set>
                                    <p:animEffect filter="dissolve" transition="in">
                                      <p:cBhvr>
                                        <p:cTn id="17" dur="1000"/>
                                        <p:tgtEl>
                                          <p:spTgt spid="95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956"/>
                                        </p:tgtEl>
                                        <p:attrNameLst>
                                          <p:attrName>style.visibility</p:attrName>
                                        </p:attrNameLst>
                                      </p:cBhvr>
                                      <p:to>
                                        <p:strVal val="visible"/>
                                      </p:to>
                                    </p:set>
                                    <p:animEffect filter="dissolve" transition="in">
                                      <p:cBhvr>
                                        <p:cTn id="22" dur="1000"/>
                                        <p:tgtEl>
                                          <p:spTgt spid="9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6" grpId="4"/>
      <p:bldP build="whole" bldLvl="1" animBg="1" rev="0" advAuto="0" spid="953" grpId="1"/>
      <p:bldP build="whole" bldLvl="1" animBg="1" rev="0" advAuto="0" spid="955" grpId="3"/>
      <p:bldP build="whole" bldLvl="1" animBg="1" rev="0" advAuto="0" spid="954" grpId="2"/>
    </p:bldLst>
  </p:timing>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59" name="global_action.tiff"/>
          <p:cNvPicPr>
            <a:picLocks noChangeAspect="1"/>
          </p:cNvPicPr>
          <p:nvPr/>
        </p:nvPicPr>
        <p:blipFill>
          <a:blip r:embed="rId2">
            <a:extLst/>
          </a:blip>
          <a:stretch>
            <a:fillRect/>
          </a:stretch>
        </p:blipFill>
        <p:spPr>
          <a:xfrm>
            <a:off x="3943349" y="1555488"/>
            <a:ext cx="16497301" cy="8547101"/>
          </a:xfrm>
          <a:prstGeom prst="rect">
            <a:avLst/>
          </a:prstGeom>
          <a:ln w="12700">
            <a:miter lim="400000"/>
          </a:ln>
        </p:spPr>
      </p:pic>
      <p:sp>
        <p:nvSpPr>
          <p:cNvPr id="960" name="Shape 960"/>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961" name="Shape 96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62"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4" name="Shape 964"/>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965" name="Shape 96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6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967" name="r2018.tiff"/>
          <p:cNvPicPr>
            <a:picLocks noChangeAspect="1"/>
          </p:cNvPicPr>
          <p:nvPr/>
        </p:nvPicPr>
        <p:blipFill>
          <a:blip r:embed="rId3">
            <a:extLst/>
          </a:blip>
          <a:stretch>
            <a:fillRect/>
          </a:stretch>
        </p:blipFill>
        <p:spPr>
          <a:xfrm>
            <a:off x="317500" y="1225549"/>
            <a:ext cx="9458067" cy="12639418"/>
          </a:xfrm>
          <a:prstGeom prst="rect">
            <a:avLst/>
          </a:prstGeom>
          <a:ln w="12700">
            <a:miter lim="400000"/>
          </a:ln>
        </p:spPr>
      </p:pic>
      <p:pic>
        <p:nvPicPr>
          <p:cNvPr id="968" name="r2018_c.tiff"/>
          <p:cNvPicPr>
            <a:picLocks noChangeAspect="1"/>
          </p:cNvPicPr>
          <p:nvPr/>
        </p:nvPicPr>
        <p:blipFill>
          <a:blip r:embed="rId4">
            <a:extLst/>
          </a:blip>
          <a:stretch>
            <a:fillRect/>
          </a:stretch>
        </p:blipFill>
        <p:spPr>
          <a:xfrm>
            <a:off x="10585449" y="1287572"/>
            <a:ext cx="11828662" cy="117504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0" name="Shape 970"/>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971" name="Shape 97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7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973" name="R2018-SDG1.tiff"/>
          <p:cNvPicPr>
            <a:picLocks noChangeAspect="1"/>
          </p:cNvPicPr>
          <p:nvPr/>
        </p:nvPicPr>
        <p:blipFill>
          <a:blip r:embed="rId3">
            <a:extLst/>
          </a:blip>
          <a:stretch>
            <a:fillRect/>
          </a:stretch>
        </p:blipFill>
        <p:spPr>
          <a:xfrm>
            <a:off x="1540437" y="1011039"/>
            <a:ext cx="21124082" cy="104495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5" name="Shape 975"/>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976" name="Shape 97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7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978" name="R2019-SDG2.tiff"/>
          <p:cNvPicPr>
            <a:picLocks noChangeAspect="1"/>
          </p:cNvPicPr>
          <p:nvPr/>
        </p:nvPicPr>
        <p:blipFill>
          <a:blip r:embed="rId3">
            <a:extLst/>
          </a:blip>
          <a:stretch>
            <a:fillRect/>
          </a:stretch>
        </p:blipFill>
        <p:spPr>
          <a:xfrm>
            <a:off x="2095500" y="1022350"/>
            <a:ext cx="20013956" cy="108488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0" name="Shape 980"/>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981" name="Shape 98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8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983" name="Shape 983"/>
          <p:cNvSpPr/>
          <p:nvPr/>
        </p:nvSpPr>
        <p:spPr>
          <a:xfrm>
            <a:off x="5973762" y="4754437"/>
            <a:ext cx="124364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How can we bring the SDGs to the people?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14" name="Shape 31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31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16" name="Shape 316"/>
          <p:cNvSpPr/>
          <p:nvPr/>
        </p:nvSpPr>
        <p:spPr>
          <a:xfrm>
            <a:off x="177753" y="22274"/>
            <a:ext cx="26974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Prologue</a:t>
            </a:r>
          </a:p>
        </p:txBody>
      </p:sp>
      <p:pic>
        <p:nvPicPr>
          <p:cNvPr id="317" name="GR2019.tiff"/>
          <p:cNvPicPr>
            <a:picLocks noChangeAspect="1"/>
          </p:cNvPicPr>
          <p:nvPr/>
        </p:nvPicPr>
        <p:blipFill>
          <a:blip r:embed="rId3">
            <a:extLst/>
          </a:blip>
          <a:stretch>
            <a:fillRect/>
          </a:stretch>
        </p:blipFill>
        <p:spPr>
          <a:xfrm>
            <a:off x="450850" y="1327150"/>
            <a:ext cx="8873880" cy="12564008"/>
          </a:xfrm>
          <a:prstGeom prst="rect">
            <a:avLst/>
          </a:prstGeom>
          <a:ln w="12700">
            <a:miter lim="400000"/>
          </a:ln>
        </p:spPr>
      </p:pic>
      <p:grpSp>
        <p:nvGrpSpPr>
          <p:cNvPr id="321" name="Group 321"/>
          <p:cNvGrpSpPr/>
          <p:nvPr/>
        </p:nvGrpSpPr>
        <p:grpSpPr>
          <a:xfrm>
            <a:off x="-143570" y="-64145"/>
            <a:ext cx="24525812" cy="17048858"/>
            <a:chOff x="0" y="0"/>
            <a:chExt cx="24525810" cy="17048857"/>
          </a:xfrm>
        </p:grpSpPr>
        <p:pic>
          <p:nvPicPr>
            <p:cNvPr id="318" name="GR2019-interconnctfig.tiff"/>
            <p:cNvPicPr>
              <a:picLocks noChangeAspect="1"/>
            </p:cNvPicPr>
            <p:nvPr/>
          </p:nvPicPr>
          <p:blipFill>
            <a:blip r:embed="rId4">
              <a:extLst/>
            </a:blip>
            <a:stretch>
              <a:fillRect/>
            </a:stretch>
          </p:blipFill>
          <p:spPr>
            <a:xfrm>
              <a:off x="10576744" y="0"/>
              <a:ext cx="13949067" cy="17048858"/>
            </a:xfrm>
            <a:prstGeom prst="rect">
              <a:avLst/>
            </a:prstGeom>
            <a:ln w="12700" cap="flat">
              <a:noFill/>
              <a:miter lim="400000"/>
            </a:ln>
            <a:effectLst/>
          </p:spPr>
        </p:pic>
        <p:pic>
          <p:nvPicPr>
            <p:cNvPr id="319" name="GR2019-interconnctfigls.tiff"/>
            <p:cNvPicPr>
              <a:picLocks noChangeAspect="1"/>
            </p:cNvPicPr>
            <p:nvPr/>
          </p:nvPicPr>
          <p:blipFill>
            <a:blip r:embed="rId5">
              <a:extLst/>
            </a:blip>
            <a:stretch>
              <a:fillRect/>
            </a:stretch>
          </p:blipFill>
          <p:spPr>
            <a:xfrm>
              <a:off x="130284" y="84583"/>
              <a:ext cx="14402971" cy="3604916"/>
            </a:xfrm>
            <a:prstGeom prst="rect">
              <a:avLst/>
            </a:prstGeom>
            <a:ln w="12700" cap="flat">
              <a:noFill/>
              <a:miter lim="400000"/>
            </a:ln>
            <a:effectLst/>
          </p:spPr>
        </p:pic>
        <p:sp>
          <p:nvSpPr>
            <p:cNvPr id="320" name="Shape 320"/>
            <p:cNvSpPr/>
            <p:nvPr/>
          </p:nvSpPr>
          <p:spPr>
            <a:xfrm>
              <a:off x="0" y="3901132"/>
              <a:ext cx="10155933" cy="9928920"/>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21"/>
                                        </p:tgtEl>
                                        <p:attrNameLst>
                                          <p:attrName>style.visibility</p:attrName>
                                        </p:attrNameLst>
                                      </p:cBhvr>
                                      <p:to>
                                        <p:strVal val="visible"/>
                                      </p:to>
                                    </p:set>
                                    <p:animEffect filter="dissolve" transition="in">
                                      <p:cBhvr>
                                        <p:cTn id="7" dur="1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 grpId="1"/>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85" name="goodlifeimo.tiff"/>
          <p:cNvPicPr>
            <a:picLocks noChangeAspect="1"/>
          </p:cNvPicPr>
          <p:nvPr/>
        </p:nvPicPr>
        <p:blipFill>
          <a:blip r:embed="rId2">
            <a:extLst/>
          </a:blip>
          <a:stretch>
            <a:fillRect/>
          </a:stretch>
        </p:blipFill>
        <p:spPr>
          <a:xfrm>
            <a:off x="14421991" y="1238662"/>
            <a:ext cx="9662418" cy="12610276"/>
          </a:xfrm>
          <a:prstGeom prst="rect">
            <a:avLst/>
          </a:prstGeom>
          <a:ln w="12700">
            <a:miter lim="400000"/>
          </a:ln>
        </p:spPr>
      </p:pic>
      <p:pic>
        <p:nvPicPr>
          <p:cNvPr id="986" name="goodlife_goals.tiff"/>
          <p:cNvPicPr>
            <a:picLocks noChangeAspect="1"/>
          </p:cNvPicPr>
          <p:nvPr/>
        </p:nvPicPr>
        <p:blipFill>
          <a:blip r:embed="rId3">
            <a:extLst/>
          </a:blip>
          <a:stretch>
            <a:fillRect/>
          </a:stretch>
        </p:blipFill>
        <p:spPr>
          <a:xfrm>
            <a:off x="254000" y="1310094"/>
            <a:ext cx="12841586" cy="4129007"/>
          </a:xfrm>
          <a:prstGeom prst="rect">
            <a:avLst/>
          </a:prstGeom>
          <a:ln w="12700">
            <a:miter lim="400000"/>
          </a:ln>
        </p:spPr>
      </p:pic>
      <p:sp>
        <p:nvSpPr>
          <p:cNvPr id="987" name="Shape 987"/>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988" name="Shape 98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89"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1" name="Shape 991"/>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992" name="Shape 99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99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994" name="Shape 994"/>
          <p:cNvSpPr/>
          <p:nvPr/>
        </p:nvSpPr>
        <p:spPr>
          <a:xfrm>
            <a:off x="107156" y="152400"/>
            <a:ext cx="11675369" cy="13504069"/>
          </a:xfrm>
          <a:prstGeom prst="roundRect">
            <a:avLst>
              <a:gd name="adj" fmla="val 12825"/>
            </a:avLst>
          </a:prstGeom>
          <a:solidFill>
            <a:srgbClr val="FFF5E9"/>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825500">
              <a:defRPr sz="3200">
                <a:solidFill>
                  <a:srgbClr val="FFFFFF"/>
                </a:solidFill>
              </a:defRPr>
            </a:pPr>
          </a:p>
        </p:txBody>
      </p:sp>
      <p:sp>
        <p:nvSpPr>
          <p:cNvPr id="995" name="Shape 995"/>
          <p:cNvSpPr/>
          <p:nvPr/>
        </p:nvSpPr>
        <p:spPr>
          <a:xfrm>
            <a:off x="2895600" y="330200"/>
            <a:ext cx="8116392" cy="1270000"/>
          </a:xfrm>
          <a:prstGeom prst="rect">
            <a:avLst/>
          </a:prstGeom>
          <a:solidFill>
            <a:srgbClr val="DCDE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Global intergovernmental</a:t>
            </a:r>
          </a:p>
        </p:txBody>
      </p:sp>
      <p:sp>
        <p:nvSpPr>
          <p:cNvPr id="996" name="Shape 996"/>
          <p:cNvSpPr/>
          <p:nvPr/>
        </p:nvSpPr>
        <p:spPr>
          <a:xfrm>
            <a:off x="2133600" y="1219200"/>
            <a:ext cx="8116392" cy="1270000"/>
          </a:xfrm>
          <a:prstGeom prst="rect">
            <a:avLst/>
          </a:prstGeom>
          <a:solidFill>
            <a:srgbClr val="DCDE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Global intergovernmental</a:t>
            </a:r>
          </a:p>
        </p:txBody>
      </p:sp>
      <p:sp>
        <p:nvSpPr>
          <p:cNvPr id="997" name="Shape 997"/>
          <p:cNvSpPr/>
          <p:nvPr/>
        </p:nvSpPr>
        <p:spPr>
          <a:xfrm>
            <a:off x="1295400" y="2159000"/>
            <a:ext cx="8116392" cy="1270000"/>
          </a:xfrm>
          <a:prstGeom prst="rect">
            <a:avLst/>
          </a:prstGeom>
          <a:solidFill>
            <a:srgbClr val="DCDE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Global intergovernmental</a:t>
            </a:r>
          </a:p>
        </p:txBody>
      </p:sp>
      <p:sp>
        <p:nvSpPr>
          <p:cNvPr id="998" name="Shape 998"/>
          <p:cNvSpPr/>
          <p:nvPr/>
        </p:nvSpPr>
        <p:spPr>
          <a:xfrm>
            <a:off x="1295400" y="4165600"/>
            <a:ext cx="5656759" cy="1270000"/>
          </a:xfrm>
          <a:prstGeom prst="rect">
            <a:avLst/>
          </a:prstGeom>
          <a:solidFill>
            <a:srgbClr val="A6AAA9"/>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Regional intergovernmental</a:t>
            </a:r>
          </a:p>
        </p:txBody>
      </p:sp>
      <p:sp>
        <p:nvSpPr>
          <p:cNvPr id="999" name="Shape 999"/>
          <p:cNvSpPr/>
          <p:nvPr/>
        </p:nvSpPr>
        <p:spPr>
          <a:xfrm>
            <a:off x="762000" y="5080000"/>
            <a:ext cx="5656759" cy="1270000"/>
          </a:xfrm>
          <a:prstGeom prst="rect">
            <a:avLst/>
          </a:prstGeom>
          <a:solidFill>
            <a:srgbClr val="A6AAA9"/>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Regional intergovernmental</a:t>
            </a:r>
          </a:p>
        </p:txBody>
      </p:sp>
      <p:sp>
        <p:nvSpPr>
          <p:cNvPr id="1000" name="Shape 1000"/>
          <p:cNvSpPr/>
          <p:nvPr/>
        </p:nvSpPr>
        <p:spPr>
          <a:xfrm>
            <a:off x="254000" y="6172200"/>
            <a:ext cx="5656759" cy="1270000"/>
          </a:xfrm>
          <a:prstGeom prst="rect">
            <a:avLst/>
          </a:prstGeom>
          <a:solidFill>
            <a:srgbClr val="A6AAA9"/>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Regional intergovernmental</a:t>
            </a:r>
          </a:p>
        </p:txBody>
      </p:sp>
      <p:sp>
        <p:nvSpPr>
          <p:cNvPr id="1001" name="Shape 1001"/>
          <p:cNvSpPr/>
          <p:nvPr/>
        </p:nvSpPr>
        <p:spPr>
          <a:xfrm>
            <a:off x="1295400" y="8178800"/>
            <a:ext cx="5656759" cy="1270000"/>
          </a:xfrm>
          <a:prstGeom prst="rect">
            <a:avLst/>
          </a:prstGeom>
          <a:solidFill>
            <a:srgbClr val="53585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defRPr>
            </a:lvl1pPr>
          </a:lstStyle>
          <a:p>
            <a:pPr/>
            <a:r>
              <a:t>Governments</a:t>
            </a:r>
          </a:p>
        </p:txBody>
      </p:sp>
      <p:sp>
        <p:nvSpPr>
          <p:cNvPr id="1002" name="Shape 1002"/>
          <p:cNvSpPr/>
          <p:nvPr/>
        </p:nvSpPr>
        <p:spPr>
          <a:xfrm>
            <a:off x="1778000" y="9271000"/>
            <a:ext cx="5656759" cy="1270000"/>
          </a:xfrm>
          <a:prstGeom prst="rect">
            <a:avLst/>
          </a:prstGeom>
          <a:solidFill>
            <a:srgbClr val="53585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defRPr>
            </a:lvl1pPr>
          </a:lstStyle>
          <a:p>
            <a:pPr/>
            <a:r>
              <a:t>Governments</a:t>
            </a:r>
          </a:p>
        </p:txBody>
      </p:sp>
      <p:sp>
        <p:nvSpPr>
          <p:cNvPr id="1003" name="Shape 1003"/>
          <p:cNvSpPr/>
          <p:nvPr/>
        </p:nvSpPr>
        <p:spPr>
          <a:xfrm>
            <a:off x="2525216" y="10185400"/>
            <a:ext cx="5656760" cy="1270000"/>
          </a:xfrm>
          <a:prstGeom prst="rect">
            <a:avLst/>
          </a:prstGeom>
          <a:solidFill>
            <a:srgbClr val="53585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defRPr>
            </a:lvl1pPr>
          </a:lstStyle>
          <a:p>
            <a:pPr/>
            <a:r>
              <a:t>Governments</a:t>
            </a:r>
          </a:p>
        </p:txBody>
      </p:sp>
      <p:sp>
        <p:nvSpPr>
          <p:cNvPr id="1004" name="Shape 1004"/>
          <p:cNvSpPr/>
          <p:nvPr/>
        </p:nvSpPr>
        <p:spPr>
          <a:xfrm>
            <a:off x="492759" y="11785600"/>
            <a:ext cx="10262812"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stStyle>
          <a:p>
            <a:pPr/>
            <a:r>
              <a:t>top-down, formal, exclusive, lack of transparency, openness</a:t>
            </a:r>
          </a:p>
        </p:txBody>
      </p:sp>
      <p:sp>
        <p:nvSpPr>
          <p:cNvPr id="1005" name="Shape 1005"/>
          <p:cNvSpPr/>
          <p:nvPr/>
        </p:nvSpPr>
        <p:spPr>
          <a:xfrm>
            <a:off x="12527756" y="152400"/>
            <a:ext cx="11675369" cy="13504069"/>
          </a:xfrm>
          <a:prstGeom prst="roundRect">
            <a:avLst>
              <a:gd name="adj" fmla="val 12825"/>
            </a:avLst>
          </a:prstGeom>
          <a:solidFill>
            <a:srgbClr val="D1FAFF"/>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825500">
              <a:defRPr sz="3200">
                <a:solidFill>
                  <a:srgbClr val="FFFFFF"/>
                </a:solidFill>
              </a:defRPr>
            </a:pPr>
          </a:p>
        </p:txBody>
      </p:sp>
      <p:sp>
        <p:nvSpPr>
          <p:cNvPr id="1006" name="Shape 1006"/>
          <p:cNvSpPr/>
          <p:nvPr/>
        </p:nvSpPr>
        <p:spPr>
          <a:xfrm>
            <a:off x="15189200" y="508000"/>
            <a:ext cx="6509743" cy="1270000"/>
          </a:xfrm>
          <a:prstGeom prst="rect">
            <a:avLst/>
          </a:prstGeom>
          <a:solidFill>
            <a:srgbClr val="DCDE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Global NGOs</a:t>
            </a:r>
          </a:p>
        </p:txBody>
      </p:sp>
      <p:sp>
        <p:nvSpPr>
          <p:cNvPr id="1007" name="Shape 1007"/>
          <p:cNvSpPr/>
          <p:nvPr/>
        </p:nvSpPr>
        <p:spPr>
          <a:xfrm>
            <a:off x="15900400" y="1498600"/>
            <a:ext cx="6509743" cy="1270000"/>
          </a:xfrm>
          <a:prstGeom prst="rect">
            <a:avLst/>
          </a:prstGeom>
          <a:solidFill>
            <a:srgbClr val="DCDE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Global NGOs</a:t>
            </a:r>
          </a:p>
        </p:txBody>
      </p:sp>
      <p:sp>
        <p:nvSpPr>
          <p:cNvPr id="1008" name="Shape 1008"/>
          <p:cNvSpPr/>
          <p:nvPr/>
        </p:nvSpPr>
        <p:spPr>
          <a:xfrm>
            <a:off x="16535400" y="2514600"/>
            <a:ext cx="6509743" cy="1270000"/>
          </a:xfrm>
          <a:prstGeom prst="rect">
            <a:avLst/>
          </a:prstGeom>
          <a:solidFill>
            <a:srgbClr val="DCDEE0"/>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Global NGOs</a:t>
            </a:r>
          </a:p>
        </p:txBody>
      </p:sp>
      <p:sp>
        <p:nvSpPr>
          <p:cNvPr id="1009" name="Shape 1009"/>
          <p:cNvSpPr/>
          <p:nvPr/>
        </p:nvSpPr>
        <p:spPr>
          <a:xfrm>
            <a:off x="12903200" y="3797300"/>
            <a:ext cx="3830241" cy="1270000"/>
          </a:xfrm>
          <a:prstGeom prst="rect">
            <a:avLst/>
          </a:prstGeom>
          <a:solidFill>
            <a:srgbClr val="A6AAA9"/>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Regional NGOs</a:t>
            </a:r>
          </a:p>
        </p:txBody>
      </p:sp>
      <p:sp>
        <p:nvSpPr>
          <p:cNvPr id="1010" name="Shape 1010"/>
          <p:cNvSpPr/>
          <p:nvPr/>
        </p:nvSpPr>
        <p:spPr>
          <a:xfrm>
            <a:off x="13512800" y="4787900"/>
            <a:ext cx="3830241" cy="1270000"/>
          </a:xfrm>
          <a:prstGeom prst="rect">
            <a:avLst/>
          </a:prstGeom>
          <a:solidFill>
            <a:srgbClr val="A6AAA9"/>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Regional NGOs</a:t>
            </a:r>
          </a:p>
        </p:txBody>
      </p:sp>
      <p:sp>
        <p:nvSpPr>
          <p:cNvPr id="1011" name="Shape 1011"/>
          <p:cNvSpPr/>
          <p:nvPr/>
        </p:nvSpPr>
        <p:spPr>
          <a:xfrm>
            <a:off x="14198600" y="5765800"/>
            <a:ext cx="3830241" cy="1270000"/>
          </a:xfrm>
          <a:prstGeom prst="rect">
            <a:avLst/>
          </a:prstGeom>
          <a:solidFill>
            <a:srgbClr val="A6AAA9"/>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lvl1pPr>
          </a:lstStyle>
          <a:p>
            <a:pPr/>
            <a:r>
              <a:t>Regional NGOs</a:t>
            </a:r>
          </a:p>
        </p:txBody>
      </p:sp>
      <p:sp>
        <p:nvSpPr>
          <p:cNvPr id="1012" name="Shape 1012"/>
          <p:cNvSpPr/>
          <p:nvPr/>
        </p:nvSpPr>
        <p:spPr>
          <a:xfrm>
            <a:off x="19761200" y="4165600"/>
            <a:ext cx="3830241" cy="1270000"/>
          </a:xfrm>
          <a:prstGeom prst="rect">
            <a:avLst/>
          </a:prstGeom>
          <a:solidFill>
            <a:srgbClr val="53585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defRPr>
            </a:lvl1pPr>
          </a:lstStyle>
          <a:p>
            <a:pPr/>
            <a:r>
              <a:t>National NGOs</a:t>
            </a:r>
          </a:p>
        </p:txBody>
      </p:sp>
      <p:sp>
        <p:nvSpPr>
          <p:cNvPr id="1013" name="Shape 1013"/>
          <p:cNvSpPr/>
          <p:nvPr/>
        </p:nvSpPr>
        <p:spPr>
          <a:xfrm>
            <a:off x="19073316" y="5080000"/>
            <a:ext cx="3830242" cy="1270000"/>
          </a:xfrm>
          <a:prstGeom prst="rect">
            <a:avLst/>
          </a:prstGeom>
          <a:solidFill>
            <a:srgbClr val="53585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defRPr>
            </a:lvl1pPr>
          </a:lstStyle>
          <a:p>
            <a:pPr/>
            <a:r>
              <a:t>National NGOs</a:t>
            </a:r>
          </a:p>
        </p:txBody>
      </p:sp>
      <p:sp>
        <p:nvSpPr>
          <p:cNvPr id="1014" name="Shape 1014"/>
          <p:cNvSpPr/>
          <p:nvPr/>
        </p:nvSpPr>
        <p:spPr>
          <a:xfrm>
            <a:off x="18592800" y="6172200"/>
            <a:ext cx="3830241" cy="1270000"/>
          </a:xfrm>
          <a:prstGeom prst="rect">
            <a:avLst/>
          </a:prstGeom>
          <a:solidFill>
            <a:srgbClr val="53585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825500">
              <a:defRPr sz="3200">
                <a:solidFill>
                  <a:srgbClr val="FFFFFF"/>
                </a:solidFill>
              </a:defRPr>
            </a:lvl1pPr>
          </a:lstStyle>
          <a:p>
            <a:pPr/>
            <a:r>
              <a:t>National NGOs</a:t>
            </a:r>
          </a:p>
        </p:txBody>
      </p:sp>
      <p:sp>
        <p:nvSpPr>
          <p:cNvPr id="1015" name="Shape 1015"/>
          <p:cNvSpPr/>
          <p:nvPr/>
        </p:nvSpPr>
        <p:spPr>
          <a:xfrm>
            <a:off x="13385800" y="9874250"/>
            <a:ext cx="9862543" cy="2451001"/>
          </a:xfrm>
          <a:prstGeom prst="ellipse">
            <a:avLst/>
          </a:prstGeom>
          <a:solidFill>
            <a:srgbClr val="FFFFFF"/>
          </a:solidFill>
          <a:ln w="63500">
            <a:solidFill>
              <a:srgbClr val="000000"/>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825500">
              <a:defRPr sz="3200"/>
            </a:pPr>
          </a:p>
          <a:p>
            <a:pPr defTabSz="825500">
              <a:defRPr sz="3200"/>
            </a:pPr>
          </a:p>
          <a:p>
            <a:pPr defTabSz="825500">
              <a:defRPr sz="3200"/>
            </a:pPr>
          </a:p>
          <a:p>
            <a:pPr defTabSz="825500">
              <a:defRPr sz="3200"/>
            </a:pPr>
            <a:r>
              <a:t>people</a:t>
            </a:r>
          </a:p>
        </p:txBody>
      </p:sp>
      <p:sp>
        <p:nvSpPr>
          <p:cNvPr id="1016" name="Shape 1016"/>
          <p:cNvSpPr/>
          <p:nvPr/>
        </p:nvSpPr>
        <p:spPr>
          <a:xfrm>
            <a:off x="13751073" y="7470824"/>
            <a:ext cx="9011544" cy="3862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50B789"/>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825500">
              <a:defRPr sz="3200"/>
            </a:pPr>
            <a:r>
              <a:t>Geospace for SDGs</a:t>
            </a:r>
          </a:p>
          <a:p>
            <a:pPr defTabSz="825500">
              <a:defRPr i="1" sz="3200">
                <a:latin typeface="Helvetica"/>
                <a:ea typeface="Helvetica"/>
                <a:cs typeface="Helvetica"/>
                <a:sym typeface="Helvetica"/>
              </a:defRPr>
            </a:pPr>
            <a:r>
              <a:t>Participatory Modeling</a:t>
            </a:r>
          </a:p>
        </p:txBody>
      </p:sp>
      <p:sp>
        <p:nvSpPr>
          <p:cNvPr id="1017" name="Shape 1017"/>
          <p:cNvSpPr/>
          <p:nvPr/>
        </p:nvSpPr>
        <p:spPr>
          <a:xfrm>
            <a:off x="13125439" y="12153900"/>
            <a:ext cx="10262811"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stStyle>
          <a:p>
            <a:pPr/>
            <a:r>
              <a:t>bottom-up, informal, inclusive, transparent, open</a:t>
            </a:r>
          </a:p>
        </p:txBody>
      </p:sp>
      <p:sp>
        <p:nvSpPr>
          <p:cNvPr id="1018" name="Shape 1018"/>
          <p:cNvSpPr/>
          <p:nvPr/>
        </p:nvSpPr>
        <p:spPr>
          <a:xfrm flipV="1">
            <a:off x="18288000" y="10285426"/>
            <a:ext cx="0" cy="1270001"/>
          </a:xfrm>
          <a:prstGeom prst="line">
            <a:avLst/>
          </a:prstGeom>
          <a:ln w="63500">
            <a:solidFill>
              <a:srgbClr val="000000"/>
            </a:solidFill>
            <a:miter lim="400000"/>
            <a:tailEnd type="triangle"/>
          </a:ln>
        </p:spPr>
        <p:txBody>
          <a:bodyPr lIns="50800" tIns="50800" rIns="50800" bIns="50800" anchor="ctr"/>
          <a:lstStyle/>
          <a:p>
            <a:pPr defTabSz="825500">
              <a:defRPr sz="3200"/>
            </a:pPr>
          </a:p>
        </p:txBody>
      </p:sp>
      <p:sp>
        <p:nvSpPr>
          <p:cNvPr id="1019" name="Shape 1019"/>
          <p:cNvSpPr/>
          <p:nvPr/>
        </p:nvSpPr>
        <p:spPr>
          <a:xfrm>
            <a:off x="7416800" y="9855199"/>
            <a:ext cx="9924766" cy="402235"/>
          </a:xfrm>
          <a:prstGeom prst="line">
            <a:avLst/>
          </a:prstGeom>
          <a:ln w="63500">
            <a:solidFill>
              <a:srgbClr val="53585F"/>
            </a:solidFill>
            <a:miter lim="400000"/>
            <a:tailEnd type="triangle"/>
          </a:ln>
        </p:spPr>
        <p:txBody>
          <a:bodyPr lIns="50800" tIns="50800" rIns="50800" bIns="50800" anchor="ctr"/>
          <a:lstStyle/>
          <a:p>
            <a:pPr defTabSz="825500">
              <a:defRPr sz="3200"/>
            </a:pPr>
          </a:p>
        </p:txBody>
      </p:sp>
      <p:sp>
        <p:nvSpPr>
          <p:cNvPr id="1020" name="Shape 1020"/>
          <p:cNvSpPr/>
          <p:nvPr/>
        </p:nvSpPr>
        <p:spPr>
          <a:xfrm>
            <a:off x="9722685" y="9376866"/>
            <a:ext cx="229514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i="1" sz="3000">
                <a:latin typeface="Helvetica"/>
                <a:ea typeface="Helvetica"/>
                <a:cs typeface="Helvetica"/>
                <a:sym typeface="Helvetica"/>
              </a:defRPr>
            </a:lvl1pPr>
          </a:lstStyle>
          <a:p>
            <a:pPr/>
            <a:r>
              <a:t>stakeholders</a:t>
            </a:r>
          </a:p>
        </p:txBody>
      </p:sp>
      <p:sp>
        <p:nvSpPr>
          <p:cNvPr id="1021" name="Shape 1021"/>
          <p:cNvSpPr/>
          <p:nvPr/>
        </p:nvSpPr>
        <p:spPr>
          <a:xfrm>
            <a:off x="6502400" y="6092572"/>
            <a:ext cx="8746777" cy="3325072"/>
          </a:xfrm>
          <a:prstGeom prst="line">
            <a:avLst/>
          </a:prstGeom>
          <a:ln w="63500">
            <a:solidFill>
              <a:srgbClr val="A6AAA9"/>
            </a:solidFill>
            <a:miter lim="400000"/>
            <a:tailEnd type="triangle"/>
          </a:ln>
        </p:spPr>
        <p:txBody>
          <a:bodyPr lIns="50800" tIns="50800" rIns="50800" bIns="50800" anchor="ctr"/>
          <a:lstStyle/>
          <a:p>
            <a:pPr defTabSz="825500">
              <a:defRPr sz="3200"/>
            </a:pPr>
          </a:p>
        </p:txBody>
      </p:sp>
      <p:sp>
        <p:nvSpPr>
          <p:cNvPr id="1022" name="Shape 1022"/>
          <p:cNvSpPr/>
          <p:nvPr/>
        </p:nvSpPr>
        <p:spPr>
          <a:xfrm>
            <a:off x="8839200" y="2912925"/>
            <a:ext cx="7325966" cy="6064637"/>
          </a:xfrm>
          <a:prstGeom prst="line">
            <a:avLst/>
          </a:prstGeom>
          <a:ln w="63500">
            <a:solidFill>
              <a:srgbClr val="DCDEE0"/>
            </a:solidFill>
            <a:miter lim="400000"/>
            <a:tailEnd type="triangle"/>
          </a:ln>
        </p:spPr>
        <p:txBody>
          <a:bodyPr lIns="50800" tIns="50800" rIns="50800" bIns="50800" anchor="ctr"/>
          <a:lstStyle/>
          <a:p>
            <a:pPr defTabSz="825500">
              <a:defRPr sz="3200"/>
            </a:pPr>
          </a:p>
        </p:txBody>
      </p:sp>
      <p:sp>
        <p:nvSpPr>
          <p:cNvPr id="1023" name="Shape 1023"/>
          <p:cNvSpPr/>
          <p:nvPr/>
        </p:nvSpPr>
        <p:spPr>
          <a:xfrm flipH="1">
            <a:off x="20185498" y="7033473"/>
            <a:ext cx="634028" cy="1693417"/>
          </a:xfrm>
          <a:prstGeom prst="line">
            <a:avLst/>
          </a:prstGeom>
          <a:ln w="63500">
            <a:solidFill>
              <a:srgbClr val="53585F"/>
            </a:solidFill>
            <a:miter lim="400000"/>
            <a:tailEnd type="triangle"/>
          </a:ln>
        </p:spPr>
        <p:txBody>
          <a:bodyPr lIns="50800" tIns="50800" rIns="50800" bIns="50800" anchor="ctr"/>
          <a:lstStyle/>
          <a:p>
            <a:pPr defTabSz="825500">
              <a:defRPr sz="3200"/>
            </a:pPr>
          </a:p>
        </p:txBody>
      </p:sp>
      <p:sp>
        <p:nvSpPr>
          <p:cNvPr id="1024" name="Shape 1024"/>
          <p:cNvSpPr/>
          <p:nvPr/>
        </p:nvSpPr>
        <p:spPr>
          <a:xfrm>
            <a:off x="20439848" y="7823200"/>
            <a:ext cx="229514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i="1" sz="3000">
                <a:latin typeface="Helvetica"/>
                <a:ea typeface="Helvetica"/>
                <a:cs typeface="Helvetica"/>
                <a:sym typeface="Helvetica"/>
              </a:defRPr>
            </a:lvl1pPr>
          </a:lstStyle>
          <a:p>
            <a:pPr/>
            <a:r>
              <a:t>stakeholders</a:t>
            </a:r>
          </a:p>
        </p:txBody>
      </p:sp>
      <p:sp>
        <p:nvSpPr>
          <p:cNvPr id="1025" name="Shape 1025"/>
          <p:cNvSpPr/>
          <p:nvPr/>
        </p:nvSpPr>
        <p:spPr>
          <a:xfrm>
            <a:off x="7721814" y="6057900"/>
            <a:ext cx="139141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i="1" sz="3000">
                <a:latin typeface="Helvetica"/>
                <a:ea typeface="Helvetica"/>
                <a:cs typeface="Helvetica"/>
                <a:sym typeface="Helvetica"/>
              </a:defRPr>
            </a:lvl1pPr>
          </a:lstStyle>
          <a:p>
            <a:pPr/>
            <a:r>
              <a:t>experts</a:t>
            </a:r>
          </a:p>
        </p:txBody>
      </p:sp>
      <p:sp>
        <p:nvSpPr>
          <p:cNvPr id="1026" name="Shape 1026"/>
          <p:cNvSpPr/>
          <p:nvPr/>
        </p:nvSpPr>
        <p:spPr>
          <a:xfrm>
            <a:off x="10174551" y="3552147"/>
            <a:ext cx="139141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i="1" sz="3000">
                <a:latin typeface="Helvetica"/>
                <a:ea typeface="Helvetica"/>
                <a:cs typeface="Helvetica"/>
                <a:sym typeface="Helvetica"/>
              </a:defRPr>
            </a:lvl1pPr>
          </a:lstStyle>
          <a:p>
            <a:pPr/>
            <a:r>
              <a:t>experts</a:t>
            </a:r>
          </a:p>
        </p:txBody>
      </p:sp>
      <p:sp>
        <p:nvSpPr>
          <p:cNvPr id="1027" name="Shape 1027"/>
          <p:cNvSpPr/>
          <p:nvPr/>
        </p:nvSpPr>
        <p:spPr>
          <a:xfrm>
            <a:off x="16499151" y="7175500"/>
            <a:ext cx="139141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i="1" sz="3000">
                <a:latin typeface="Helvetica"/>
                <a:ea typeface="Helvetica"/>
                <a:cs typeface="Helvetica"/>
                <a:sym typeface="Helvetica"/>
              </a:defRPr>
            </a:lvl1pPr>
          </a:lstStyle>
          <a:p>
            <a:pPr/>
            <a:r>
              <a:t>experts</a:t>
            </a:r>
          </a:p>
        </p:txBody>
      </p:sp>
      <p:sp>
        <p:nvSpPr>
          <p:cNvPr id="1028" name="Shape 1028"/>
          <p:cNvSpPr/>
          <p:nvPr/>
        </p:nvSpPr>
        <p:spPr>
          <a:xfrm>
            <a:off x="15986036" y="7072332"/>
            <a:ext cx="1367373" cy="1385640"/>
          </a:xfrm>
          <a:prstGeom prst="line">
            <a:avLst/>
          </a:prstGeom>
          <a:ln w="63500">
            <a:solidFill>
              <a:srgbClr val="A6AAA9"/>
            </a:solidFill>
            <a:miter lim="400000"/>
            <a:tailEnd type="triangle"/>
          </a:ln>
        </p:spPr>
        <p:txBody>
          <a:bodyPr lIns="50800" tIns="50800" rIns="50800" bIns="50800" anchor="ctr"/>
          <a:lstStyle/>
          <a:p>
            <a:pPr defTabSz="825500">
              <a:defRPr sz="3200"/>
            </a:pPr>
          </a:p>
        </p:txBody>
      </p:sp>
      <p:sp>
        <p:nvSpPr>
          <p:cNvPr id="1029" name="Shape 1029"/>
          <p:cNvSpPr/>
          <p:nvPr/>
        </p:nvSpPr>
        <p:spPr>
          <a:xfrm>
            <a:off x="18090266" y="3750630"/>
            <a:ext cx="146565" cy="4563205"/>
          </a:xfrm>
          <a:prstGeom prst="line">
            <a:avLst/>
          </a:prstGeom>
          <a:ln w="63500">
            <a:solidFill>
              <a:srgbClr val="DCDEE0"/>
            </a:solidFill>
            <a:miter lim="400000"/>
            <a:tailEnd type="triangle"/>
          </a:ln>
        </p:spPr>
        <p:txBody>
          <a:bodyPr lIns="50800" tIns="50800" rIns="50800" bIns="50800" anchor="ctr"/>
          <a:lstStyle/>
          <a:p>
            <a:pPr defTabSz="825500">
              <a:defRPr sz="3200"/>
            </a:pPr>
          </a:p>
        </p:txBody>
      </p:sp>
      <p:sp>
        <p:nvSpPr>
          <p:cNvPr id="1030" name="Shape 1030"/>
          <p:cNvSpPr/>
          <p:nvPr/>
        </p:nvSpPr>
        <p:spPr>
          <a:xfrm>
            <a:off x="18067668" y="4343400"/>
            <a:ext cx="139141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i="1" sz="3000">
                <a:latin typeface="Helvetica"/>
                <a:ea typeface="Helvetica"/>
                <a:cs typeface="Helvetica"/>
                <a:sym typeface="Helvetica"/>
              </a:defRPr>
            </a:lvl1pPr>
          </a:lstStyle>
          <a:p>
            <a:pPr/>
            <a:r>
              <a:t>experts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32" name="pasted-image.pdf"/>
          <p:cNvPicPr>
            <a:picLocks noChangeAspect="1"/>
          </p:cNvPicPr>
          <p:nvPr/>
        </p:nvPicPr>
        <p:blipFill>
          <a:blip r:embed="rId2">
            <a:extLst/>
          </a:blip>
          <a:stretch>
            <a:fillRect/>
          </a:stretch>
        </p:blipFill>
        <p:spPr>
          <a:xfrm>
            <a:off x="0" y="10715"/>
            <a:ext cx="24384001"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34" name="IMG-20180204-WA0001.jpg"/>
          <p:cNvPicPr>
            <a:picLocks noChangeAspect="1"/>
          </p:cNvPicPr>
          <p:nvPr/>
        </p:nvPicPr>
        <p:blipFill>
          <a:blip r:embed="rId2">
            <a:extLst/>
          </a:blip>
          <a:stretch>
            <a:fillRect/>
          </a:stretch>
        </p:blipFill>
        <p:spPr>
          <a:xfrm>
            <a:off x="10445551" y="2700648"/>
            <a:ext cx="13125649" cy="10346704"/>
          </a:xfrm>
          <a:prstGeom prst="rect">
            <a:avLst/>
          </a:prstGeom>
          <a:ln w="12700">
            <a:miter lim="400000"/>
          </a:ln>
        </p:spPr>
      </p:pic>
      <p:pic>
        <p:nvPicPr>
          <p:cNvPr id="1035" name="SaintVincent.tiff"/>
          <p:cNvPicPr>
            <a:picLocks noChangeAspect="1"/>
          </p:cNvPicPr>
          <p:nvPr/>
        </p:nvPicPr>
        <p:blipFill>
          <a:blip r:embed="rId3">
            <a:extLst/>
          </a:blip>
          <a:stretch>
            <a:fillRect/>
          </a:stretch>
        </p:blipFill>
        <p:spPr>
          <a:xfrm>
            <a:off x="165100" y="1011039"/>
            <a:ext cx="10185400" cy="8572501"/>
          </a:xfrm>
          <a:prstGeom prst="rect">
            <a:avLst/>
          </a:prstGeom>
          <a:ln w="12700">
            <a:miter lim="400000"/>
          </a:ln>
        </p:spPr>
      </p:pic>
      <p:sp>
        <p:nvSpPr>
          <p:cNvPr id="1036" name="Shape 1036"/>
          <p:cNvSpPr/>
          <p:nvPr/>
        </p:nvSpPr>
        <p:spPr>
          <a:xfrm>
            <a:off x="8356600" y="3502620"/>
            <a:ext cx="1270000" cy="990105"/>
          </a:xfrm>
          <a:prstGeom prst="rect">
            <a:avLst/>
          </a:prstGeom>
          <a:ln w="25400">
            <a:solidFill>
              <a:srgbClr val="0000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825500">
              <a:defRPr sz="3200">
                <a:solidFill>
                  <a:srgbClr val="FFFFFF"/>
                </a:solidFill>
              </a:defRPr>
            </a:pPr>
          </a:p>
        </p:txBody>
      </p:sp>
      <p:pic>
        <p:nvPicPr>
          <p:cNvPr id="1037" name="guy.tiff"/>
          <p:cNvPicPr>
            <a:picLocks noChangeAspect="1"/>
          </p:cNvPicPr>
          <p:nvPr/>
        </p:nvPicPr>
        <p:blipFill>
          <a:blip r:embed="rId4">
            <a:extLst/>
          </a:blip>
          <a:stretch>
            <a:fillRect/>
          </a:stretch>
        </p:blipFill>
        <p:spPr>
          <a:xfrm>
            <a:off x="10394950" y="469900"/>
            <a:ext cx="4762500" cy="5918200"/>
          </a:xfrm>
          <a:prstGeom prst="rect">
            <a:avLst/>
          </a:prstGeom>
          <a:ln w="12700">
            <a:miter lim="400000"/>
          </a:ln>
        </p:spPr>
      </p:pic>
      <p:pic>
        <p:nvPicPr>
          <p:cNvPr id="1038" name="village.tiff"/>
          <p:cNvPicPr>
            <a:picLocks noChangeAspect="1"/>
          </p:cNvPicPr>
          <p:nvPr/>
        </p:nvPicPr>
        <p:blipFill>
          <a:blip r:embed="rId5">
            <a:extLst/>
          </a:blip>
          <a:stretch>
            <a:fillRect/>
          </a:stretch>
        </p:blipFill>
        <p:spPr>
          <a:xfrm>
            <a:off x="1384300" y="6483350"/>
            <a:ext cx="9525000" cy="7099300"/>
          </a:xfrm>
          <a:prstGeom prst="rect">
            <a:avLst/>
          </a:prstGeom>
          <a:ln w="12700">
            <a:miter lim="400000"/>
          </a:ln>
        </p:spPr>
      </p:pic>
      <p:sp>
        <p:nvSpPr>
          <p:cNvPr id="1039" name="Shape 1039"/>
          <p:cNvSpPr/>
          <p:nvPr/>
        </p:nvSpPr>
        <p:spPr>
          <a:xfrm>
            <a:off x="17025937" y="1391996"/>
            <a:ext cx="618109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stStyle>
          <a:p>
            <a:pPr/>
            <a:r>
              <a:t>Population: ~ 11,000 </a:t>
            </a:r>
          </a:p>
        </p:txBody>
      </p:sp>
      <p:sp>
        <p:nvSpPr>
          <p:cNvPr id="1040" name="Shape 1040"/>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1041" name="Shape 104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042" name="Mari_Logo1.jpg"/>
          <p:cNvPicPr>
            <a:picLocks noChangeAspect="1"/>
          </p:cNvPicPr>
          <p:nvPr/>
        </p:nvPicPr>
        <p:blipFill>
          <a:blip r:embed="rId6">
            <a:extLst/>
          </a:blip>
          <a:stretch>
            <a:fillRect/>
          </a:stretch>
        </p:blipFill>
        <p:spPr>
          <a:xfrm>
            <a:off x="23455572" y="91975"/>
            <a:ext cx="933017" cy="7654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44" name="Earth.png"/>
          <p:cNvPicPr>
            <a:picLocks noChangeAspect="0"/>
          </p:cNvPicPr>
          <p:nvPr/>
        </p:nvPicPr>
        <p:blipFill>
          <a:blip r:embed="rId2">
            <a:extLst/>
          </a:blip>
          <a:stretch>
            <a:fillRect/>
          </a:stretch>
        </p:blipFill>
        <p:spPr>
          <a:xfrm>
            <a:off x="11623994" y="822050"/>
            <a:ext cx="12115801" cy="11684001"/>
          </a:xfrm>
          <a:prstGeom prst="rect">
            <a:avLst/>
          </a:prstGeom>
          <a:ln w="12700">
            <a:miter lim="400000"/>
          </a:ln>
        </p:spPr>
      </p:pic>
      <p:pic>
        <p:nvPicPr>
          <p:cNvPr id="1045" name="Earth with Text.png"/>
          <p:cNvPicPr>
            <a:picLocks noChangeAspect="0"/>
          </p:cNvPicPr>
          <p:nvPr/>
        </p:nvPicPr>
        <p:blipFill>
          <a:blip r:embed="rId3">
            <a:extLst/>
          </a:blip>
          <a:stretch>
            <a:fillRect/>
          </a:stretch>
        </p:blipFill>
        <p:spPr>
          <a:xfrm>
            <a:off x="11677491" y="822050"/>
            <a:ext cx="12115801" cy="11684001"/>
          </a:xfrm>
          <a:prstGeom prst="rect">
            <a:avLst/>
          </a:prstGeom>
          <a:ln w="12700">
            <a:miter lim="400000"/>
          </a:ln>
        </p:spPr>
      </p:pic>
      <p:pic>
        <p:nvPicPr>
          <p:cNvPr id="1046" name="Society Economy Environment.jpg"/>
          <p:cNvPicPr>
            <a:picLocks noChangeAspect="1"/>
          </p:cNvPicPr>
          <p:nvPr/>
        </p:nvPicPr>
        <p:blipFill>
          <a:blip r:embed="rId4">
            <a:extLst/>
          </a:blip>
          <a:stretch>
            <a:fillRect/>
          </a:stretch>
        </p:blipFill>
        <p:spPr>
          <a:xfrm>
            <a:off x="11557000" y="876300"/>
            <a:ext cx="12814300" cy="12383969"/>
          </a:xfrm>
          <a:prstGeom prst="rect">
            <a:avLst/>
          </a:prstGeom>
          <a:ln w="12700">
            <a:miter lim="400000"/>
          </a:ln>
        </p:spPr>
      </p:pic>
      <p:pic>
        <p:nvPicPr>
          <p:cNvPr id="1047" name="Society Economy Environment2.jpg"/>
          <p:cNvPicPr>
            <a:picLocks noChangeAspect="1"/>
          </p:cNvPicPr>
          <p:nvPr/>
        </p:nvPicPr>
        <p:blipFill>
          <a:blip r:embed="rId5">
            <a:extLst/>
          </a:blip>
          <a:stretch>
            <a:fillRect/>
          </a:stretch>
        </p:blipFill>
        <p:spPr>
          <a:xfrm>
            <a:off x="11557000" y="880029"/>
            <a:ext cx="12814300" cy="12383970"/>
          </a:xfrm>
          <a:prstGeom prst="rect">
            <a:avLst/>
          </a:prstGeom>
          <a:ln w="12700">
            <a:miter lim="400000"/>
          </a:ln>
        </p:spPr>
      </p:pic>
      <p:pic>
        <p:nvPicPr>
          <p:cNvPr id="1048" name="Society Economy Environment2_4.jpg"/>
          <p:cNvPicPr>
            <a:picLocks noChangeAspect="1"/>
          </p:cNvPicPr>
          <p:nvPr/>
        </p:nvPicPr>
        <p:blipFill>
          <a:blip r:embed="rId6">
            <a:extLst/>
          </a:blip>
          <a:stretch>
            <a:fillRect/>
          </a:stretch>
        </p:blipFill>
        <p:spPr>
          <a:xfrm>
            <a:off x="11557000" y="880029"/>
            <a:ext cx="12814300" cy="12383970"/>
          </a:xfrm>
          <a:prstGeom prst="rect">
            <a:avLst/>
          </a:prstGeom>
          <a:ln w="12700">
            <a:miter lim="400000"/>
          </a:ln>
        </p:spPr>
      </p:pic>
      <p:pic>
        <p:nvPicPr>
          <p:cNvPr id="1049" name="Society Economy Environment2_8.jpg"/>
          <p:cNvPicPr>
            <a:picLocks noChangeAspect="1"/>
          </p:cNvPicPr>
          <p:nvPr/>
        </p:nvPicPr>
        <p:blipFill>
          <a:blip r:embed="rId7">
            <a:extLst/>
          </a:blip>
          <a:stretch>
            <a:fillRect/>
          </a:stretch>
        </p:blipFill>
        <p:spPr>
          <a:xfrm>
            <a:off x="11328241" y="1010185"/>
            <a:ext cx="12814301" cy="12383970"/>
          </a:xfrm>
          <a:prstGeom prst="rect">
            <a:avLst/>
          </a:prstGeom>
          <a:ln w="12700">
            <a:miter lim="400000"/>
          </a:ln>
        </p:spPr>
      </p:pic>
      <p:sp>
        <p:nvSpPr>
          <p:cNvPr id="1050" name="Shape 1050"/>
          <p:cNvSpPr/>
          <p:nvPr/>
        </p:nvSpPr>
        <p:spPr>
          <a:xfrm>
            <a:off x="-1" y="901700"/>
            <a:ext cx="24384002" cy="0"/>
          </a:xfrm>
          <a:prstGeom prst="line">
            <a:avLst/>
          </a:prstGeom>
          <a:ln w="25400">
            <a:solidFill>
              <a:srgbClr val="000000"/>
            </a:solidFill>
            <a:miter lim="400000"/>
          </a:ln>
        </p:spPr>
        <p:txBody>
          <a:bodyPr lIns="71437" tIns="71437" rIns="71437" bIns="71437" anchor="ctr"/>
          <a:lstStyle/>
          <a:p>
            <a:pPr>
              <a:defRPr sz="3200"/>
            </a:pPr>
          </a:p>
        </p:txBody>
      </p:sp>
      <p:sp>
        <p:nvSpPr>
          <p:cNvPr id="1051" name="Shape 1051"/>
          <p:cNvSpPr/>
          <p:nvPr/>
        </p:nvSpPr>
        <p:spPr>
          <a:xfrm>
            <a:off x="315668" y="1429315"/>
            <a:ext cx="6230926"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400">
                <a:latin typeface="Helvetica Neue Light"/>
                <a:ea typeface="Helvetica Neue Light"/>
                <a:cs typeface="Helvetica Neue Light"/>
                <a:sym typeface="Helvetica Neue Light"/>
              </a:defRPr>
            </a:lvl1pPr>
          </a:lstStyle>
          <a:p>
            <a:pPr>
              <a:defRPr sz="3800">
                <a:latin typeface="+mn-lt"/>
                <a:ea typeface="+mn-ea"/>
                <a:cs typeface="+mn-cs"/>
                <a:sym typeface="Helvetica Light"/>
              </a:defRPr>
            </a:pPr>
            <a:r>
              <a:rPr sz="4400">
                <a:latin typeface="Helvetica Neue Light"/>
                <a:ea typeface="Helvetica Neue Light"/>
                <a:cs typeface="Helvetica Neue Light"/>
                <a:sym typeface="Helvetica Neue Light"/>
              </a:rPr>
              <a:t>Everything is about Flows</a:t>
            </a:r>
          </a:p>
        </p:txBody>
      </p:sp>
      <p:pic>
        <p:nvPicPr>
          <p:cNvPr id="1052" name="Mari_Logo1.jpg"/>
          <p:cNvPicPr>
            <a:picLocks noChangeAspect="1"/>
          </p:cNvPicPr>
          <p:nvPr/>
        </p:nvPicPr>
        <p:blipFill>
          <a:blip r:embed="rId8">
            <a:extLst/>
          </a:blip>
          <a:stretch>
            <a:fillRect/>
          </a:stretch>
        </p:blipFill>
        <p:spPr>
          <a:xfrm>
            <a:off x="23455572" y="91975"/>
            <a:ext cx="933017" cy="765474"/>
          </a:xfrm>
          <a:prstGeom prst="rect">
            <a:avLst/>
          </a:prstGeom>
          <a:ln w="12700">
            <a:miter lim="400000"/>
          </a:ln>
        </p:spPr>
      </p:pic>
      <p:sp>
        <p:nvSpPr>
          <p:cNvPr id="1053" name="Shape 1053"/>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1054" name="Shape 1054"/>
          <p:cNvSpPr/>
          <p:nvPr/>
        </p:nvSpPr>
        <p:spPr>
          <a:xfrm>
            <a:off x="16103621" y="2815405"/>
            <a:ext cx="3156546" cy="1895436"/>
          </a:xfrm>
          <a:prstGeom prst="roundRect">
            <a:avLst>
              <a:gd name="adj" fmla="val 10050"/>
            </a:avLst>
          </a:prstGeom>
          <a:gradFill>
            <a:gsLst>
              <a:gs pos="0">
                <a:srgbClr val="4698B3"/>
              </a:gs>
              <a:gs pos="100000">
                <a:srgbClr val="C8DDEA"/>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b="1" sz="3200">
                <a:solidFill>
                  <a:srgbClr val="FFFFFF"/>
                </a:solidFill>
                <a:latin typeface="Helvetica"/>
                <a:ea typeface="Helvetica"/>
                <a:cs typeface="Helvetica"/>
                <a:sym typeface="Helvetica"/>
              </a:defRPr>
            </a:pPr>
            <a:r>
              <a:t>Ethics </a:t>
            </a:r>
          </a:p>
          <a:p>
            <a:pPr>
              <a:defRPr b="1" sz="3200">
                <a:solidFill>
                  <a:srgbClr val="FFFFFF"/>
                </a:solidFill>
                <a:latin typeface="Helvetica"/>
                <a:ea typeface="Helvetica"/>
                <a:cs typeface="Helvetica"/>
                <a:sym typeface="Helvetica"/>
              </a:defRPr>
            </a:pPr>
            <a:r>
              <a:t>Morality</a:t>
            </a:r>
          </a:p>
          <a:p>
            <a:pPr>
              <a:defRPr b="1" sz="3200">
                <a:solidFill>
                  <a:srgbClr val="FFFFFF"/>
                </a:solidFill>
                <a:latin typeface="Helvetica"/>
                <a:ea typeface="Helvetica"/>
                <a:cs typeface="Helvetica"/>
                <a:sym typeface="Helvetica"/>
              </a:defRPr>
            </a:pPr>
            <a:r>
              <a:t>Economy</a:t>
            </a:r>
          </a:p>
        </p:txBody>
      </p:sp>
      <p:sp>
        <p:nvSpPr>
          <p:cNvPr id="1055" name="Shape 1055"/>
          <p:cNvSpPr/>
          <p:nvPr/>
        </p:nvSpPr>
        <p:spPr>
          <a:xfrm>
            <a:off x="315668" y="3072559"/>
            <a:ext cx="11143537" cy="3450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800"/>
            </a:pPr>
            <a:r>
              <a:rPr sz="4400">
                <a:latin typeface="Helvetica Neue Light"/>
                <a:ea typeface="Helvetica Neue Light"/>
                <a:cs typeface="Helvetica Neue Light"/>
                <a:sym typeface="Helvetica Neue Light"/>
              </a:rPr>
              <a:t>Flows between human communities and the Earth’s life-support system are controlled by</a:t>
            </a:r>
            <a:endParaRPr sz="4400">
              <a:latin typeface="Helvetica Neue Light"/>
              <a:ea typeface="Helvetica Neue Light"/>
              <a:cs typeface="Helvetica Neue Light"/>
              <a:sym typeface="Helvetica Neue Light"/>
            </a:endParaRPr>
          </a:p>
          <a:p>
            <a:pPr marL="543277" indent="-543277" algn="l" defTabSz="457200">
              <a:buSzPct val="75000"/>
              <a:buChar char="•"/>
              <a:defRPr sz="3800"/>
            </a:pPr>
            <a:r>
              <a:rPr sz="4400">
                <a:latin typeface="Helvetica Neue Light"/>
                <a:ea typeface="Helvetica Neue Light"/>
                <a:cs typeface="Helvetica Neue Light"/>
                <a:sym typeface="Helvetica Neue Light"/>
              </a:rPr>
              <a:t>ethics</a:t>
            </a:r>
            <a:endParaRPr sz="4400">
              <a:latin typeface="Helvetica Neue Light"/>
              <a:ea typeface="Helvetica Neue Light"/>
              <a:cs typeface="Helvetica Neue Light"/>
              <a:sym typeface="Helvetica Neue Light"/>
            </a:endParaRPr>
          </a:p>
          <a:p>
            <a:pPr marL="543277" indent="-543277" algn="l" defTabSz="457200">
              <a:buSzPct val="75000"/>
              <a:buChar char="•"/>
              <a:defRPr sz="3800"/>
            </a:pPr>
            <a:r>
              <a:rPr sz="4400">
                <a:latin typeface="Helvetica Neue Light"/>
                <a:ea typeface="Helvetica Neue Light"/>
                <a:cs typeface="Helvetica Neue Light"/>
                <a:sym typeface="Helvetica Neue Light"/>
              </a:rPr>
              <a:t>morality</a:t>
            </a:r>
            <a:endParaRPr sz="4400">
              <a:latin typeface="Helvetica Neue Light"/>
              <a:ea typeface="Helvetica Neue Light"/>
              <a:cs typeface="Helvetica Neue Light"/>
              <a:sym typeface="Helvetica Neue Light"/>
            </a:endParaRPr>
          </a:p>
          <a:p>
            <a:pPr marL="543277" indent="-543277" algn="l" defTabSz="457200">
              <a:buSzPct val="75000"/>
              <a:buChar char="•"/>
              <a:defRPr sz="3800"/>
            </a:pPr>
            <a:r>
              <a:rPr sz="4400">
                <a:latin typeface="Helvetica Neue Light"/>
                <a:ea typeface="Helvetica Neue Light"/>
                <a:cs typeface="Helvetica Neue Light"/>
                <a:sym typeface="Helvetica Neue Light"/>
              </a:rPr>
              <a:t>economic rules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51"/>
                                        </p:tgtEl>
                                        <p:attrNameLst>
                                          <p:attrName>style.visibility</p:attrName>
                                        </p:attrNameLst>
                                      </p:cBhvr>
                                      <p:to>
                                        <p:strVal val="visible"/>
                                      </p:to>
                                    </p:set>
                                    <p:animEffect filter="dissolve" transition="in">
                                      <p:cBhvr>
                                        <p:cTn id="7" dur="1000"/>
                                        <p:tgtEl>
                                          <p:spTgt spid="105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055"/>
                                        </p:tgtEl>
                                        <p:attrNameLst>
                                          <p:attrName>style.visibility</p:attrName>
                                        </p:attrNameLst>
                                      </p:cBhvr>
                                      <p:to>
                                        <p:strVal val="visible"/>
                                      </p:to>
                                    </p:set>
                                    <p:animEffect filter="dissolve" transition="in">
                                      <p:cBhvr>
                                        <p:cTn id="11" dur="1000"/>
                                        <p:tgtEl>
                                          <p:spTgt spid="10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5" grpId="2"/>
      <p:bldP build="whole" bldLvl="1" animBg="1" rev="0" advAuto="0" spid="1051" grpId="1"/>
    </p:bldLst>
  </p:timing>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057" name="Shape 1057"/>
          <p:cNvSpPr/>
          <p:nvPr/>
        </p:nvSpPr>
        <p:spPr>
          <a:xfrm>
            <a:off x="251525" y="10214676"/>
            <a:ext cx="12734669" cy="327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200">
                <a:solidFill>
                  <a:srgbClr val="323333"/>
                </a:solidFill>
              </a:defRPr>
            </a:lvl1pPr>
          </a:lstStyle>
          <a:p>
            <a:pPr/>
            <a:r>
              <a:t>September 1, 2016: He called for care for the environment to be added to the seven spiritual works of mercy outlined in the Gospel that the faithful are asked to perform throughout the pope’s year of mercy in 2016.</a:t>
            </a:r>
          </a:p>
        </p:txBody>
      </p:sp>
      <p:sp>
        <p:nvSpPr>
          <p:cNvPr id="1058" name="Shape 105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05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060" name="Shape 1060"/>
          <p:cNvSpPr/>
          <p:nvPr/>
        </p:nvSpPr>
        <p:spPr>
          <a:xfrm>
            <a:off x="203666" y="3949700"/>
            <a:ext cx="12830386" cy="5816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200">
                <a:solidFill>
                  <a:srgbClr val="323333"/>
                </a:solidFill>
              </a:defRPr>
            </a:pPr>
            <a:r>
              <a:t>As </a:t>
            </a:r>
            <a:r>
              <a:rPr>
                <a:solidFill>
                  <a:srgbClr val="005689"/>
                </a:solidFill>
                <a:hlinkClick r:id="rId3" invalidUrl="" action="" tgtFrame="" tooltip="" history="1" highlightClick="0" endSnd="0"/>
              </a:rPr>
              <a:t>Pope Francis</a:t>
            </a:r>
            <a:r>
              <a:t> puts it in his ecological teaching document, Laudato Si’: “To blame population growth instead of extreme and selective consumerism on the part of some, is one way of refusing to face the issues. It is an attempt to legitimise the present model of distribution, where a minority believes that it has the right to consume in a way which can never be universalised, since the planet could not even contain the waste products of such consumption.”</a:t>
            </a:r>
          </a:p>
        </p:txBody>
      </p:sp>
      <p:pic>
        <p:nvPicPr>
          <p:cNvPr id="1061" name="pope.tiff"/>
          <p:cNvPicPr>
            <a:picLocks noChangeAspect="1"/>
          </p:cNvPicPr>
          <p:nvPr/>
        </p:nvPicPr>
        <p:blipFill>
          <a:blip r:embed="rId4">
            <a:extLst/>
          </a:blip>
          <a:stretch>
            <a:fillRect/>
          </a:stretch>
        </p:blipFill>
        <p:spPr>
          <a:xfrm>
            <a:off x="13126241" y="1815465"/>
            <a:ext cx="11141277" cy="10085070"/>
          </a:xfrm>
          <a:prstGeom prst="rect">
            <a:avLst/>
          </a:prstGeom>
          <a:ln w="12700">
            <a:miter lim="400000"/>
          </a:ln>
        </p:spPr>
      </p:pic>
      <p:sp>
        <p:nvSpPr>
          <p:cNvPr id="1062" name="Shape 1062"/>
          <p:cNvSpPr/>
          <p:nvPr/>
        </p:nvSpPr>
        <p:spPr>
          <a:xfrm>
            <a:off x="158700" y="68312"/>
            <a:ext cx="106531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is being done to reach the SDGs?</a:t>
            </a:r>
          </a:p>
        </p:txBody>
      </p:sp>
      <p:sp>
        <p:nvSpPr>
          <p:cNvPr id="1063" name="Shape 1063"/>
          <p:cNvSpPr/>
          <p:nvPr/>
        </p:nvSpPr>
        <p:spPr>
          <a:xfrm>
            <a:off x="192047" y="1019007"/>
            <a:ext cx="10865873"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lstStyle>
          <a:p>
            <a:pPr/>
            <a:r>
              <a:t>Changing morality of degrading the Earth’s life-support system </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60"/>
                                        </p:tgtEl>
                                        <p:attrNameLst>
                                          <p:attrName>style.visibility</p:attrName>
                                        </p:attrNameLst>
                                      </p:cBhvr>
                                      <p:to>
                                        <p:strVal val="visible"/>
                                      </p:to>
                                    </p:set>
                                    <p:animEffect filter="dissolve" transition="in">
                                      <p:cBhvr>
                                        <p:cTn id="7" dur="1000"/>
                                        <p:tgtEl>
                                          <p:spTgt spid="106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061"/>
                                        </p:tgtEl>
                                        <p:attrNameLst>
                                          <p:attrName>style.visibility</p:attrName>
                                        </p:attrNameLst>
                                      </p:cBhvr>
                                      <p:to>
                                        <p:strVal val="visible"/>
                                      </p:to>
                                    </p:set>
                                    <p:animEffect filter="dissolve" transition="in">
                                      <p:cBhvr>
                                        <p:cTn id="11" dur="1000"/>
                                        <p:tgtEl>
                                          <p:spTgt spid="1061"/>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057"/>
                                        </p:tgtEl>
                                        <p:attrNameLst>
                                          <p:attrName>style.visibility</p:attrName>
                                        </p:attrNameLst>
                                      </p:cBhvr>
                                      <p:to>
                                        <p:strVal val="visible"/>
                                      </p:to>
                                    </p:set>
                                    <p:animEffect filter="dissolve" transition="in">
                                      <p:cBhvr>
                                        <p:cTn id="15" dur="1000"/>
                                        <p:tgtEl>
                                          <p:spTgt spid="10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7" grpId="3"/>
      <p:bldP build="whole" bldLvl="1" animBg="1" rev="0" advAuto="0" spid="1060" grpId="1"/>
      <p:bldP build="whole" bldLvl="1" animBg="1" rev="0" advAuto="0" spid="1061" grpId="2"/>
    </p:bldLst>
  </p:timing>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071" name="Group 1071"/>
          <p:cNvGrpSpPr/>
          <p:nvPr/>
        </p:nvGrpSpPr>
        <p:grpSpPr>
          <a:xfrm>
            <a:off x="757459" y="1122630"/>
            <a:ext cx="22869082" cy="11470740"/>
            <a:chOff x="0" y="0"/>
            <a:chExt cx="22869081" cy="11470738"/>
          </a:xfrm>
        </p:grpSpPr>
        <p:pic>
          <p:nvPicPr>
            <p:cNvPr id="1065"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1066"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1067"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1068" name="sdgs_p4.tiff"/>
            <p:cNvPicPr>
              <a:picLocks noChangeAspect="1"/>
            </p:cNvPicPr>
            <p:nvPr/>
          </p:nvPicPr>
          <p:blipFill>
            <a:blip r:embed="rId5">
              <a:extLst/>
            </a:blip>
            <a:stretch>
              <a:fillRect/>
            </a:stretch>
          </p:blipFill>
          <p:spPr>
            <a:xfrm>
              <a:off x="11643869" y="3771991"/>
              <a:ext cx="11225213" cy="3937984"/>
            </a:xfrm>
            <a:prstGeom prst="rect">
              <a:avLst/>
            </a:prstGeom>
            <a:ln w="12700" cap="flat">
              <a:noFill/>
              <a:miter lim="400000"/>
            </a:ln>
            <a:effectLst/>
          </p:spPr>
        </p:pic>
        <p:pic>
          <p:nvPicPr>
            <p:cNvPr id="1069"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1070"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sp>
        <p:nvSpPr>
          <p:cNvPr id="1072" name="Shape 1072"/>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1073" name="Shape 1073"/>
          <p:cNvSpPr/>
          <p:nvPr/>
        </p:nvSpPr>
        <p:spPr>
          <a:xfrm>
            <a:off x="5427979" y="3573462"/>
            <a:ext cx="13934044" cy="5476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17361" indent="-617361" algn="l">
              <a:buSzPct val="75000"/>
              <a:buChar char="•"/>
              <a:defRPr>
                <a:latin typeface="Helvetica"/>
                <a:ea typeface="Helvetica"/>
                <a:cs typeface="Helvetica"/>
                <a:sym typeface="Helvetica"/>
              </a:defRPr>
            </a:pPr>
            <a:r>
              <a:t>About Sustainable Development</a:t>
            </a:r>
          </a:p>
          <a:p>
            <a:pPr marL="617361" indent="-617361" algn="l">
              <a:buSzPct val="75000"/>
              <a:buChar char="•"/>
              <a:defRPr>
                <a:latin typeface="Helvetica"/>
                <a:ea typeface="Helvetica"/>
                <a:cs typeface="Helvetica"/>
                <a:sym typeface="Helvetica"/>
              </a:defRPr>
            </a:pPr>
            <a:r>
              <a:t>The 2030 Agenda: A Road to Dignity</a:t>
            </a:r>
          </a:p>
          <a:p>
            <a:pPr marL="617361" indent="-617361" algn="l">
              <a:buSzPct val="75000"/>
              <a:buChar char="•"/>
              <a:defRPr>
                <a:latin typeface="Helvetica"/>
                <a:ea typeface="Helvetica"/>
                <a:cs typeface="Helvetica"/>
                <a:sym typeface="Helvetica"/>
              </a:defRPr>
            </a:pPr>
            <a:r>
              <a:t>The Goals</a:t>
            </a:r>
          </a:p>
          <a:p>
            <a:pPr marL="617361" indent="-617361" algn="l">
              <a:buSzPct val="75000"/>
              <a:buChar char="•"/>
              <a:defRPr>
                <a:latin typeface="Helvetica"/>
                <a:ea typeface="Helvetica"/>
                <a:cs typeface="Helvetica"/>
                <a:sym typeface="Helvetica"/>
              </a:defRPr>
            </a:pPr>
            <a:r>
              <a:t>What is being done to reach the Goals</a:t>
            </a:r>
          </a:p>
          <a:p>
            <a:pPr marL="617361" indent="-617361" algn="l">
              <a:buSzPct val="75000"/>
              <a:buChar char="•"/>
              <a:defRPr>
                <a:latin typeface="Helvetica"/>
                <a:ea typeface="Helvetica"/>
                <a:cs typeface="Helvetica"/>
                <a:sym typeface="Helvetica"/>
              </a:defRPr>
            </a:pPr>
            <a:r>
              <a:t>Society through the Eyes of the Goals</a:t>
            </a:r>
          </a:p>
          <a:p>
            <a:pPr marL="617361" indent="-617361" algn="l">
              <a:buSzPct val="75000"/>
              <a:buChar char="•"/>
              <a:defRPr>
                <a:latin typeface="Helvetica"/>
                <a:ea typeface="Helvetica"/>
                <a:cs typeface="Helvetica"/>
                <a:sym typeface="Helvetica"/>
              </a:defRPr>
            </a:pPr>
            <a:r>
              <a:t>What is missing?</a:t>
            </a:r>
          </a:p>
          <a:p>
            <a:pPr marL="617361" indent="-617361" algn="l">
              <a:buSzPct val="75000"/>
              <a:buChar char="•"/>
              <a:defRPr>
                <a:latin typeface="Helvetica"/>
                <a:ea typeface="Helvetica"/>
                <a:cs typeface="Helvetica"/>
                <a:sym typeface="Helvetica"/>
              </a:defRPr>
            </a:pPr>
            <a:r>
              <a:t>What can you do?</a:t>
            </a:r>
          </a:p>
        </p:txBody>
      </p:sp>
      <p:sp>
        <p:nvSpPr>
          <p:cNvPr id="1074" name="Shape 1074"/>
          <p:cNvSpPr/>
          <p:nvPr/>
        </p:nvSpPr>
        <p:spPr>
          <a:xfrm>
            <a:off x="6019800" y="7467600"/>
            <a:ext cx="10848556" cy="0"/>
          </a:xfrm>
          <a:prstGeom prst="line">
            <a:avLst/>
          </a:prstGeom>
          <a:ln w="50800">
            <a:solidFill>
              <a:schemeClr val="accent5"/>
            </a:solidFill>
            <a:miter lim="400000"/>
          </a:ln>
        </p:spPr>
        <p:txBody>
          <a:bodyPr lIns="71437" tIns="71437" rIns="71437" bIns="71437" anchor="ctr"/>
          <a:lstStyle/>
          <a:p>
            <a:pPr>
              <a:defRPr sz="3200"/>
            </a:pP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6" name="Shape 1076"/>
          <p:cNvSpPr/>
          <p:nvPr/>
        </p:nvSpPr>
        <p:spPr>
          <a:xfrm>
            <a:off x="137" y="973293"/>
            <a:ext cx="24383725" cy="1"/>
          </a:xfrm>
          <a:prstGeom prst="line">
            <a:avLst/>
          </a:prstGeom>
          <a:ln w="25400">
            <a:solidFill>
              <a:srgbClr val="000000"/>
            </a:solidFill>
            <a:miter lim="400000"/>
          </a:ln>
        </p:spPr>
        <p:txBody>
          <a:bodyPr lIns="71437" tIns="71437" rIns="71437" bIns="71437" anchor="ctr"/>
          <a:lstStyle/>
          <a:p>
            <a:pPr>
              <a:defRPr sz="3200"/>
            </a:pPr>
          </a:p>
        </p:txBody>
      </p:sp>
      <p:sp>
        <p:nvSpPr>
          <p:cNvPr id="1077" name="Shape 1077"/>
          <p:cNvSpPr/>
          <p:nvPr/>
        </p:nvSpPr>
        <p:spPr>
          <a:xfrm>
            <a:off x="169659" y="18173"/>
            <a:ext cx="15675280" cy="981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5500"/>
            </a:lvl1pPr>
          </a:lstStyle>
          <a:p>
            <a:pPr/>
            <a:r>
              <a:t>Society through the eyes of the SDGs</a:t>
            </a:r>
          </a:p>
        </p:txBody>
      </p:sp>
      <p:sp>
        <p:nvSpPr>
          <p:cNvPr id="1078" name="Shape 1078"/>
          <p:cNvSpPr/>
          <p:nvPr/>
        </p:nvSpPr>
        <p:spPr>
          <a:xfrm>
            <a:off x="679539" y="7951432"/>
            <a:ext cx="22692341" cy="3902076"/>
          </a:xfrm>
          <a:prstGeom prst="rect">
            <a:avLst/>
          </a:prstGeom>
          <a:solidFill>
            <a:srgbClr val="FFFFFF">
              <a:alpha val="89808"/>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6200">
                <a:latin typeface="Helvetica"/>
                <a:ea typeface="Helvetica"/>
                <a:cs typeface="Helvetica"/>
                <a:sym typeface="Helvetica"/>
              </a:defRPr>
            </a:pPr>
            <a:r>
              <a:t>A new Paradigm:</a:t>
            </a:r>
          </a:p>
          <a:p>
            <a:pPr>
              <a:defRPr sz="6200">
                <a:latin typeface="Helvetica"/>
                <a:ea typeface="Helvetica"/>
                <a:cs typeface="Helvetica"/>
                <a:sym typeface="Helvetica"/>
              </a:defRPr>
            </a:pPr>
            <a:r>
              <a:t>Giving each SDG its own life</a:t>
            </a:r>
          </a:p>
          <a:p>
            <a:pPr>
              <a:defRPr sz="6200">
                <a:latin typeface="Helvetica"/>
                <a:ea typeface="Helvetica"/>
                <a:cs typeface="Helvetica"/>
                <a:sym typeface="Helvetica"/>
              </a:defRPr>
            </a:pPr>
            <a:r>
              <a:t>Seeing the world through the eyes of a SDG</a:t>
            </a:r>
          </a:p>
          <a:p>
            <a:pPr>
              <a:defRPr sz="6200">
                <a:latin typeface="Helvetica"/>
                <a:ea typeface="Helvetica"/>
                <a:cs typeface="Helvetica"/>
                <a:sym typeface="Helvetica"/>
              </a:defRPr>
            </a:pPr>
            <a:r>
              <a:t>Realizing, the world is not prepared for the goals</a:t>
            </a:r>
          </a:p>
        </p:txBody>
      </p:sp>
      <p:sp>
        <p:nvSpPr>
          <p:cNvPr id="1079" name="Shape 1079"/>
          <p:cNvSpPr/>
          <p:nvPr/>
        </p:nvSpPr>
        <p:spPr>
          <a:xfrm>
            <a:off x="679539" y="4056062"/>
            <a:ext cx="22692341" cy="3292476"/>
          </a:xfrm>
          <a:prstGeom prst="rect">
            <a:avLst/>
          </a:prstGeom>
          <a:solidFill>
            <a:srgbClr val="FFFFFF">
              <a:alpha val="87986"/>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5200"/>
            </a:pPr>
            <a:r>
              <a:t>We don’t ask:</a:t>
            </a:r>
          </a:p>
          <a:p>
            <a:pPr>
              <a:defRPr sz="5200"/>
            </a:pPr>
            <a:r>
              <a:t>What and who are these Goals?</a:t>
            </a:r>
          </a:p>
          <a:p>
            <a:pPr>
              <a:defRPr sz="5200"/>
            </a:pPr>
            <a:r>
              <a:t>How can a SDG be successful?</a:t>
            </a:r>
          </a:p>
          <a:p>
            <a:pPr>
              <a:defRPr sz="5200"/>
            </a:pPr>
            <a:r>
              <a:t>What does a goal need to grow into a successful goal?</a:t>
            </a:r>
          </a:p>
        </p:txBody>
      </p:sp>
      <p:sp>
        <p:nvSpPr>
          <p:cNvPr id="1080" name="Shape 1080"/>
          <p:cNvSpPr/>
          <p:nvPr/>
        </p:nvSpPr>
        <p:spPr>
          <a:xfrm>
            <a:off x="845829" y="1617740"/>
            <a:ext cx="22692342" cy="1793876"/>
          </a:xfrm>
          <a:prstGeom prst="rect">
            <a:avLst/>
          </a:prstGeom>
          <a:solidFill>
            <a:srgbClr val="FFFFFF">
              <a:alpha val="87983"/>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5400"/>
            </a:pPr>
            <a:r>
              <a:t>We often ask questions like:</a:t>
            </a:r>
          </a:p>
          <a:p>
            <a:pPr>
              <a:defRPr sz="5400"/>
            </a:pPr>
            <a:r>
              <a:t>What can we do to support SDG implementation and monitoring?</a:t>
            </a:r>
          </a:p>
        </p:txBody>
      </p:sp>
    </p:spTree>
  </p:cSld>
  <p:clrMapOvr>
    <a:masterClrMapping/>
  </p:clrMapOvr>
  <mc:AlternateContent xmlns:mc="http://schemas.openxmlformats.org/markup-compatibility/2006">
    <mc:Choice xmlns:p14="http://schemas.microsoft.com/office/powerpoint/2010/main" Requires="p14">
      <p:transition spd="slow" advClick="1" p14:dur="125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80"/>
                                        </p:tgtEl>
                                        <p:attrNameLst>
                                          <p:attrName>style.visibility</p:attrName>
                                        </p:attrNameLst>
                                      </p:cBhvr>
                                      <p:to>
                                        <p:strVal val="visible"/>
                                      </p:to>
                                    </p:set>
                                    <p:animEffect filter="dissolve" transition="in">
                                      <p:cBhvr>
                                        <p:cTn id="7" dur="10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079"/>
                                        </p:tgtEl>
                                        <p:attrNameLst>
                                          <p:attrName>style.visibility</p:attrName>
                                        </p:attrNameLst>
                                      </p:cBhvr>
                                      <p:to>
                                        <p:strVal val="visible"/>
                                      </p:to>
                                    </p:set>
                                    <p:animEffect filter="dissolve" transition="in">
                                      <p:cBhvr>
                                        <p:cTn id="12" dur="1000"/>
                                        <p:tgtEl>
                                          <p:spTgt spid="107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078"/>
                                        </p:tgtEl>
                                        <p:attrNameLst>
                                          <p:attrName>style.visibility</p:attrName>
                                        </p:attrNameLst>
                                      </p:cBhvr>
                                      <p:to>
                                        <p:strVal val="visible"/>
                                      </p:to>
                                    </p:set>
                                    <p:animEffect filter="dissolve" transition="in">
                                      <p:cBhvr>
                                        <p:cTn id="17" dur="1000"/>
                                        <p:tgtEl>
                                          <p:spTgt spid="1078"/>
                                        </p:tgtEl>
                                      </p:cBhvr>
                                    </p:animEffect>
                                  </p:childTnLst>
                                </p:cTn>
                              </p:par>
                            </p:childTnLst>
                          </p:cTn>
                        </p:par>
                      </p:childTnLst>
                    </p:cTn>
                  </p:par>
                  <p:par>
                    <p:cTn id="18" fill="hold">
                      <p:stCondLst>
                        <p:cond delay="indefinite"/>
                      </p:stCondLst>
                      <p:childTnLst>
                        <p:par>
                          <p:cTn id="19" fill="hold">
                            <p:stCondLst>
                              <p:cond delay="0"/>
                            </p:stCondLst>
                            <p:childTnLst>
                              <p:par>
                                <p:cTn id="20" presetClass="exit" nodeType="clickEffect" presetID="9" grpId="4" fill="hold">
                                  <p:stCondLst>
                                    <p:cond delay="0"/>
                                  </p:stCondLst>
                                  <p:iterate type="el" backwards="0">
                                    <p:tmAbs val="0"/>
                                  </p:iterate>
                                  <p:childTnLst>
                                    <p:animEffect filter="dissolve" transition="out">
                                      <p:cBhvr>
                                        <p:cTn id="21" dur="1000" fill="hold"/>
                                        <p:tgtEl>
                                          <p:spTgt spid="1080"/>
                                        </p:tgtEl>
                                      </p:cBhvr>
                                    </p:animEffect>
                                    <p:set>
                                      <p:cBhvr>
                                        <p:cTn id="22" fill="hold">
                                          <p:stCondLst>
                                            <p:cond delay="999"/>
                                          </p:stCondLst>
                                        </p:cTn>
                                        <p:tgtEl>
                                          <p:spTgt spid="1080"/>
                                        </p:tgtEl>
                                        <p:attrNameLst>
                                          <p:attrName>style.visibility</p:attrName>
                                        </p:attrNameLst>
                                      </p:cBhvr>
                                      <p:to>
                                        <p:strVal val="hidden"/>
                                      </p:to>
                                    </p:set>
                                  </p:childTnLst>
                                </p:cTn>
                              </p:par>
                            </p:childTnLst>
                          </p:cTn>
                        </p:par>
                        <p:par>
                          <p:cTn id="23" fill="hold">
                            <p:stCondLst>
                              <p:cond delay="1000"/>
                            </p:stCondLst>
                            <p:childTnLst>
                              <p:par>
                                <p:cTn id="24" presetClass="exit" nodeType="afterEffect" presetID="9" grpId="5" fill="hold">
                                  <p:stCondLst>
                                    <p:cond delay="0"/>
                                  </p:stCondLst>
                                  <p:iterate type="el" backwards="0">
                                    <p:tmAbs val="0"/>
                                  </p:iterate>
                                  <p:childTnLst>
                                    <p:animEffect filter="dissolve" transition="out">
                                      <p:cBhvr>
                                        <p:cTn id="25" dur="1000" fill="hold"/>
                                        <p:tgtEl>
                                          <p:spTgt spid="1079"/>
                                        </p:tgtEl>
                                      </p:cBhvr>
                                    </p:animEffect>
                                    <p:set>
                                      <p:cBhvr>
                                        <p:cTn id="26" fill="hold">
                                          <p:stCondLst>
                                            <p:cond delay="999"/>
                                          </p:stCondLst>
                                        </p:cTn>
                                        <p:tgtEl>
                                          <p:spTgt spid="10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0" grpId="4"/>
      <p:bldP build="whole" bldLvl="1" animBg="1" rev="0" advAuto="0" spid="1079" grpId="5"/>
      <p:bldP build="whole" bldLvl="1" animBg="1" rev="0" advAuto="0" spid="1078" grpId="3"/>
      <p:bldP build="whole" bldLvl="1" animBg="1" rev="0" advAuto="0" spid="1080" grpId="1"/>
      <p:bldP build="whole" bldLvl="1" animBg="1" rev="0" advAuto="0" spid="1079" grpId="2"/>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82" name="decision.tiff"/>
          <p:cNvPicPr>
            <a:picLocks noChangeAspect="1"/>
          </p:cNvPicPr>
          <p:nvPr/>
        </p:nvPicPr>
        <p:blipFill>
          <a:blip r:embed="rId2">
            <a:extLst/>
          </a:blip>
          <a:stretch>
            <a:fillRect/>
          </a:stretch>
        </p:blipFill>
        <p:spPr>
          <a:xfrm>
            <a:off x="6394175" y="4318000"/>
            <a:ext cx="11595650" cy="9221193"/>
          </a:xfrm>
          <a:prstGeom prst="rect">
            <a:avLst/>
          </a:prstGeom>
          <a:ln w="12700">
            <a:miter lim="400000"/>
          </a:ln>
        </p:spPr>
      </p:pic>
      <p:sp>
        <p:nvSpPr>
          <p:cNvPr id="1083" name="Shape 1083"/>
          <p:cNvSpPr/>
          <p:nvPr/>
        </p:nvSpPr>
        <p:spPr>
          <a:xfrm>
            <a:off x="19354623" y="3246040"/>
            <a:ext cx="3847208" cy="2919711"/>
          </a:xfrm>
          <a:prstGeom prst="wedgeEllipseCallout">
            <a:avLst>
              <a:gd name="adj1" fmla="val -288694"/>
              <a:gd name="adj2" fmla="val 80728"/>
            </a:avLst>
          </a:prstGeom>
          <a:solidFill>
            <a:srgbClr val="53585F"/>
          </a:solidFill>
          <a:ln w="12700">
            <a:miter lim="400000"/>
          </a:ln>
          <a:effectLst>
            <a:outerShdw sx="100000" sy="100000" kx="0" ky="0" algn="b" rotWithShape="0" blurRad="190500" dist="10160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3700">
                <a:solidFill>
                  <a:srgbClr val="FFFFFF"/>
                </a:solidFill>
                <a:effectLst>
                  <a:outerShdw sx="100000" sy="100000" kx="0" ky="0" algn="b" rotWithShape="0" blurRad="25400" dist="23998" dir="2700000">
                    <a:srgbClr val="000000">
                      <a:alpha val="31034"/>
                    </a:srgbClr>
                  </a:outerShdw>
                </a:effectLst>
              </a:defRPr>
            </a:lvl1pPr>
          </a:lstStyle>
          <a:p>
            <a:pPr/>
            <a:r>
              <a:t>Am I on the right track?</a:t>
            </a:r>
          </a:p>
        </p:txBody>
      </p:sp>
      <p:pic>
        <p:nvPicPr>
          <p:cNvPr id="1084" name="sdg2.tiff"/>
          <p:cNvPicPr>
            <a:picLocks noChangeAspect="1"/>
          </p:cNvPicPr>
          <p:nvPr/>
        </p:nvPicPr>
        <p:blipFill>
          <a:blip r:embed="rId3">
            <a:extLst/>
          </a:blip>
          <a:stretch>
            <a:fillRect/>
          </a:stretch>
        </p:blipFill>
        <p:spPr>
          <a:xfrm>
            <a:off x="9301360" y="9241393"/>
            <a:ext cx="1131914" cy="1122321"/>
          </a:xfrm>
          <a:prstGeom prst="rect">
            <a:avLst/>
          </a:prstGeom>
          <a:ln w="12700">
            <a:miter lim="400000"/>
          </a:ln>
        </p:spPr>
      </p:pic>
      <p:grpSp>
        <p:nvGrpSpPr>
          <p:cNvPr id="1087" name="Group 1087"/>
          <p:cNvGrpSpPr/>
          <p:nvPr/>
        </p:nvGrpSpPr>
        <p:grpSpPr>
          <a:xfrm>
            <a:off x="11345410" y="10571025"/>
            <a:ext cx="3473312" cy="3148002"/>
            <a:chOff x="0" y="0"/>
            <a:chExt cx="3473311" cy="3148000"/>
          </a:xfrm>
        </p:grpSpPr>
        <p:pic>
          <p:nvPicPr>
            <p:cNvPr id="1085" name="Poor_woman_in_Parambikkulam,_India.jpg"/>
            <p:cNvPicPr>
              <a:picLocks noChangeAspect="1"/>
            </p:cNvPicPr>
            <p:nvPr/>
          </p:nvPicPr>
          <p:blipFill>
            <a:blip r:embed="rId4">
              <a:extLst/>
            </a:blip>
            <a:stretch>
              <a:fillRect/>
            </a:stretch>
          </p:blipFill>
          <p:spPr>
            <a:xfrm>
              <a:off x="0" y="0"/>
              <a:ext cx="3095320" cy="2321490"/>
            </a:xfrm>
            <a:prstGeom prst="rect">
              <a:avLst/>
            </a:prstGeom>
            <a:ln w="12700" cap="flat">
              <a:noFill/>
              <a:miter lim="400000"/>
            </a:ln>
            <a:effectLst/>
          </p:spPr>
        </p:pic>
        <p:sp>
          <p:nvSpPr>
            <p:cNvPr id="1086" name="Shape 1086"/>
            <p:cNvSpPr/>
            <p:nvPr/>
          </p:nvSpPr>
          <p:spPr>
            <a:xfrm>
              <a:off x="1340238" y="1911457"/>
              <a:ext cx="2133074" cy="12365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4200"/>
              </a:lvl1pPr>
            </a:lstStyle>
            <a:p>
              <a:pPr/>
              <a:r>
                <a:t>2015</a:t>
              </a:r>
            </a:p>
          </p:txBody>
        </p:sp>
      </p:grpSp>
      <p:grpSp>
        <p:nvGrpSpPr>
          <p:cNvPr id="1090" name="Group 1090"/>
          <p:cNvGrpSpPr/>
          <p:nvPr/>
        </p:nvGrpSpPr>
        <p:grpSpPr>
          <a:xfrm>
            <a:off x="14535227" y="2752736"/>
            <a:ext cx="3652307" cy="3148002"/>
            <a:chOff x="0" y="0"/>
            <a:chExt cx="3652306" cy="3148000"/>
          </a:xfrm>
        </p:grpSpPr>
        <p:pic>
          <p:nvPicPr>
            <p:cNvPr id="1088" name="15.jpg"/>
            <p:cNvPicPr>
              <a:picLocks noChangeAspect="1"/>
            </p:cNvPicPr>
            <p:nvPr/>
          </p:nvPicPr>
          <p:blipFill>
            <a:blip r:embed="rId5">
              <a:extLst/>
            </a:blip>
            <a:stretch>
              <a:fillRect/>
            </a:stretch>
          </p:blipFill>
          <p:spPr>
            <a:xfrm>
              <a:off x="0" y="0"/>
              <a:ext cx="2882310" cy="2112227"/>
            </a:xfrm>
            <a:prstGeom prst="rect">
              <a:avLst/>
            </a:prstGeom>
            <a:ln w="12700" cap="flat">
              <a:noFill/>
              <a:miter lim="400000"/>
            </a:ln>
            <a:effectLst/>
          </p:spPr>
        </p:pic>
        <p:sp>
          <p:nvSpPr>
            <p:cNvPr id="1089" name="Shape 1089"/>
            <p:cNvSpPr/>
            <p:nvPr/>
          </p:nvSpPr>
          <p:spPr>
            <a:xfrm>
              <a:off x="906403" y="1556199"/>
              <a:ext cx="2745904" cy="15918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4200"/>
              </a:lvl1pPr>
            </a:lstStyle>
            <a:p>
              <a:pPr/>
              <a:r>
                <a:t>2030</a:t>
              </a:r>
            </a:p>
          </p:txBody>
        </p:sp>
      </p:grpSp>
      <p:sp>
        <p:nvSpPr>
          <p:cNvPr id="1091" name="Shape 1091"/>
          <p:cNvSpPr/>
          <p:nvPr/>
        </p:nvSpPr>
        <p:spPr>
          <a:xfrm>
            <a:off x="10972800" y="7757963"/>
            <a:ext cx="933017" cy="1032196"/>
          </a:xfrm>
          <a:prstGeom prst="rect">
            <a:avLst/>
          </a:prstGeom>
          <a:solidFill>
            <a:srgbClr val="D8B65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2300">
                <a:solidFill>
                  <a:srgbClr val="FFFFFF"/>
                </a:solidFill>
                <a:latin typeface="Helvetica"/>
                <a:ea typeface="Helvetica"/>
                <a:cs typeface="Helvetica"/>
                <a:sym typeface="Helvetica"/>
              </a:defRPr>
            </a:lvl1pPr>
          </a:lstStyle>
          <a:p>
            <a:pPr/>
            <a:r>
              <a:t>T 2.1</a:t>
            </a:r>
          </a:p>
        </p:txBody>
      </p:sp>
      <p:sp>
        <p:nvSpPr>
          <p:cNvPr id="1092" name="Shape 1092"/>
          <p:cNvSpPr/>
          <p:nvPr/>
        </p:nvSpPr>
        <p:spPr>
          <a:xfrm>
            <a:off x="11557328" y="8412498"/>
            <a:ext cx="933017" cy="1032196"/>
          </a:xfrm>
          <a:prstGeom prst="rect">
            <a:avLst/>
          </a:prstGeom>
          <a:solidFill>
            <a:srgbClr val="D8B65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2300">
                <a:solidFill>
                  <a:srgbClr val="FFFFFF"/>
                </a:solidFill>
                <a:latin typeface="Helvetica"/>
                <a:ea typeface="Helvetica"/>
                <a:cs typeface="Helvetica"/>
                <a:sym typeface="Helvetica"/>
              </a:defRPr>
            </a:lvl1pPr>
          </a:lstStyle>
          <a:p>
            <a:pPr/>
            <a:r>
              <a:t>T 2.4</a:t>
            </a:r>
          </a:p>
        </p:txBody>
      </p:sp>
      <p:sp>
        <p:nvSpPr>
          <p:cNvPr id="1093" name="Shape 1093"/>
          <p:cNvSpPr/>
          <p:nvPr/>
        </p:nvSpPr>
        <p:spPr>
          <a:xfrm>
            <a:off x="13614400" y="8412498"/>
            <a:ext cx="933017" cy="1032196"/>
          </a:xfrm>
          <a:prstGeom prst="rect">
            <a:avLst/>
          </a:prstGeom>
          <a:solidFill>
            <a:srgbClr val="D8B65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2300">
                <a:solidFill>
                  <a:srgbClr val="FFFFFF"/>
                </a:solidFill>
                <a:latin typeface="Helvetica"/>
                <a:ea typeface="Helvetica"/>
                <a:cs typeface="Helvetica"/>
                <a:sym typeface="Helvetica"/>
              </a:defRPr>
            </a:lvl1pPr>
          </a:lstStyle>
          <a:p>
            <a:pPr/>
            <a:r>
              <a:t>T 2.3</a:t>
            </a:r>
          </a:p>
        </p:txBody>
      </p:sp>
      <p:sp>
        <p:nvSpPr>
          <p:cNvPr id="1094" name="Shape 1094"/>
          <p:cNvSpPr/>
          <p:nvPr/>
        </p:nvSpPr>
        <p:spPr>
          <a:xfrm>
            <a:off x="12924891" y="7757963"/>
            <a:ext cx="933017" cy="1032196"/>
          </a:xfrm>
          <a:prstGeom prst="rect">
            <a:avLst/>
          </a:prstGeom>
          <a:solidFill>
            <a:srgbClr val="D8B65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2300">
                <a:solidFill>
                  <a:srgbClr val="FFFFFF"/>
                </a:solidFill>
                <a:latin typeface="Helvetica"/>
                <a:ea typeface="Helvetica"/>
                <a:cs typeface="Helvetica"/>
                <a:sym typeface="Helvetica"/>
              </a:defRPr>
            </a:lvl1pPr>
          </a:lstStyle>
          <a:p>
            <a:pPr/>
            <a:r>
              <a:t>T 2.2</a:t>
            </a:r>
          </a:p>
        </p:txBody>
      </p:sp>
      <p:sp>
        <p:nvSpPr>
          <p:cNvPr id="1095" name="Shape 1095"/>
          <p:cNvSpPr/>
          <p:nvPr/>
        </p:nvSpPr>
        <p:spPr>
          <a:xfrm>
            <a:off x="14113602" y="7288648"/>
            <a:ext cx="933017" cy="1032195"/>
          </a:xfrm>
          <a:prstGeom prst="rect">
            <a:avLst/>
          </a:prstGeom>
          <a:solidFill>
            <a:srgbClr val="D8B65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2300">
                <a:solidFill>
                  <a:srgbClr val="FFFFFF"/>
                </a:solidFill>
                <a:latin typeface="Helvetica"/>
                <a:ea typeface="Helvetica"/>
                <a:cs typeface="Helvetica"/>
                <a:sym typeface="Helvetica"/>
              </a:defRPr>
            </a:lvl1pPr>
          </a:lstStyle>
          <a:p>
            <a:pPr/>
            <a:r>
              <a:t>T 2a</a:t>
            </a:r>
          </a:p>
        </p:txBody>
      </p:sp>
      <p:sp>
        <p:nvSpPr>
          <p:cNvPr id="1096" name="Shape 1096"/>
          <p:cNvSpPr/>
          <p:nvPr/>
        </p:nvSpPr>
        <p:spPr>
          <a:xfrm>
            <a:off x="11948845" y="7221546"/>
            <a:ext cx="933017" cy="1032195"/>
          </a:xfrm>
          <a:prstGeom prst="rect">
            <a:avLst/>
          </a:prstGeom>
          <a:solidFill>
            <a:srgbClr val="D8B65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2300">
                <a:solidFill>
                  <a:srgbClr val="FFFFFF"/>
                </a:solidFill>
                <a:latin typeface="Helvetica"/>
                <a:ea typeface="Helvetica"/>
                <a:cs typeface="Helvetica"/>
                <a:sym typeface="Helvetica"/>
              </a:defRPr>
            </a:lvl1pPr>
          </a:lstStyle>
          <a:p>
            <a:pPr/>
            <a:r>
              <a:t>T 2.5</a:t>
            </a:r>
          </a:p>
        </p:txBody>
      </p:sp>
      <p:sp>
        <p:nvSpPr>
          <p:cNvPr id="1097" name="Shape 1097"/>
          <p:cNvSpPr/>
          <p:nvPr/>
        </p:nvSpPr>
        <p:spPr>
          <a:xfrm>
            <a:off x="14663094" y="8010999"/>
            <a:ext cx="933017" cy="1032195"/>
          </a:xfrm>
          <a:prstGeom prst="rect">
            <a:avLst/>
          </a:prstGeom>
          <a:solidFill>
            <a:srgbClr val="D8B65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b="1" sz="2300">
                <a:solidFill>
                  <a:srgbClr val="FFFFFF"/>
                </a:solidFill>
                <a:latin typeface="Helvetica"/>
                <a:ea typeface="Helvetica"/>
                <a:cs typeface="Helvetica"/>
                <a:sym typeface="Helvetica"/>
              </a:defRPr>
            </a:lvl1pPr>
          </a:lstStyle>
          <a:p>
            <a:pPr/>
            <a:r>
              <a:t>T 2b</a:t>
            </a:r>
          </a:p>
        </p:txBody>
      </p:sp>
      <p:sp>
        <p:nvSpPr>
          <p:cNvPr id="1098" name="Shape 1098"/>
          <p:cNvSpPr/>
          <p:nvPr/>
        </p:nvSpPr>
        <p:spPr>
          <a:xfrm>
            <a:off x="19868139" y="12698880"/>
            <a:ext cx="163250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i="1" sz="2500">
                <a:latin typeface="Helvetica"/>
                <a:ea typeface="Helvetica"/>
                <a:cs typeface="Helvetica"/>
                <a:sym typeface="Helvetica"/>
              </a:defRPr>
            </a:lvl1pPr>
          </a:lstStyle>
          <a:p>
            <a:pPr/>
            <a:r>
              <a:t>Plag, 2017</a:t>
            </a:r>
          </a:p>
        </p:txBody>
      </p:sp>
      <p:sp>
        <p:nvSpPr>
          <p:cNvPr id="1099" name="Shape 1099"/>
          <p:cNvSpPr/>
          <p:nvPr/>
        </p:nvSpPr>
        <p:spPr>
          <a:xfrm>
            <a:off x="144980" y="839054"/>
            <a:ext cx="19829915"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Life of a SDG: How to grow into a successful SDG?</a:t>
            </a:r>
          </a:p>
        </p:txBody>
      </p:sp>
      <p:sp>
        <p:nvSpPr>
          <p:cNvPr id="1100" name="Shape 1100"/>
          <p:cNvSpPr/>
          <p:nvPr/>
        </p:nvSpPr>
        <p:spPr>
          <a:xfrm>
            <a:off x="1" y="817760"/>
            <a:ext cx="24383999" cy="1"/>
          </a:xfrm>
          <a:prstGeom prst="line">
            <a:avLst/>
          </a:prstGeom>
          <a:ln w="25400">
            <a:solidFill>
              <a:srgbClr val="000000"/>
            </a:solidFill>
            <a:miter lim="400000"/>
          </a:ln>
        </p:spPr>
        <p:txBody>
          <a:bodyPr lIns="71437" tIns="71437" rIns="71437" bIns="71437" anchor="ctr"/>
          <a:lstStyle/>
          <a:p>
            <a:pPr>
              <a:defRPr sz="3200"/>
            </a:pPr>
          </a:p>
        </p:txBody>
      </p:sp>
      <p:grpSp>
        <p:nvGrpSpPr>
          <p:cNvPr id="1103" name="Group 1103"/>
          <p:cNvGrpSpPr/>
          <p:nvPr/>
        </p:nvGrpSpPr>
        <p:grpSpPr>
          <a:xfrm>
            <a:off x="4725292" y="1738709"/>
            <a:ext cx="4500266" cy="2919711"/>
            <a:chOff x="0" y="0"/>
            <a:chExt cx="4500264" cy="2919710"/>
          </a:xfrm>
        </p:grpSpPr>
        <p:sp>
          <p:nvSpPr>
            <p:cNvPr id="1101" name="Shape 1101"/>
            <p:cNvSpPr/>
            <p:nvPr/>
          </p:nvSpPr>
          <p:spPr>
            <a:xfrm>
              <a:off x="0" y="0"/>
              <a:ext cx="4500265" cy="2919711"/>
            </a:xfrm>
            <a:prstGeom prst="wedgeEllipseCallout">
              <a:avLst>
                <a:gd name="adj1" fmla="val 68717"/>
                <a:gd name="adj2" fmla="val 127760"/>
              </a:avLst>
            </a:prstGeom>
            <a:solidFill>
              <a:srgbClr val="000000"/>
            </a:solidFill>
            <a:ln w="12700" cap="flat">
              <a:noFill/>
              <a:miter lim="400000"/>
            </a:ln>
            <a:effectLst>
              <a:outerShdw sx="100000" sy="100000" kx="0" ky="0" algn="b" rotWithShape="0" blurRad="190500" dist="101600" dir="5400000">
                <a:srgbClr val="000000"/>
              </a:outerShdw>
            </a:effectLst>
          </p:spPr>
          <p:txBody>
            <a:bodyPr wrap="square" lIns="50800" tIns="50800" rIns="50800" bIns="50800" numCol="1" anchor="ctr">
              <a:noAutofit/>
            </a:bodyPr>
            <a:lstStyle/>
            <a:p>
              <a:pPr>
                <a:defRPr sz="3200"/>
              </a:pPr>
            </a:p>
          </p:txBody>
        </p:sp>
        <p:sp>
          <p:nvSpPr>
            <p:cNvPr id="1102" name="Shape 1102"/>
            <p:cNvSpPr/>
            <p:nvPr/>
          </p:nvSpPr>
          <p:spPr>
            <a:xfrm>
              <a:off x="165766" y="424259"/>
              <a:ext cx="4127203" cy="228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600">
                  <a:solidFill>
                    <a:srgbClr val="FFFFFF"/>
                  </a:solidFill>
                </a:defRPr>
              </a:lvl1pPr>
            </a:lstStyle>
            <a:p>
              <a:pPr/>
              <a:r>
                <a:t>What do all the other guys need to do so that I can be successful??</a:t>
              </a:r>
            </a:p>
          </p:txBody>
        </p:sp>
      </p:grpSp>
      <p:grpSp>
        <p:nvGrpSpPr>
          <p:cNvPr id="1114" name="Group 1114"/>
          <p:cNvGrpSpPr/>
          <p:nvPr/>
        </p:nvGrpSpPr>
        <p:grpSpPr>
          <a:xfrm>
            <a:off x="788292" y="2484040"/>
            <a:ext cx="20662008" cy="10641311"/>
            <a:chOff x="0" y="0"/>
            <a:chExt cx="20662007" cy="10641310"/>
          </a:xfrm>
        </p:grpSpPr>
        <p:sp>
          <p:nvSpPr>
            <p:cNvPr id="1104" name="Shape 1104"/>
            <p:cNvSpPr/>
            <p:nvPr/>
          </p:nvSpPr>
          <p:spPr>
            <a:xfrm>
              <a:off x="381000" y="6578600"/>
              <a:ext cx="3847208" cy="2919711"/>
            </a:xfrm>
            <a:prstGeom prst="wedgeEllipseCallout">
              <a:avLst>
                <a:gd name="adj1" fmla="val 178329"/>
                <a:gd name="adj2" fmla="val -112084"/>
              </a:avLst>
            </a:prstGeom>
            <a:solidFill>
              <a:srgbClr val="DCDEE0"/>
            </a:solidFill>
            <a:ln w="12700" cap="flat">
              <a:noFill/>
              <a:miter lim="400000"/>
            </a:ln>
            <a:effectLst>
              <a:outerShdw sx="100000" sy="100000" kx="0" ky="0" algn="b" rotWithShape="0" blurRad="190500" dist="101600" dir="5400000">
                <a:srgbClr val="000000"/>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1105" name="Shape 1105"/>
            <p:cNvSpPr/>
            <p:nvPr/>
          </p:nvSpPr>
          <p:spPr>
            <a:xfrm>
              <a:off x="566485" y="7434659"/>
              <a:ext cx="3549353"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600"/>
              </a:lvl1pPr>
            </a:lstStyle>
            <a:p>
              <a:pPr/>
              <a:r>
                <a:t>Who can help me?</a:t>
              </a:r>
            </a:p>
          </p:txBody>
        </p:sp>
        <p:sp>
          <p:nvSpPr>
            <p:cNvPr id="1106" name="Shape 1106"/>
            <p:cNvSpPr/>
            <p:nvPr/>
          </p:nvSpPr>
          <p:spPr>
            <a:xfrm>
              <a:off x="16814800" y="3860800"/>
              <a:ext cx="3847208" cy="2919711"/>
            </a:xfrm>
            <a:prstGeom prst="wedgeEllipseCallout">
              <a:avLst>
                <a:gd name="adj1" fmla="val -244026"/>
                <a:gd name="adj2" fmla="val -17573"/>
              </a:avLst>
            </a:prstGeom>
            <a:solidFill>
              <a:srgbClr val="A6AAA8"/>
            </a:solidFill>
            <a:ln w="12700" cap="flat">
              <a:noFill/>
              <a:miter lim="400000"/>
            </a:ln>
            <a:effectLst>
              <a:outerShdw sx="100000" sy="100000" kx="0" ky="0" algn="b" rotWithShape="0" blurRad="190500" dist="101600" dir="5400000">
                <a:srgbClr val="000000"/>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1107" name="Shape 1107"/>
            <p:cNvSpPr/>
            <p:nvPr/>
          </p:nvSpPr>
          <p:spPr>
            <a:xfrm>
              <a:off x="16980566" y="4831159"/>
              <a:ext cx="3549353"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600"/>
              </a:lvl1pPr>
            </a:lstStyle>
            <a:p>
              <a:pPr/>
              <a:r>
                <a:t>Who is going to be impacted?</a:t>
              </a:r>
            </a:p>
          </p:txBody>
        </p:sp>
        <p:sp>
          <p:nvSpPr>
            <p:cNvPr id="1108" name="Shape 1108"/>
            <p:cNvSpPr/>
            <p:nvPr/>
          </p:nvSpPr>
          <p:spPr>
            <a:xfrm>
              <a:off x="14681200" y="7721600"/>
              <a:ext cx="3847208" cy="2919711"/>
            </a:xfrm>
            <a:prstGeom prst="wedgeEllipseCallout">
              <a:avLst>
                <a:gd name="adj1" fmla="val -186793"/>
                <a:gd name="adj2" fmla="val -140786"/>
              </a:avLst>
            </a:prstGeom>
            <a:solidFill>
              <a:srgbClr val="DCDEE0"/>
            </a:solidFill>
            <a:ln w="12700" cap="flat">
              <a:noFill/>
              <a:miter lim="400000"/>
            </a:ln>
            <a:effectLst>
              <a:outerShdw sx="100000" sy="100000" kx="0" ky="0" algn="b" rotWithShape="0" blurRad="190500" dist="101600" dir="5400000">
                <a:srgbClr val="000000"/>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1109" name="Shape 1109"/>
            <p:cNvSpPr/>
            <p:nvPr/>
          </p:nvSpPr>
          <p:spPr>
            <a:xfrm>
              <a:off x="14570741" y="8850709"/>
              <a:ext cx="4127203"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600"/>
              </a:lvl1pPr>
            </a:lstStyle>
            <a:p>
              <a:pPr/>
              <a:r>
                <a:t>What should I do?</a:t>
              </a:r>
            </a:p>
          </p:txBody>
        </p:sp>
        <p:sp>
          <p:nvSpPr>
            <p:cNvPr id="1110" name="Shape 1110"/>
            <p:cNvSpPr/>
            <p:nvPr/>
          </p:nvSpPr>
          <p:spPr>
            <a:xfrm>
              <a:off x="0" y="0"/>
              <a:ext cx="3847208" cy="2919711"/>
            </a:xfrm>
            <a:prstGeom prst="wedgeEllipseCallout">
              <a:avLst>
                <a:gd name="adj1" fmla="val 192085"/>
                <a:gd name="adj2" fmla="val 111421"/>
              </a:avLst>
            </a:prstGeom>
            <a:solidFill>
              <a:srgbClr val="DCDEE0"/>
            </a:solidFill>
            <a:ln w="12700" cap="flat">
              <a:noFill/>
              <a:miter lim="400000"/>
            </a:ln>
            <a:effectLst>
              <a:outerShdw sx="100000" sy="100000" kx="0" ky="0" algn="b" rotWithShape="0" blurRad="190500" dist="101600" dir="5400000">
                <a:srgbClr val="000000"/>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1111" name="Shape 1111"/>
            <p:cNvSpPr/>
            <p:nvPr/>
          </p:nvSpPr>
          <p:spPr>
            <a:xfrm>
              <a:off x="185485" y="856059"/>
              <a:ext cx="3549353"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600"/>
              </a:lvl1pPr>
            </a:lstStyle>
            <a:p>
              <a:pPr/>
              <a:r>
                <a:t>What do I need to learn?</a:t>
              </a:r>
            </a:p>
          </p:txBody>
        </p:sp>
        <p:sp>
          <p:nvSpPr>
            <p:cNvPr id="1112" name="Shape 1112"/>
            <p:cNvSpPr/>
            <p:nvPr/>
          </p:nvSpPr>
          <p:spPr>
            <a:xfrm>
              <a:off x="1461127" y="2914054"/>
              <a:ext cx="3847208" cy="2919711"/>
            </a:xfrm>
            <a:prstGeom prst="wedgeEllipseCallout">
              <a:avLst>
                <a:gd name="adj1" fmla="val 142795"/>
                <a:gd name="adj2" fmla="val 8444"/>
              </a:avLst>
            </a:prstGeom>
            <a:solidFill>
              <a:srgbClr val="DCDEE0"/>
            </a:solidFill>
            <a:ln w="12700" cap="flat">
              <a:noFill/>
              <a:miter lim="400000"/>
            </a:ln>
            <a:effectLst>
              <a:outerShdw sx="100000" sy="100000" kx="0" ky="0" algn="b" rotWithShape="0" blurRad="190500" dist="101600" dir="5400000">
                <a:srgbClr val="000000"/>
              </a:outerShdw>
            </a:effec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sp>
          <p:nvSpPr>
            <p:cNvPr id="1113" name="Shape 1113"/>
            <p:cNvSpPr/>
            <p:nvPr/>
          </p:nvSpPr>
          <p:spPr>
            <a:xfrm>
              <a:off x="1388142" y="3777059"/>
              <a:ext cx="4127203"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600"/>
              </a:lvl1pPr>
            </a:lstStyle>
            <a:p>
              <a:pPr/>
              <a:r>
                <a:t>Do I understand the challenge?</a:t>
              </a:r>
            </a:p>
          </p:txBody>
        </p:sp>
      </p:grpSp>
      <p:grpSp>
        <p:nvGrpSpPr>
          <p:cNvPr id="1117" name="Group 1117"/>
          <p:cNvGrpSpPr/>
          <p:nvPr/>
        </p:nvGrpSpPr>
        <p:grpSpPr>
          <a:xfrm>
            <a:off x="9743988" y="1734173"/>
            <a:ext cx="4500266" cy="2919712"/>
            <a:chOff x="0" y="0"/>
            <a:chExt cx="4500264" cy="2919710"/>
          </a:xfrm>
        </p:grpSpPr>
        <p:sp>
          <p:nvSpPr>
            <p:cNvPr id="1115" name="Shape 1115"/>
            <p:cNvSpPr/>
            <p:nvPr/>
          </p:nvSpPr>
          <p:spPr>
            <a:xfrm>
              <a:off x="0" y="0"/>
              <a:ext cx="4500265" cy="2919711"/>
            </a:xfrm>
            <a:prstGeom prst="wedgeEllipseCallout">
              <a:avLst>
                <a:gd name="adj1" fmla="val -37847"/>
                <a:gd name="adj2" fmla="val 125262"/>
              </a:avLst>
            </a:prstGeom>
            <a:solidFill>
              <a:srgbClr val="000000"/>
            </a:solidFill>
            <a:ln w="12700" cap="flat">
              <a:noFill/>
              <a:miter lim="400000"/>
            </a:ln>
            <a:effectLst>
              <a:outerShdw sx="100000" sy="100000" kx="0" ky="0" algn="b" rotWithShape="0" blurRad="190500" dist="101600" dir="5400000">
                <a:srgbClr val="000000"/>
              </a:outerShdw>
            </a:effectLst>
          </p:spPr>
          <p:txBody>
            <a:bodyPr wrap="square" lIns="50800" tIns="50800" rIns="50800" bIns="50800" numCol="1" anchor="ctr">
              <a:noAutofit/>
            </a:bodyPr>
            <a:lstStyle/>
            <a:p>
              <a:pPr>
                <a:defRPr sz="3200"/>
              </a:pPr>
            </a:p>
          </p:txBody>
        </p:sp>
        <p:sp>
          <p:nvSpPr>
            <p:cNvPr id="1116" name="Shape 1116"/>
            <p:cNvSpPr/>
            <p:nvPr/>
          </p:nvSpPr>
          <p:spPr>
            <a:xfrm>
              <a:off x="165766" y="697309"/>
              <a:ext cx="4127203" cy="173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3600">
                  <a:solidFill>
                    <a:srgbClr val="FFFFFF"/>
                  </a:solidFill>
                </a:defRPr>
              </a:lvl1pPr>
            </a:lstStyle>
            <a:p>
              <a:pPr/>
              <a:r>
                <a:t>How am I going to impact the other guys?</a:t>
              </a:r>
            </a:p>
          </p:txBody>
        </p:sp>
      </p:grpSp>
      <p:sp>
        <p:nvSpPr>
          <p:cNvPr id="1118" name="Shape 1118"/>
          <p:cNvSpPr/>
          <p:nvPr/>
        </p:nvSpPr>
        <p:spPr>
          <a:xfrm>
            <a:off x="169659" y="18173"/>
            <a:ext cx="15675280" cy="981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5500"/>
            </a:lvl1pPr>
          </a:lstStyle>
          <a:p>
            <a:pPr/>
            <a:r>
              <a:t>Society through the eyes of the SDGs</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114"/>
                                        </p:tgtEl>
                                        <p:attrNameLst>
                                          <p:attrName>style.visibility</p:attrName>
                                        </p:attrNameLst>
                                      </p:cBhvr>
                                      <p:to>
                                        <p:strVal val="visible"/>
                                      </p:to>
                                    </p:set>
                                    <p:anim calcmode="lin" valueType="num">
                                      <p:cBhvr>
                                        <p:cTn id="7" dur="750" fill="hold"/>
                                        <p:tgtEl>
                                          <p:spTgt spid="1114"/>
                                        </p:tgtEl>
                                        <p:attrNameLst>
                                          <p:attrName>ppt_w</p:attrName>
                                        </p:attrNameLst>
                                      </p:cBhvr>
                                      <p:tavLst>
                                        <p:tav tm="0">
                                          <p:val>
                                            <p:fltVal val="0"/>
                                          </p:val>
                                        </p:tav>
                                        <p:tav tm="100000">
                                          <p:val>
                                            <p:strVal val="#ppt_w"/>
                                          </p:val>
                                        </p:tav>
                                      </p:tavLst>
                                    </p:anim>
                                    <p:anim calcmode="lin" valueType="num">
                                      <p:cBhvr>
                                        <p:cTn id="8" dur="750" fill="hold"/>
                                        <p:tgtEl>
                                          <p:spTgt spid="11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083"/>
                                        </p:tgtEl>
                                        <p:attrNameLst>
                                          <p:attrName>style.visibility</p:attrName>
                                        </p:attrNameLst>
                                      </p:cBhvr>
                                      <p:to>
                                        <p:strVal val="visible"/>
                                      </p:to>
                                    </p:set>
                                    <p:anim calcmode="lin" valueType="num">
                                      <p:cBhvr>
                                        <p:cTn id="13" dur="750" fill="hold"/>
                                        <p:tgtEl>
                                          <p:spTgt spid="1083"/>
                                        </p:tgtEl>
                                        <p:attrNameLst>
                                          <p:attrName>ppt_w</p:attrName>
                                        </p:attrNameLst>
                                      </p:cBhvr>
                                      <p:tavLst>
                                        <p:tav tm="0">
                                          <p:val>
                                            <p:fltVal val="0"/>
                                          </p:val>
                                        </p:tav>
                                        <p:tav tm="100000">
                                          <p:val>
                                            <p:strVal val="#ppt_w"/>
                                          </p:val>
                                        </p:tav>
                                      </p:tavLst>
                                    </p:anim>
                                    <p:anim calcmode="lin" valueType="num">
                                      <p:cBhvr>
                                        <p:cTn id="14" dur="750" fill="hold"/>
                                        <p:tgtEl>
                                          <p:spTgt spid="108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1103"/>
                                        </p:tgtEl>
                                        <p:attrNameLst>
                                          <p:attrName>style.visibility</p:attrName>
                                        </p:attrNameLst>
                                      </p:cBhvr>
                                      <p:to>
                                        <p:strVal val="visible"/>
                                      </p:to>
                                    </p:set>
                                    <p:anim calcmode="lin" valueType="num">
                                      <p:cBhvr>
                                        <p:cTn id="19" dur="750" fill="hold"/>
                                        <p:tgtEl>
                                          <p:spTgt spid="1103"/>
                                        </p:tgtEl>
                                        <p:attrNameLst>
                                          <p:attrName>ppt_w</p:attrName>
                                        </p:attrNameLst>
                                      </p:cBhvr>
                                      <p:tavLst>
                                        <p:tav tm="0">
                                          <p:val>
                                            <p:fltVal val="0"/>
                                          </p:val>
                                        </p:tav>
                                        <p:tav tm="100000">
                                          <p:val>
                                            <p:strVal val="#ppt_w"/>
                                          </p:val>
                                        </p:tav>
                                      </p:tavLst>
                                    </p:anim>
                                    <p:anim calcmode="lin" valueType="num">
                                      <p:cBhvr>
                                        <p:cTn id="20" dur="750" fill="hold"/>
                                        <p:tgtEl>
                                          <p:spTgt spid="1103"/>
                                        </p:tgtEl>
                                        <p:attrNameLst>
                                          <p:attrName>ppt_h</p:attrName>
                                        </p:attrNameLst>
                                      </p:cBhvr>
                                      <p:tavLst>
                                        <p:tav tm="0">
                                          <p:val>
                                            <p:fltVal val="0"/>
                                          </p:val>
                                        </p:tav>
                                        <p:tav tm="100000">
                                          <p:val>
                                            <p:strVal val="#ppt_h"/>
                                          </p:val>
                                        </p:tav>
                                      </p:tavLst>
                                    </p:anim>
                                  </p:childTnLst>
                                </p:cTn>
                              </p:par>
                            </p:childTnLst>
                          </p:cTn>
                        </p:par>
                        <p:par>
                          <p:cTn id="21" fill="hold">
                            <p:stCondLst>
                              <p:cond delay="750"/>
                            </p:stCondLst>
                            <p:childTnLst>
                              <p:par>
                                <p:cTn id="22" presetClass="entr" nodeType="afterEffect" presetSubtype="16" presetID="23" grpId="4" fill="hold">
                                  <p:stCondLst>
                                    <p:cond delay="0"/>
                                  </p:stCondLst>
                                  <p:iterate type="el" backwards="0">
                                    <p:tmAbs val="0"/>
                                  </p:iterate>
                                  <p:childTnLst>
                                    <p:set>
                                      <p:cBhvr>
                                        <p:cTn id="23" fill="hold"/>
                                        <p:tgtEl>
                                          <p:spTgt spid="1117"/>
                                        </p:tgtEl>
                                        <p:attrNameLst>
                                          <p:attrName>style.visibility</p:attrName>
                                        </p:attrNameLst>
                                      </p:cBhvr>
                                      <p:to>
                                        <p:strVal val="visible"/>
                                      </p:to>
                                    </p:set>
                                    <p:anim calcmode="lin" valueType="num">
                                      <p:cBhvr>
                                        <p:cTn id="24" dur="750" fill="hold"/>
                                        <p:tgtEl>
                                          <p:spTgt spid="1117"/>
                                        </p:tgtEl>
                                        <p:attrNameLst>
                                          <p:attrName>ppt_w</p:attrName>
                                        </p:attrNameLst>
                                      </p:cBhvr>
                                      <p:tavLst>
                                        <p:tav tm="0">
                                          <p:val>
                                            <p:fltVal val="0"/>
                                          </p:val>
                                        </p:tav>
                                        <p:tav tm="100000">
                                          <p:val>
                                            <p:strVal val="#ppt_w"/>
                                          </p:val>
                                        </p:tav>
                                      </p:tavLst>
                                    </p:anim>
                                    <p:anim calcmode="lin" valueType="num">
                                      <p:cBhvr>
                                        <p:cTn id="25" dur="750" fill="hold"/>
                                        <p:tgtEl>
                                          <p:spTgt spid="11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4" grpId="1"/>
      <p:bldP build="whole" bldLvl="1" animBg="1" rev="0" advAuto="0" spid="1117" grpId="4"/>
      <p:bldP build="whole" bldLvl="1" animBg="1" rev="0" advAuto="0" spid="1083" grpId="2"/>
      <p:bldP build="whole" bldLvl="1" animBg="1" rev="0" advAuto="0" spid="1103" grpId="3"/>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120" name="pasted-image.pdf"/>
          <p:cNvPicPr>
            <a:picLocks noChangeAspect="1"/>
          </p:cNvPicPr>
          <p:nvPr/>
        </p:nvPicPr>
        <p:blipFill>
          <a:blip r:embed="rId2">
            <a:extLst/>
          </a:blip>
          <a:stretch>
            <a:fillRect/>
          </a:stretch>
        </p:blipFill>
        <p:spPr>
          <a:xfrm>
            <a:off x="9371301" y="2500578"/>
            <a:ext cx="15100616" cy="10046657"/>
          </a:xfrm>
          <a:prstGeom prst="rect">
            <a:avLst/>
          </a:prstGeom>
          <a:ln w="12700">
            <a:miter lim="400000"/>
          </a:ln>
        </p:spPr>
      </p:pic>
      <p:sp>
        <p:nvSpPr>
          <p:cNvPr id="1121" name="Shape 1121"/>
          <p:cNvSpPr/>
          <p:nvPr/>
        </p:nvSpPr>
        <p:spPr>
          <a:xfrm>
            <a:off x="273050" y="817562"/>
            <a:ext cx="9440665" cy="12944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4500"/>
            </a:pPr>
            <a:r>
              <a:t>Public Services through the eyes of SDGs</a:t>
            </a:r>
          </a:p>
          <a:p>
            <a:pPr algn="l">
              <a:defRPr sz="2000"/>
            </a:pPr>
          </a:p>
          <a:p>
            <a:pPr algn="l">
              <a:defRPr sz="4000"/>
            </a:pPr>
            <a:r>
              <a:t>Example: Electrical power service</a:t>
            </a:r>
          </a:p>
          <a:p>
            <a:pPr algn="l">
              <a:defRPr sz="1000"/>
            </a:pPr>
          </a:p>
          <a:p>
            <a:pPr algn="l">
              <a:defRPr sz="4000"/>
            </a:pPr>
            <a:r>
              <a:t>SDG 1: distributed ownership</a:t>
            </a:r>
          </a:p>
          <a:p>
            <a:pPr algn="l">
              <a:defRPr sz="4000"/>
            </a:pPr>
            <a:r>
              <a:t>SDG 2: Food-Water-Energy nexus</a:t>
            </a:r>
          </a:p>
          <a:p>
            <a:pPr algn="l">
              <a:defRPr sz="4000"/>
            </a:pPr>
            <a:r>
              <a:t>SDG 3: no pollution </a:t>
            </a:r>
          </a:p>
          <a:p>
            <a:pPr algn="l">
              <a:defRPr sz="4000"/>
            </a:pPr>
            <a:r>
              <a:t>SDG 4: local expertise</a:t>
            </a:r>
          </a:p>
          <a:p>
            <a:pPr algn="l">
              <a:defRPr sz="4000"/>
            </a:pPr>
            <a:r>
              <a:t>SDG 5: equal participation of women</a:t>
            </a:r>
          </a:p>
          <a:p>
            <a:pPr algn="l">
              <a:defRPr sz="4000"/>
            </a:pPr>
            <a:r>
              <a:t>SDG 6: no water pollution</a:t>
            </a:r>
          </a:p>
          <a:p>
            <a:pPr algn="l">
              <a:defRPr sz="4000"/>
            </a:pPr>
            <a:r>
              <a:t>SDG 7: clean energy</a:t>
            </a:r>
          </a:p>
          <a:p>
            <a:pPr algn="l">
              <a:defRPr sz="4000"/>
            </a:pPr>
            <a:r>
              <a:t>SDG 8: strong worker involvement</a:t>
            </a:r>
          </a:p>
          <a:p>
            <a:pPr algn="l">
              <a:defRPr sz="4000"/>
            </a:pPr>
            <a:r>
              <a:t>SDG 9: good work conditions</a:t>
            </a:r>
          </a:p>
          <a:p>
            <a:pPr algn="l">
              <a:defRPr sz="4000"/>
            </a:pPr>
            <a:r>
              <a:t>SDG 10: distribution of gain and equal access</a:t>
            </a:r>
          </a:p>
          <a:p>
            <a:pPr algn="l">
              <a:defRPr sz="4000"/>
            </a:pPr>
            <a:r>
              <a:t>SDG 11: community sustainability</a:t>
            </a:r>
          </a:p>
          <a:p>
            <a:pPr algn="l">
              <a:defRPr sz="4000"/>
            </a:pPr>
            <a:r>
              <a:t>SDG 12: responsible use of resources</a:t>
            </a:r>
          </a:p>
          <a:p>
            <a:pPr algn="l">
              <a:defRPr sz="4000"/>
            </a:pPr>
            <a:r>
              <a:t>SDG 13: very low emissions</a:t>
            </a:r>
          </a:p>
          <a:p>
            <a:pPr algn="l">
              <a:defRPr sz="4000"/>
            </a:pPr>
            <a:r>
              <a:t>SDG 14 + 15: no pollution, land use</a:t>
            </a:r>
          </a:p>
          <a:p>
            <a:pPr algn="l">
              <a:defRPr sz="4000"/>
            </a:pPr>
            <a:r>
              <a:t>SDG 16: no social unrest and tensions</a:t>
            </a:r>
          </a:p>
          <a:p>
            <a:pPr algn="l">
              <a:defRPr sz="4000"/>
            </a:pPr>
            <a:r>
              <a:t>SDG 17: involvement of all</a:t>
            </a:r>
          </a:p>
        </p:txBody>
      </p:sp>
      <p:sp>
        <p:nvSpPr>
          <p:cNvPr id="1122" name="Shape 1122"/>
          <p:cNvSpPr/>
          <p:nvPr/>
        </p:nvSpPr>
        <p:spPr>
          <a:xfrm>
            <a:off x="1" y="817760"/>
            <a:ext cx="24383999" cy="1"/>
          </a:xfrm>
          <a:prstGeom prst="line">
            <a:avLst/>
          </a:prstGeom>
          <a:ln w="25400">
            <a:solidFill>
              <a:srgbClr val="000000"/>
            </a:solidFill>
            <a:miter lim="400000"/>
          </a:ln>
        </p:spPr>
        <p:txBody>
          <a:bodyPr lIns="71437" tIns="71437" rIns="71437" bIns="71437" anchor="ctr"/>
          <a:lstStyle/>
          <a:p>
            <a:pPr>
              <a:defRPr sz="3200"/>
            </a:pPr>
          </a:p>
        </p:txBody>
      </p:sp>
      <p:sp>
        <p:nvSpPr>
          <p:cNvPr id="1123" name="Shape 1123"/>
          <p:cNvSpPr/>
          <p:nvPr/>
        </p:nvSpPr>
        <p:spPr>
          <a:xfrm>
            <a:off x="169659" y="18173"/>
            <a:ext cx="15675280" cy="981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5500"/>
            </a:lvl1pPr>
          </a:lstStyle>
          <a:p>
            <a:pPr/>
            <a:r>
              <a:t>Society through the eyes of the SDGs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23" name="Shape 32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32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25" name="Shape 325"/>
          <p:cNvSpPr/>
          <p:nvPr/>
        </p:nvSpPr>
        <p:spPr>
          <a:xfrm>
            <a:off x="177753" y="22274"/>
            <a:ext cx="26974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Prologue</a:t>
            </a:r>
          </a:p>
        </p:txBody>
      </p:sp>
      <p:pic>
        <p:nvPicPr>
          <p:cNvPr id="326" name="GR2019.tiff"/>
          <p:cNvPicPr>
            <a:picLocks noChangeAspect="1"/>
          </p:cNvPicPr>
          <p:nvPr/>
        </p:nvPicPr>
        <p:blipFill>
          <a:blip r:embed="rId3">
            <a:extLst/>
          </a:blip>
          <a:stretch>
            <a:fillRect/>
          </a:stretch>
        </p:blipFill>
        <p:spPr>
          <a:xfrm>
            <a:off x="450850" y="1327150"/>
            <a:ext cx="8873880" cy="12564008"/>
          </a:xfrm>
          <a:prstGeom prst="rect">
            <a:avLst/>
          </a:prstGeom>
          <a:ln w="12700">
            <a:miter lim="400000"/>
          </a:ln>
        </p:spPr>
      </p:pic>
      <p:grpSp>
        <p:nvGrpSpPr>
          <p:cNvPr id="331" name="Group 331"/>
          <p:cNvGrpSpPr/>
          <p:nvPr/>
        </p:nvGrpSpPr>
        <p:grpSpPr>
          <a:xfrm>
            <a:off x="-14149689" y="-43706"/>
            <a:ext cx="38584489" cy="15334506"/>
            <a:chOff x="0" y="0"/>
            <a:chExt cx="38584488" cy="15334505"/>
          </a:xfrm>
        </p:grpSpPr>
        <p:pic>
          <p:nvPicPr>
            <p:cNvPr id="327" name="GR2019_Trendsls.tiff"/>
            <p:cNvPicPr>
              <a:picLocks noChangeAspect="1"/>
            </p:cNvPicPr>
            <p:nvPr/>
          </p:nvPicPr>
          <p:blipFill>
            <a:blip r:embed="rId4">
              <a:extLst/>
            </a:blip>
            <a:stretch>
              <a:fillRect/>
            </a:stretch>
          </p:blipFill>
          <p:spPr>
            <a:xfrm>
              <a:off x="13358937" y="3706957"/>
              <a:ext cx="20927921" cy="6389498"/>
            </a:xfrm>
            <a:prstGeom prst="rect">
              <a:avLst/>
            </a:prstGeom>
            <a:ln w="12700" cap="flat">
              <a:noFill/>
              <a:miter lim="400000"/>
            </a:ln>
            <a:effectLst/>
          </p:spPr>
        </p:pic>
        <p:pic>
          <p:nvPicPr>
            <p:cNvPr id="328" name="GR2019_Trends.tiff"/>
            <p:cNvPicPr>
              <a:picLocks noChangeAspect="1"/>
            </p:cNvPicPr>
            <p:nvPr/>
          </p:nvPicPr>
          <p:blipFill>
            <a:blip r:embed="rId5">
              <a:extLst/>
            </a:blip>
            <a:stretch>
              <a:fillRect/>
            </a:stretch>
          </p:blipFill>
          <p:spPr>
            <a:xfrm>
              <a:off x="24873922" y="37355"/>
              <a:ext cx="13710567" cy="13728701"/>
            </a:xfrm>
            <a:prstGeom prst="rect">
              <a:avLst/>
            </a:prstGeom>
            <a:ln w="12700" cap="flat">
              <a:noFill/>
              <a:miter lim="400000"/>
            </a:ln>
            <a:effectLst/>
          </p:spPr>
        </p:pic>
        <p:pic>
          <p:nvPicPr>
            <p:cNvPr id="329" name="GR2019_Trendsls.tiff"/>
            <p:cNvPicPr>
              <a:picLocks noChangeAspect="1"/>
            </p:cNvPicPr>
            <p:nvPr/>
          </p:nvPicPr>
          <p:blipFill>
            <a:blip r:embed="rId4">
              <a:extLst/>
            </a:blip>
            <a:stretch>
              <a:fillRect/>
            </a:stretch>
          </p:blipFill>
          <p:spPr>
            <a:xfrm>
              <a:off x="0" y="7695852"/>
              <a:ext cx="25019357" cy="7638654"/>
            </a:xfrm>
            <a:prstGeom prst="rect">
              <a:avLst/>
            </a:prstGeom>
            <a:ln w="12700" cap="flat">
              <a:noFill/>
              <a:miter lim="400000"/>
            </a:ln>
            <a:effectLst/>
          </p:spPr>
        </p:pic>
        <p:sp>
          <p:nvSpPr>
            <p:cNvPr id="330" name="Shape 330"/>
            <p:cNvSpPr/>
            <p:nvPr/>
          </p:nvSpPr>
          <p:spPr>
            <a:xfrm>
              <a:off x="14133118" y="0"/>
              <a:ext cx="11156058" cy="3901679"/>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31"/>
                                        </p:tgtEl>
                                        <p:attrNameLst>
                                          <p:attrName>style.visibility</p:attrName>
                                        </p:attrNameLst>
                                      </p:cBhvr>
                                      <p:to>
                                        <p:strVal val="visible"/>
                                      </p:to>
                                    </p:set>
                                    <p:animEffect filter="dissolve" transition="in">
                                      <p:cBhvr>
                                        <p:cTn id="7" dur="1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 grpId="1"/>
    </p:bldLst>
  </p:timing>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131" name="Group 1131"/>
          <p:cNvGrpSpPr/>
          <p:nvPr/>
        </p:nvGrpSpPr>
        <p:grpSpPr>
          <a:xfrm>
            <a:off x="757459" y="1122630"/>
            <a:ext cx="22869082" cy="11470740"/>
            <a:chOff x="0" y="0"/>
            <a:chExt cx="22869081" cy="11470738"/>
          </a:xfrm>
        </p:grpSpPr>
        <p:pic>
          <p:nvPicPr>
            <p:cNvPr id="1125"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1126"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1127"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1128" name="sdgs_p4.tiff"/>
            <p:cNvPicPr>
              <a:picLocks noChangeAspect="1"/>
            </p:cNvPicPr>
            <p:nvPr/>
          </p:nvPicPr>
          <p:blipFill>
            <a:blip r:embed="rId5">
              <a:extLst/>
            </a:blip>
            <a:stretch>
              <a:fillRect/>
            </a:stretch>
          </p:blipFill>
          <p:spPr>
            <a:xfrm>
              <a:off x="11643869" y="3771991"/>
              <a:ext cx="11225213" cy="3937984"/>
            </a:xfrm>
            <a:prstGeom prst="rect">
              <a:avLst/>
            </a:prstGeom>
            <a:ln w="12700" cap="flat">
              <a:noFill/>
              <a:miter lim="400000"/>
            </a:ln>
            <a:effectLst/>
          </p:spPr>
        </p:pic>
        <p:pic>
          <p:nvPicPr>
            <p:cNvPr id="1129"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1130"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sp>
        <p:nvSpPr>
          <p:cNvPr id="1132" name="Shape 1132"/>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1133" name="Shape 1133"/>
          <p:cNvSpPr/>
          <p:nvPr/>
        </p:nvSpPr>
        <p:spPr>
          <a:xfrm>
            <a:off x="5427979" y="3573462"/>
            <a:ext cx="13934044" cy="5476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17361" indent="-617361" algn="l">
              <a:buSzPct val="75000"/>
              <a:buChar char="•"/>
              <a:defRPr>
                <a:latin typeface="Helvetica"/>
                <a:ea typeface="Helvetica"/>
                <a:cs typeface="Helvetica"/>
                <a:sym typeface="Helvetica"/>
              </a:defRPr>
            </a:pPr>
            <a:r>
              <a:t>About Sustainable Development</a:t>
            </a:r>
          </a:p>
          <a:p>
            <a:pPr marL="617361" indent="-617361" algn="l">
              <a:buSzPct val="75000"/>
              <a:buChar char="•"/>
              <a:defRPr>
                <a:latin typeface="Helvetica"/>
                <a:ea typeface="Helvetica"/>
                <a:cs typeface="Helvetica"/>
                <a:sym typeface="Helvetica"/>
              </a:defRPr>
            </a:pPr>
            <a:r>
              <a:t>The 2030 Agenda: A Road to Dignity</a:t>
            </a:r>
          </a:p>
          <a:p>
            <a:pPr marL="617361" indent="-617361" algn="l">
              <a:buSzPct val="75000"/>
              <a:buChar char="•"/>
              <a:defRPr>
                <a:latin typeface="Helvetica"/>
                <a:ea typeface="Helvetica"/>
                <a:cs typeface="Helvetica"/>
                <a:sym typeface="Helvetica"/>
              </a:defRPr>
            </a:pPr>
            <a:r>
              <a:t>The Goals</a:t>
            </a:r>
          </a:p>
          <a:p>
            <a:pPr marL="617361" indent="-617361" algn="l">
              <a:buSzPct val="75000"/>
              <a:buChar char="•"/>
              <a:defRPr>
                <a:latin typeface="Helvetica"/>
                <a:ea typeface="Helvetica"/>
                <a:cs typeface="Helvetica"/>
                <a:sym typeface="Helvetica"/>
              </a:defRPr>
            </a:pPr>
            <a:r>
              <a:t>What is being done to reach the Goals</a:t>
            </a:r>
          </a:p>
          <a:p>
            <a:pPr marL="617361" indent="-617361" algn="l">
              <a:buSzPct val="75000"/>
              <a:buChar char="•"/>
              <a:defRPr>
                <a:latin typeface="Helvetica"/>
                <a:ea typeface="Helvetica"/>
                <a:cs typeface="Helvetica"/>
                <a:sym typeface="Helvetica"/>
              </a:defRPr>
            </a:pPr>
            <a:r>
              <a:t>Society through the Eyes of the Goals</a:t>
            </a:r>
          </a:p>
          <a:p>
            <a:pPr marL="617361" indent="-617361" algn="l">
              <a:buSzPct val="75000"/>
              <a:buChar char="•"/>
              <a:defRPr>
                <a:latin typeface="Helvetica"/>
                <a:ea typeface="Helvetica"/>
                <a:cs typeface="Helvetica"/>
                <a:sym typeface="Helvetica"/>
              </a:defRPr>
            </a:pPr>
            <a:r>
              <a:t>What is missing?</a:t>
            </a:r>
          </a:p>
          <a:p>
            <a:pPr marL="617361" indent="-617361" algn="l">
              <a:buSzPct val="75000"/>
              <a:buChar char="•"/>
              <a:defRPr>
                <a:latin typeface="Helvetica"/>
                <a:ea typeface="Helvetica"/>
                <a:cs typeface="Helvetica"/>
                <a:sym typeface="Helvetica"/>
              </a:defRPr>
            </a:pPr>
            <a:r>
              <a:t>What can you do?</a:t>
            </a:r>
          </a:p>
        </p:txBody>
      </p:sp>
      <p:sp>
        <p:nvSpPr>
          <p:cNvPr id="1134" name="Shape 1134"/>
          <p:cNvSpPr/>
          <p:nvPr/>
        </p:nvSpPr>
        <p:spPr>
          <a:xfrm>
            <a:off x="6045200" y="8204200"/>
            <a:ext cx="4826469" cy="0"/>
          </a:xfrm>
          <a:prstGeom prst="line">
            <a:avLst/>
          </a:prstGeom>
          <a:ln w="50800">
            <a:solidFill>
              <a:schemeClr val="accent5"/>
            </a:solidFill>
            <a:miter lim="400000"/>
          </a:ln>
        </p:spPr>
        <p:txBody>
          <a:bodyPr lIns="71437" tIns="71437" rIns="71437" bIns="71437" anchor="ctr"/>
          <a:lstStyle/>
          <a:p>
            <a:pPr>
              <a:defRPr sz="3200"/>
            </a:pP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36" name="Shape 113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13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138" name="Shape 1138"/>
          <p:cNvSpPr/>
          <p:nvPr/>
        </p:nvSpPr>
        <p:spPr>
          <a:xfrm>
            <a:off x="181305" y="-31215"/>
            <a:ext cx="4406215" cy="82443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defRPr sz="4600">
                <a:solidFill>
                  <a:srgbClr val="313030"/>
                </a:solidFill>
                <a:latin typeface="Helvetica Neue Light"/>
                <a:ea typeface="Helvetica Neue Light"/>
                <a:cs typeface="Helvetica Neue Light"/>
                <a:sym typeface="Helvetica Neue Light"/>
              </a:defRPr>
            </a:lvl1pPr>
          </a:lstStyle>
          <a:p>
            <a:pPr/>
            <a:r>
              <a:t>What is missing?</a:t>
            </a:r>
          </a:p>
        </p:txBody>
      </p:sp>
      <p:pic>
        <p:nvPicPr>
          <p:cNvPr id="1139" name="golabased.tiff"/>
          <p:cNvPicPr>
            <a:picLocks noChangeAspect="1"/>
          </p:cNvPicPr>
          <p:nvPr/>
        </p:nvPicPr>
        <p:blipFill>
          <a:blip r:embed="rId3">
            <a:extLst/>
          </a:blip>
          <a:stretch>
            <a:fillRect/>
          </a:stretch>
        </p:blipFill>
        <p:spPr>
          <a:xfrm>
            <a:off x="266668" y="1780917"/>
            <a:ext cx="14117698" cy="10344151"/>
          </a:xfrm>
          <a:prstGeom prst="rect">
            <a:avLst/>
          </a:prstGeom>
          <a:ln w="12700">
            <a:miter lim="400000"/>
          </a:ln>
        </p:spPr>
      </p:pic>
      <p:sp>
        <p:nvSpPr>
          <p:cNvPr id="1140" name="Shape 1140"/>
          <p:cNvSpPr/>
          <p:nvPr/>
        </p:nvSpPr>
        <p:spPr>
          <a:xfrm>
            <a:off x="13567064" y="7658760"/>
            <a:ext cx="1270001" cy="4749944"/>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1141" name="Shape 1141"/>
          <p:cNvSpPr/>
          <p:nvPr/>
        </p:nvSpPr>
        <p:spPr>
          <a:xfrm>
            <a:off x="14641403" y="2010315"/>
            <a:ext cx="9463745" cy="334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r>
              <a:t>SDG Indicators:</a:t>
            </a:r>
          </a:p>
          <a:p>
            <a:pPr marL="617361" indent="-617361" algn="l">
              <a:buSzPct val="75000"/>
              <a:buChar char="•"/>
              <a:defRPr sz="4000"/>
            </a:pPr>
            <a:r>
              <a:t>More than 80% are on the built environment and society/economy</a:t>
            </a:r>
          </a:p>
          <a:p>
            <a:pPr marL="617361" indent="-617361" algn="l">
              <a:buSzPct val="75000"/>
              <a:buChar char="•"/>
              <a:defRPr sz="4000"/>
            </a:pPr>
            <a:r>
              <a:t>Very few are directly related to environmental variables.</a:t>
            </a:r>
          </a:p>
        </p:txBody>
      </p:sp>
      <p:sp>
        <p:nvSpPr>
          <p:cNvPr id="1142" name="Shape 1142"/>
          <p:cNvSpPr/>
          <p:nvPr/>
        </p:nvSpPr>
        <p:spPr>
          <a:xfrm>
            <a:off x="13509270" y="5938986"/>
            <a:ext cx="10531972" cy="4276428"/>
          </a:xfrm>
          <a:prstGeom prst="wedgeEllipseCallout">
            <a:avLst>
              <a:gd name="adj1" fmla="val -47175"/>
              <a:gd name="adj2" fmla="val -2347"/>
            </a:avLst>
          </a:prstGeom>
          <a:solidFill>
            <a:srgbClr val="FFFFFF"/>
          </a:solidFill>
          <a:ln w="25400">
            <a:solidFill>
              <a:srgbClr val="A6AAA9"/>
            </a:solidFill>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71437" tIns="71437" rIns="71437" bIns="71437" anchor="ctr"/>
          <a:lstStyle/>
          <a:p>
            <a:pPr defTabSz="457200">
              <a:defRPr sz="3500">
                <a:latin typeface="Georgia"/>
                <a:ea typeface="Georgia"/>
                <a:cs typeface="Georgia"/>
                <a:sym typeface="Georgia"/>
              </a:defRPr>
            </a:pPr>
            <a:r>
              <a:t>Planetary stability must be integrated with United Nations targets to fight poverty and secure human well-being, argue David Griggs and colleagues</a:t>
            </a:r>
          </a:p>
          <a:p>
            <a:pPr defTabSz="457200">
              <a:defRPr sz="3500">
                <a:latin typeface="Georgia"/>
                <a:ea typeface="Georgia"/>
                <a:cs typeface="Georgia"/>
                <a:sym typeface="Georgia"/>
              </a:defRPr>
            </a:pPr>
            <a:r>
              <a:t>(Griggs et al., 2013)</a:t>
            </a:r>
          </a:p>
        </p:txBody>
      </p:sp>
      <p:sp>
        <p:nvSpPr>
          <p:cNvPr id="1143" name="Shape 1143"/>
          <p:cNvSpPr/>
          <p:nvPr/>
        </p:nvSpPr>
        <p:spPr>
          <a:xfrm>
            <a:off x="7045007" y="12526962"/>
            <a:ext cx="760158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Plag and Jules-Plag, 2019</a:t>
            </a:r>
          </a:p>
        </p:txBody>
      </p:sp>
      <p:sp>
        <p:nvSpPr>
          <p:cNvPr id="1144" name="Shape 1144"/>
          <p:cNvSpPr/>
          <p:nvPr/>
        </p:nvSpPr>
        <p:spPr>
          <a:xfrm>
            <a:off x="14641403" y="10849515"/>
            <a:ext cx="9463746"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lstStyle>
          <a:p>
            <a:pPr/>
            <a:r>
              <a:t>The environment has not been integrated sufficiently</a:t>
            </a:r>
          </a:p>
        </p:txBody>
      </p:sp>
      <p:pic>
        <p:nvPicPr>
          <p:cNvPr id="1145" name="ELSS_SDGs.tiff"/>
          <p:cNvPicPr>
            <a:picLocks noChangeAspect="1"/>
          </p:cNvPicPr>
          <p:nvPr/>
        </p:nvPicPr>
        <p:blipFill>
          <a:blip r:embed="rId4">
            <a:extLst/>
          </a:blip>
          <a:stretch>
            <a:fillRect/>
          </a:stretch>
        </p:blipFill>
        <p:spPr>
          <a:xfrm>
            <a:off x="5514132" y="284360"/>
            <a:ext cx="13355736" cy="133372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5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41"/>
                                        </p:tgtEl>
                                        <p:attrNameLst>
                                          <p:attrName>style.visibility</p:attrName>
                                        </p:attrNameLst>
                                      </p:cBhvr>
                                      <p:to>
                                        <p:strVal val="visible"/>
                                      </p:to>
                                    </p:set>
                                    <p:animEffect filter="dissolve" transition="in">
                                      <p:cBhvr>
                                        <p:cTn id="7" dur="1000"/>
                                        <p:tgtEl>
                                          <p:spTgt spid="11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1142"/>
                                        </p:tgtEl>
                                        <p:attrNameLst>
                                          <p:attrName>style.visibility</p:attrName>
                                        </p:attrNameLst>
                                      </p:cBhvr>
                                      <p:to>
                                        <p:strVal val="visible"/>
                                      </p:to>
                                    </p:set>
                                    <p:anim calcmode="lin" valueType="num">
                                      <p:cBhvr>
                                        <p:cTn id="12" dur="750" fill="hold"/>
                                        <p:tgtEl>
                                          <p:spTgt spid="1142"/>
                                        </p:tgtEl>
                                        <p:attrNameLst>
                                          <p:attrName>ppt_w</p:attrName>
                                        </p:attrNameLst>
                                      </p:cBhvr>
                                      <p:tavLst>
                                        <p:tav tm="0">
                                          <p:val>
                                            <p:fltVal val="0"/>
                                          </p:val>
                                        </p:tav>
                                        <p:tav tm="100000">
                                          <p:val>
                                            <p:strVal val="#ppt_w"/>
                                          </p:val>
                                        </p:tav>
                                      </p:tavLst>
                                    </p:anim>
                                    <p:anim calcmode="lin" valueType="num">
                                      <p:cBhvr>
                                        <p:cTn id="13" dur="750" fill="hold"/>
                                        <p:tgtEl>
                                          <p:spTgt spid="114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3" fill="hold">
                                  <p:stCondLst>
                                    <p:cond delay="0"/>
                                  </p:stCondLst>
                                  <p:iterate type="el" backwards="0">
                                    <p:tmAbs val="0"/>
                                  </p:iterate>
                                  <p:childTnLst>
                                    <p:set>
                                      <p:cBhvr>
                                        <p:cTn id="17" fill="hold"/>
                                        <p:tgtEl>
                                          <p:spTgt spid="1144"/>
                                        </p:tgtEl>
                                        <p:attrNameLst>
                                          <p:attrName>style.visibility</p:attrName>
                                        </p:attrNameLst>
                                      </p:cBhvr>
                                      <p:to>
                                        <p:strVal val="visible"/>
                                      </p:to>
                                    </p:set>
                                    <p:animEffect filter="dissolve" transition="in">
                                      <p:cBhvr>
                                        <p:cTn id="18" dur="1000"/>
                                        <p:tgtEl>
                                          <p:spTgt spid="1144"/>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4" grpId="4" fill="hold">
                                  <p:stCondLst>
                                    <p:cond delay="0"/>
                                  </p:stCondLst>
                                  <p:iterate type="el" backwards="0">
                                    <p:tmAbs val="0"/>
                                  </p:iterate>
                                  <p:childTnLst>
                                    <p:set>
                                      <p:cBhvr>
                                        <p:cTn id="22" fill="hold"/>
                                        <p:tgtEl>
                                          <p:spTgt spid="1145"/>
                                        </p:tgtEl>
                                        <p:attrNameLst>
                                          <p:attrName>style.visibility</p:attrName>
                                        </p:attrNameLst>
                                      </p:cBhvr>
                                      <p:to>
                                        <p:strVal val="visible"/>
                                      </p:to>
                                    </p:set>
                                    <p:animEffect filter="box(out)" transition="in">
                                      <p:cBhvr>
                                        <p:cTn id="23" dur="1000"/>
                                        <p:tgtEl>
                                          <p:spTgt spid="1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2" grpId="2"/>
      <p:bldP build="whole" bldLvl="1" animBg="1" rev="0" advAuto="0" spid="1144" grpId="3"/>
      <p:bldP build="whole" bldLvl="1" animBg="1" rev="0" advAuto="0" spid="1141" grpId="1"/>
      <p:bldP build="whole" bldLvl="1" animBg="1" rev="0" advAuto="0" spid="1145" grpId="4"/>
    </p:bldLst>
  </p:timing>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47" name="Shape 114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14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149" name="Shape 1149"/>
          <p:cNvSpPr/>
          <p:nvPr/>
        </p:nvSpPr>
        <p:spPr>
          <a:xfrm>
            <a:off x="7851909" y="1384299"/>
            <a:ext cx="8501138"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000">
                <a:latin typeface="Helvetica"/>
                <a:ea typeface="Helvetica"/>
                <a:cs typeface="Helvetica"/>
                <a:sym typeface="Helvetica"/>
              </a:defRPr>
            </a:lvl1pPr>
          </a:lstStyle>
          <a:p>
            <a:pPr/>
            <a:r>
              <a:t>Homo sapiens and Earth</a:t>
            </a:r>
          </a:p>
        </p:txBody>
      </p:sp>
      <p:sp>
        <p:nvSpPr>
          <p:cNvPr id="1150" name="Shape 1150"/>
          <p:cNvSpPr/>
          <p:nvPr/>
        </p:nvSpPr>
        <p:spPr>
          <a:xfrm>
            <a:off x="1504900" y="3606799"/>
            <a:ext cx="10006460" cy="924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latin typeface="Helvetica"/>
                <a:ea typeface="Helvetica"/>
                <a:cs typeface="Helvetica"/>
                <a:sym typeface="Helvetica"/>
              </a:defRPr>
            </a:pPr>
            <a:r>
              <a:t>Human environment</a:t>
            </a:r>
          </a:p>
          <a:p>
            <a:pPr algn="l" defTabSz="457200">
              <a:defRPr sz="4000">
                <a:latin typeface="Helvetica"/>
                <a:ea typeface="Helvetica"/>
                <a:cs typeface="Helvetica"/>
                <a:sym typeface="Helvetica"/>
              </a:defRPr>
            </a:pPr>
            <a:r>
              <a:t>300 million tons of humans and</a:t>
            </a:r>
          </a:p>
          <a:p>
            <a:pPr algn="l" defTabSz="457200">
              <a:defRPr sz="4000">
                <a:latin typeface="Helvetica"/>
                <a:ea typeface="Helvetica"/>
                <a:cs typeface="Helvetica"/>
                <a:sym typeface="Helvetica"/>
              </a:defRPr>
            </a:pPr>
            <a:r>
              <a:t>700 million tons of domesticated animals </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400 million domesticated dogs</a:t>
            </a:r>
          </a:p>
          <a:p>
            <a:pPr algn="l" defTabSz="457200">
              <a:defRPr sz="4000">
                <a:latin typeface="Helvetica"/>
                <a:ea typeface="Helvetica"/>
                <a:cs typeface="Helvetica"/>
                <a:sym typeface="Helvetica"/>
              </a:defRPr>
            </a:pPr>
            <a:r>
              <a:t>600 million domesticated cats</a:t>
            </a:r>
          </a:p>
          <a:p>
            <a:pPr algn="l" defTabSz="457200">
              <a:defRPr sz="4000">
                <a:latin typeface="Helvetica"/>
                <a:ea typeface="Helvetica"/>
                <a:cs typeface="Helvetica"/>
                <a:sym typeface="Helvetica"/>
              </a:defRPr>
            </a:pPr>
            <a:r>
              <a:t>1.5 billion cows</a:t>
            </a:r>
          </a:p>
          <a:p>
            <a:pPr algn="l" defTabSz="457200">
              <a:defRPr sz="4000">
                <a:latin typeface="Helvetica"/>
                <a:ea typeface="Helvetica"/>
                <a:cs typeface="Helvetica"/>
                <a:sym typeface="Helvetica"/>
              </a:defRPr>
            </a:pPr>
            <a:r>
              <a:t>20 billion chicken</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81% of Earth’s surface changed significantly by humans</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Earth’s Energy Imbalance increased by roughly 10,000,000 times above pre-human values</a:t>
            </a:r>
          </a:p>
        </p:txBody>
      </p:sp>
      <p:sp>
        <p:nvSpPr>
          <p:cNvPr id="1151" name="Shape 1151"/>
          <p:cNvSpPr/>
          <p:nvPr/>
        </p:nvSpPr>
        <p:spPr>
          <a:xfrm>
            <a:off x="12731700" y="3568699"/>
            <a:ext cx="10806411"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latin typeface="Helvetica"/>
                <a:ea typeface="Helvetica"/>
                <a:cs typeface="Helvetica"/>
                <a:sym typeface="Helvetica"/>
              </a:defRPr>
            </a:pPr>
            <a:r>
              <a:t>Non-Human environment</a:t>
            </a:r>
          </a:p>
          <a:p>
            <a:pPr algn="l" defTabSz="457200">
              <a:defRPr sz="4000">
                <a:latin typeface="Helvetica"/>
                <a:ea typeface="Helvetica"/>
                <a:cs typeface="Helvetica"/>
                <a:sym typeface="Helvetica"/>
              </a:defRPr>
            </a:pPr>
            <a:r>
              <a:t>100 million tons of wild animals (more than 2 kg)</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200,000 wolfs</a:t>
            </a:r>
          </a:p>
          <a:p>
            <a:pPr algn="l" defTabSz="457200">
              <a:defRPr sz="4000">
                <a:latin typeface="Helvetica"/>
                <a:ea typeface="Helvetica"/>
                <a:cs typeface="Helvetica"/>
                <a:sym typeface="Helvetica"/>
              </a:defRPr>
            </a:pPr>
            <a:r>
              <a:t>40,000 lions</a:t>
            </a:r>
          </a:p>
          <a:p>
            <a:pPr algn="l" defTabSz="457200">
              <a:defRPr sz="4000">
                <a:latin typeface="Helvetica"/>
                <a:ea typeface="Helvetica"/>
                <a:cs typeface="Helvetica"/>
                <a:sym typeface="Helvetica"/>
              </a:defRPr>
            </a:pPr>
            <a:r>
              <a:t>900,000 African buffalo</a:t>
            </a:r>
          </a:p>
          <a:p>
            <a:pPr algn="l" defTabSz="457200">
              <a:defRPr sz="4000">
                <a:latin typeface="Helvetica"/>
                <a:ea typeface="Helvetica"/>
                <a:cs typeface="Helvetica"/>
                <a:sym typeface="Helvetica"/>
              </a:defRPr>
            </a:pPr>
            <a:r>
              <a:t>50 million penguins</a:t>
            </a:r>
          </a:p>
          <a:p>
            <a:pPr algn="l" defTabSz="457200">
              <a:defRPr sz="4000">
                <a:latin typeface="Helvetica"/>
                <a:ea typeface="Helvetica"/>
                <a:cs typeface="Helvetica"/>
                <a:sym typeface="Helvetica"/>
              </a:defRPr>
            </a:pPr>
          </a:p>
          <a:p>
            <a:pPr algn="l" defTabSz="457200">
              <a:defRPr sz="4000">
                <a:latin typeface="Helvetica"/>
                <a:ea typeface="Helvetica"/>
                <a:cs typeface="Helvetica"/>
                <a:sym typeface="Helvetica"/>
              </a:defRPr>
            </a:pPr>
            <a:r>
              <a:t>5% of Earth surface still untouched</a:t>
            </a:r>
          </a:p>
        </p:txBody>
      </p:sp>
      <p:sp>
        <p:nvSpPr>
          <p:cNvPr id="1152" name="Shape 1152"/>
          <p:cNvSpPr/>
          <p:nvPr/>
        </p:nvSpPr>
        <p:spPr>
          <a:xfrm>
            <a:off x="181305" y="-31215"/>
            <a:ext cx="4406215" cy="82443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defRPr sz="4600">
                <a:solidFill>
                  <a:srgbClr val="313030"/>
                </a:solidFill>
                <a:latin typeface="Helvetica Neue Light"/>
                <a:ea typeface="Helvetica Neue Light"/>
                <a:cs typeface="Helvetica Neue Light"/>
                <a:sym typeface="Helvetica Neue Light"/>
              </a:defRPr>
            </a:lvl1pPr>
          </a:lstStyle>
          <a:p>
            <a:pPr/>
            <a:r>
              <a:t>What is missing?</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4" name="Shape 1154"/>
          <p:cNvSpPr/>
          <p:nvPr/>
        </p:nvSpPr>
        <p:spPr>
          <a:xfrm>
            <a:off x="-1" y="901700"/>
            <a:ext cx="24384002" cy="0"/>
          </a:xfrm>
          <a:prstGeom prst="line">
            <a:avLst/>
          </a:prstGeom>
          <a:ln w="25400">
            <a:solidFill>
              <a:srgbClr val="000000"/>
            </a:solidFill>
            <a:miter lim="400000"/>
          </a:ln>
        </p:spPr>
        <p:txBody>
          <a:bodyPr lIns="71437" tIns="71437" rIns="71437" bIns="71437" anchor="ctr"/>
          <a:lstStyle/>
          <a:p>
            <a:pPr>
              <a:defRPr sz="3200"/>
            </a:pPr>
          </a:p>
        </p:txBody>
      </p:sp>
      <p:grpSp>
        <p:nvGrpSpPr>
          <p:cNvPr id="1160" name="Group 1160"/>
          <p:cNvGrpSpPr/>
          <p:nvPr/>
        </p:nvGrpSpPr>
        <p:grpSpPr>
          <a:xfrm>
            <a:off x="19065512" y="-58545"/>
            <a:ext cx="5147960" cy="879090"/>
            <a:chOff x="0" y="0"/>
            <a:chExt cx="5147959" cy="879089"/>
          </a:xfrm>
        </p:grpSpPr>
        <p:grpSp>
          <p:nvGrpSpPr>
            <p:cNvPr id="1157" name="Group 1157"/>
            <p:cNvGrpSpPr/>
            <p:nvPr/>
          </p:nvGrpSpPr>
          <p:grpSpPr>
            <a:xfrm>
              <a:off x="0" y="0"/>
              <a:ext cx="1539337" cy="828290"/>
              <a:chOff x="0" y="0"/>
              <a:chExt cx="1539336" cy="828289"/>
            </a:xfrm>
          </p:grpSpPr>
          <p:sp>
            <p:nvSpPr>
              <p:cNvPr id="1155" name="Shape 1155"/>
              <p:cNvSpPr/>
              <p:nvPr/>
            </p:nvSpPr>
            <p:spPr>
              <a:xfrm>
                <a:off x="0" y="0"/>
                <a:ext cx="1539337" cy="828290"/>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pic>
            <p:nvPicPr>
              <p:cNvPr id="1156" name="GEO_logo_without_text.png"/>
              <p:cNvPicPr>
                <a:picLocks noChangeAspect="1"/>
              </p:cNvPicPr>
              <p:nvPr/>
            </p:nvPicPr>
            <p:blipFill>
              <a:blip r:embed="rId2">
                <a:alphaModFix amt="92881"/>
                <a:extLst/>
              </a:blip>
              <a:stretch>
                <a:fillRect/>
              </a:stretch>
            </p:blipFill>
            <p:spPr>
              <a:xfrm>
                <a:off x="8155" y="69574"/>
                <a:ext cx="1388375" cy="738899"/>
              </a:xfrm>
              <a:prstGeom prst="rect">
                <a:avLst/>
              </a:prstGeom>
              <a:ln w="12700" cap="flat">
                <a:noFill/>
                <a:miter lim="400000"/>
              </a:ln>
              <a:effectLst/>
            </p:spPr>
          </p:pic>
        </p:grpSp>
        <p:pic>
          <p:nvPicPr>
            <p:cNvPr id="1158" name="Blue_Planet_Geo_logo.png"/>
            <p:cNvPicPr>
              <a:picLocks noChangeAspect="1"/>
            </p:cNvPicPr>
            <p:nvPr/>
          </p:nvPicPr>
          <p:blipFill>
            <a:blip r:embed="rId3">
              <a:extLst/>
            </a:blip>
            <a:stretch>
              <a:fillRect/>
            </a:stretch>
          </p:blipFill>
          <p:spPr>
            <a:xfrm>
              <a:off x="1360061" y="143985"/>
              <a:ext cx="1296337" cy="735105"/>
            </a:xfrm>
            <a:prstGeom prst="rect">
              <a:avLst/>
            </a:prstGeom>
            <a:ln w="12700" cap="flat">
              <a:noFill/>
              <a:miter lim="400000"/>
            </a:ln>
            <a:effectLst/>
          </p:spPr>
        </p:pic>
        <p:pic>
          <p:nvPicPr>
            <p:cNvPr id="1159" name="GSTSN_Logo.png"/>
            <p:cNvPicPr>
              <a:picLocks noChangeAspect="1"/>
            </p:cNvPicPr>
            <p:nvPr/>
          </p:nvPicPr>
          <p:blipFill>
            <a:blip r:embed="rId4">
              <a:extLst/>
            </a:blip>
            <a:stretch>
              <a:fillRect/>
            </a:stretch>
          </p:blipFill>
          <p:spPr>
            <a:xfrm>
              <a:off x="2733181" y="122792"/>
              <a:ext cx="2414779" cy="735106"/>
            </a:xfrm>
            <a:prstGeom prst="rect">
              <a:avLst/>
            </a:prstGeom>
            <a:ln w="12700" cap="flat">
              <a:noFill/>
              <a:miter lim="400000"/>
            </a:ln>
            <a:effectLst/>
          </p:spPr>
        </p:pic>
      </p:grpSp>
      <p:sp>
        <p:nvSpPr>
          <p:cNvPr id="1161" name="Shape 1161"/>
          <p:cNvSpPr/>
          <p:nvPr/>
        </p:nvSpPr>
        <p:spPr>
          <a:xfrm>
            <a:off x="181305" y="-31215"/>
            <a:ext cx="4406215" cy="82443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defRPr sz="4600">
                <a:solidFill>
                  <a:srgbClr val="313030"/>
                </a:solidFill>
                <a:latin typeface="Helvetica Neue Light"/>
                <a:ea typeface="Helvetica Neue Light"/>
                <a:cs typeface="Helvetica Neue Light"/>
                <a:sym typeface="Helvetica Neue Light"/>
              </a:defRPr>
            </a:lvl1pPr>
          </a:lstStyle>
          <a:p>
            <a:pPr/>
            <a:r>
              <a:t>What is missing?</a:t>
            </a:r>
          </a:p>
        </p:txBody>
      </p:sp>
      <p:sp>
        <p:nvSpPr>
          <p:cNvPr id="1162" name="Shape 1162"/>
          <p:cNvSpPr/>
          <p:nvPr/>
        </p:nvSpPr>
        <p:spPr>
          <a:xfrm>
            <a:off x="142348" y="982855"/>
            <a:ext cx="3247823" cy="1995040"/>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000">
                <a:latin typeface="Helvetica Neue Light"/>
                <a:ea typeface="Helvetica Neue Light"/>
                <a:cs typeface="Helvetica Neue Light"/>
                <a:sym typeface="Helvetica Neue Light"/>
              </a:defRPr>
            </a:lvl1pPr>
          </a:lstStyle>
          <a:p>
            <a:pPr/>
            <a:r>
              <a:t>Feeding a growing Population</a:t>
            </a:r>
          </a:p>
        </p:txBody>
      </p:sp>
      <p:pic>
        <p:nvPicPr>
          <p:cNvPr id="1163" name="E_INVERTED SDG goals_icons-individual-RGB-02.png"/>
          <p:cNvPicPr>
            <a:picLocks noChangeAspect="1"/>
          </p:cNvPicPr>
          <p:nvPr/>
        </p:nvPicPr>
        <p:blipFill>
          <a:blip r:embed="rId5">
            <a:extLst/>
          </a:blip>
          <a:stretch>
            <a:fillRect/>
          </a:stretch>
        </p:blipFill>
        <p:spPr>
          <a:xfrm>
            <a:off x="851941" y="3101010"/>
            <a:ext cx="1905001" cy="1905001"/>
          </a:xfrm>
          <a:prstGeom prst="rect">
            <a:avLst/>
          </a:prstGeom>
          <a:ln w="12700">
            <a:miter lim="400000"/>
          </a:ln>
        </p:spPr>
      </p:pic>
      <p:sp>
        <p:nvSpPr>
          <p:cNvPr id="1164" name="Shape 1164"/>
          <p:cNvSpPr/>
          <p:nvPr/>
        </p:nvSpPr>
        <p:spPr>
          <a:xfrm>
            <a:off x="4101875" y="1010185"/>
            <a:ext cx="4562541" cy="1995040"/>
          </a:xfrm>
          <a:prstGeom prst="rect">
            <a:avLst/>
          </a:prstGeom>
          <a:solidFill>
            <a:srgbClr val="A6AAA9"/>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000">
                <a:latin typeface="Helvetica Neue Light"/>
                <a:ea typeface="Helvetica Neue Light"/>
                <a:cs typeface="Helvetica Neue Light"/>
                <a:sym typeface="Helvetica Neue Light"/>
              </a:defRPr>
            </a:lvl1pPr>
          </a:lstStyle>
          <a:p>
            <a:pPr/>
            <a:r>
              <a:t>Accelerating energy flow by accelerating C cycle</a:t>
            </a:r>
          </a:p>
        </p:txBody>
      </p:sp>
      <p:pic>
        <p:nvPicPr>
          <p:cNvPr id="1165" name="E_INVERTED SDG goals_icons-individual-RGB-06.png"/>
          <p:cNvPicPr>
            <a:picLocks noChangeAspect="1"/>
          </p:cNvPicPr>
          <p:nvPr/>
        </p:nvPicPr>
        <p:blipFill>
          <a:blip r:embed="rId6">
            <a:extLst/>
          </a:blip>
          <a:stretch>
            <a:fillRect/>
          </a:stretch>
        </p:blipFill>
        <p:spPr>
          <a:xfrm>
            <a:off x="14091271" y="3050210"/>
            <a:ext cx="1639448" cy="1639448"/>
          </a:xfrm>
          <a:prstGeom prst="rect">
            <a:avLst/>
          </a:prstGeom>
          <a:ln w="12700">
            <a:miter lim="400000"/>
          </a:ln>
        </p:spPr>
      </p:pic>
      <p:pic>
        <p:nvPicPr>
          <p:cNvPr id="1166" name="E_INVERTED SDG goals_icons-individual-RGB-14.png"/>
          <p:cNvPicPr>
            <a:picLocks noChangeAspect="1"/>
          </p:cNvPicPr>
          <p:nvPr/>
        </p:nvPicPr>
        <p:blipFill>
          <a:blip r:embed="rId7">
            <a:extLst/>
          </a:blip>
          <a:stretch>
            <a:fillRect/>
          </a:stretch>
        </p:blipFill>
        <p:spPr>
          <a:xfrm>
            <a:off x="16577744" y="3184152"/>
            <a:ext cx="1639448" cy="1639448"/>
          </a:xfrm>
          <a:prstGeom prst="rect">
            <a:avLst/>
          </a:prstGeom>
          <a:ln w="12700">
            <a:miter lim="400000"/>
          </a:ln>
        </p:spPr>
      </p:pic>
      <p:pic>
        <p:nvPicPr>
          <p:cNvPr id="1167" name="E_INVERTED SDG goals_icons-individual-RGB-15.png"/>
          <p:cNvPicPr>
            <a:picLocks noChangeAspect="1"/>
          </p:cNvPicPr>
          <p:nvPr/>
        </p:nvPicPr>
        <p:blipFill>
          <a:blip r:embed="rId8">
            <a:extLst/>
          </a:blip>
          <a:stretch>
            <a:fillRect/>
          </a:stretch>
        </p:blipFill>
        <p:spPr>
          <a:xfrm>
            <a:off x="11984714" y="3017867"/>
            <a:ext cx="1805732" cy="1805733"/>
          </a:xfrm>
          <a:prstGeom prst="rect">
            <a:avLst/>
          </a:prstGeom>
          <a:ln w="12700">
            <a:miter lim="400000"/>
          </a:ln>
        </p:spPr>
      </p:pic>
      <p:pic>
        <p:nvPicPr>
          <p:cNvPr id="1168" name="E_INVERTED SDG goals_icons-individual-RGB-07.png"/>
          <p:cNvPicPr>
            <a:picLocks noChangeAspect="1"/>
          </p:cNvPicPr>
          <p:nvPr/>
        </p:nvPicPr>
        <p:blipFill>
          <a:blip r:embed="rId9">
            <a:extLst/>
          </a:blip>
          <a:stretch>
            <a:fillRect/>
          </a:stretch>
        </p:blipFill>
        <p:spPr>
          <a:xfrm>
            <a:off x="3800709" y="3101010"/>
            <a:ext cx="1905001" cy="1905001"/>
          </a:xfrm>
          <a:prstGeom prst="rect">
            <a:avLst/>
          </a:prstGeom>
          <a:ln w="12700">
            <a:miter lim="400000"/>
          </a:ln>
        </p:spPr>
      </p:pic>
      <p:grpSp>
        <p:nvGrpSpPr>
          <p:cNvPr id="1171" name="Group 1171"/>
          <p:cNvGrpSpPr/>
          <p:nvPr/>
        </p:nvGrpSpPr>
        <p:grpSpPr>
          <a:xfrm>
            <a:off x="9376120" y="1010185"/>
            <a:ext cx="6448224" cy="1995040"/>
            <a:chOff x="0" y="0"/>
            <a:chExt cx="6448222" cy="1995039"/>
          </a:xfrm>
        </p:grpSpPr>
        <p:sp>
          <p:nvSpPr>
            <p:cNvPr id="1169" name="Shape 1169"/>
            <p:cNvSpPr/>
            <p:nvPr/>
          </p:nvSpPr>
          <p:spPr>
            <a:xfrm>
              <a:off x="0" y="-1"/>
              <a:ext cx="3247823" cy="1995041"/>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sz="4000">
                  <a:latin typeface="Helvetica Neue Light"/>
                  <a:ea typeface="Helvetica Neue Light"/>
                  <a:cs typeface="Helvetica Neue Light"/>
                  <a:sym typeface="Helvetica Neue Light"/>
                </a:defRPr>
              </a:lvl1pPr>
            </a:lstStyle>
            <a:p>
              <a:pPr/>
              <a:r>
                <a:t>Accelerating N and P cycles</a:t>
              </a:r>
            </a:p>
          </p:txBody>
        </p:sp>
        <p:sp>
          <p:nvSpPr>
            <p:cNvPr id="1170" name="Shape 1170"/>
            <p:cNvSpPr/>
            <p:nvPr/>
          </p:nvSpPr>
          <p:spPr>
            <a:xfrm>
              <a:off x="3200400" y="-1"/>
              <a:ext cx="3247823" cy="1995041"/>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sz="4000">
                  <a:latin typeface="Helvetica Neue Light"/>
                  <a:ea typeface="Helvetica Neue Light"/>
                  <a:cs typeface="Helvetica Neue Light"/>
                  <a:sym typeface="Helvetica Neue Light"/>
                </a:defRPr>
              </a:lvl1pPr>
            </a:lstStyle>
            <a:p>
              <a:pPr/>
              <a:r>
                <a:t>Changing land use</a:t>
              </a:r>
            </a:p>
          </p:txBody>
        </p:sp>
      </p:grpSp>
      <p:pic>
        <p:nvPicPr>
          <p:cNvPr id="1172" name="E_INVERTED SDG goals_icons-individual-RGB-12.png"/>
          <p:cNvPicPr>
            <a:picLocks noChangeAspect="1"/>
          </p:cNvPicPr>
          <p:nvPr/>
        </p:nvPicPr>
        <p:blipFill>
          <a:blip r:embed="rId10">
            <a:extLst/>
          </a:blip>
          <a:stretch>
            <a:fillRect/>
          </a:stretch>
        </p:blipFill>
        <p:spPr>
          <a:xfrm>
            <a:off x="9820530" y="3101010"/>
            <a:ext cx="1905001" cy="1905001"/>
          </a:xfrm>
          <a:prstGeom prst="rect">
            <a:avLst/>
          </a:prstGeom>
          <a:ln w="12700">
            <a:miter lim="400000"/>
          </a:ln>
        </p:spPr>
      </p:pic>
      <p:sp>
        <p:nvSpPr>
          <p:cNvPr id="1173" name="Shape 1173"/>
          <p:cNvSpPr/>
          <p:nvPr/>
        </p:nvSpPr>
        <p:spPr>
          <a:xfrm>
            <a:off x="16536048" y="982855"/>
            <a:ext cx="3247823" cy="1995040"/>
          </a:xfrm>
          <a:prstGeom prst="rect">
            <a:avLst/>
          </a:prstGeom>
          <a:solidFill>
            <a:srgbClr val="53585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000">
                <a:solidFill>
                  <a:srgbClr val="FFFFFF"/>
                </a:solidFill>
                <a:latin typeface="Helvetica Neue Light"/>
                <a:ea typeface="Helvetica Neue Light"/>
                <a:cs typeface="Helvetica Neue Light"/>
                <a:sym typeface="Helvetica Neue Light"/>
              </a:defRPr>
            </a:lvl1pPr>
          </a:lstStyle>
          <a:p>
            <a:pPr/>
            <a:r>
              <a:t>Overload of ocean with nutrients</a:t>
            </a:r>
          </a:p>
        </p:txBody>
      </p:sp>
      <p:sp>
        <p:nvSpPr>
          <p:cNvPr id="1174" name="Shape 1174"/>
          <p:cNvSpPr/>
          <p:nvPr/>
        </p:nvSpPr>
        <p:spPr>
          <a:xfrm>
            <a:off x="20495575" y="982855"/>
            <a:ext cx="3247824" cy="199504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000">
                <a:solidFill>
                  <a:srgbClr val="FFFFFF"/>
                </a:solidFill>
                <a:latin typeface="Helvetica Neue Light"/>
                <a:ea typeface="Helvetica Neue Light"/>
                <a:cs typeface="Helvetica Neue Light"/>
                <a:sym typeface="Helvetica Neue Light"/>
              </a:defRPr>
            </a:pPr>
            <a:r>
              <a:t>Toxins</a:t>
            </a:r>
          </a:p>
          <a:p>
            <a:pPr>
              <a:defRPr sz="4000">
                <a:solidFill>
                  <a:srgbClr val="FFFFFF"/>
                </a:solidFill>
                <a:latin typeface="Helvetica Neue Light"/>
                <a:ea typeface="Helvetica Neue Light"/>
                <a:cs typeface="Helvetica Neue Light"/>
                <a:sym typeface="Helvetica Neue Light"/>
              </a:defRPr>
            </a:pPr>
          </a:p>
        </p:txBody>
      </p:sp>
      <p:grpSp>
        <p:nvGrpSpPr>
          <p:cNvPr id="1177" name="Group 1177"/>
          <p:cNvGrpSpPr/>
          <p:nvPr/>
        </p:nvGrpSpPr>
        <p:grpSpPr>
          <a:xfrm>
            <a:off x="82500" y="7753746"/>
            <a:ext cx="12083573" cy="5788760"/>
            <a:chOff x="0" y="0"/>
            <a:chExt cx="12083572" cy="5788759"/>
          </a:xfrm>
        </p:grpSpPr>
        <p:pic>
          <p:nvPicPr>
            <p:cNvPr id="1175" name="image9.jpg"/>
            <p:cNvPicPr>
              <a:picLocks noChangeAspect="1"/>
            </p:cNvPicPr>
            <p:nvPr/>
          </p:nvPicPr>
          <p:blipFill>
            <a:blip r:embed="rId11">
              <a:extLst/>
            </a:blip>
            <a:srcRect l="4137" t="2255" r="0" b="2255"/>
            <a:stretch>
              <a:fillRect/>
            </a:stretch>
          </p:blipFill>
          <p:spPr>
            <a:xfrm>
              <a:off x="88059" y="700765"/>
              <a:ext cx="11995514" cy="5087995"/>
            </a:xfrm>
            <a:prstGeom prst="rect">
              <a:avLst/>
            </a:prstGeom>
            <a:ln w="12700" cap="flat">
              <a:noFill/>
              <a:miter lim="400000"/>
            </a:ln>
            <a:effectLst/>
          </p:spPr>
        </p:pic>
        <p:sp>
          <p:nvSpPr>
            <p:cNvPr id="1176" name="Shape 1176"/>
            <p:cNvSpPr/>
            <p:nvPr/>
          </p:nvSpPr>
          <p:spPr>
            <a:xfrm>
              <a:off x="0" y="0"/>
              <a:ext cx="11187411"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3800"/>
              </a:lvl1pPr>
            </a:lstStyle>
            <a:p>
              <a:pPr/>
              <a:r>
                <a:t>Hypoxic (dead) zones</a:t>
              </a:r>
            </a:p>
          </p:txBody>
        </p:sp>
      </p:grpSp>
      <p:grpSp>
        <p:nvGrpSpPr>
          <p:cNvPr id="1181" name="Group 1181"/>
          <p:cNvGrpSpPr/>
          <p:nvPr/>
        </p:nvGrpSpPr>
        <p:grpSpPr>
          <a:xfrm>
            <a:off x="24259" y="6317456"/>
            <a:ext cx="11938199" cy="7380288"/>
            <a:chOff x="-50800" y="1028700"/>
            <a:chExt cx="11938198" cy="7380287"/>
          </a:xfrm>
        </p:grpSpPr>
        <p:sp>
          <p:nvSpPr>
            <p:cNvPr id="1178" name="Shape 1178"/>
            <p:cNvSpPr/>
            <p:nvPr/>
          </p:nvSpPr>
          <p:spPr>
            <a:xfrm>
              <a:off x="5098251" y="3517772"/>
              <a:ext cx="5170870" cy="651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i="1" sz="3500">
                  <a:latin typeface="Helvetica Neue Light"/>
                  <a:ea typeface="Helvetica Neue Light"/>
                  <a:cs typeface="Helvetica Neue Light"/>
                  <a:sym typeface="Helvetica Neue Light"/>
                </a:defRPr>
              </a:lvl1pPr>
            </a:lstStyle>
            <a:p>
              <a:pPr/>
              <a:r>
                <a:t>Director: Bo Landlin, 2017</a:t>
              </a:r>
            </a:p>
          </p:txBody>
        </p:sp>
        <p:pic>
          <p:nvPicPr>
            <p:cNvPr id="1179" name="toxic_puzzel.tiff"/>
            <p:cNvPicPr>
              <a:picLocks noChangeAspect="1"/>
            </p:cNvPicPr>
            <p:nvPr/>
          </p:nvPicPr>
          <p:blipFill>
            <a:blip r:embed="rId12">
              <a:extLst/>
            </a:blip>
            <a:stretch>
              <a:fillRect/>
            </a:stretch>
          </p:blipFill>
          <p:spPr>
            <a:xfrm>
              <a:off x="6536" y="3341687"/>
              <a:ext cx="3822701" cy="5067301"/>
            </a:xfrm>
            <a:prstGeom prst="rect">
              <a:avLst/>
            </a:prstGeom>
            <a:ln w="12700" cap="flat">
              <a:noFill/>
              <a:miter lim="400000"/>
            </a:ln>
            <a:effectLst/>
          </p:spPr>
        </p:pic>
        <p:sp>
          <p:nvSpPr>
            <p:cNvPr id="1180" name="Shape 1180"/>
            <p:cNvSpPr/>
            <p:nvPr/>
          </p:nvSpPr>
          <p:spPr>
            <a:xfrm>
              <a:off x="-50800" y="1028700"/>
              <a:ext cx="11938199" cy="2378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457200">
                <a:defRPr sz="4200">
                  <a:latin typeface="Helvetica"/>
                  <a:ea typeface="Helvetica"/>
                  <a:cs typeface="Helvetica"/>
                  <a:sym typeface="Helvetica"/>
                </a:defRPr>
              </a:pPr>
              <a:r>
                <a:rPr sz="3500">
                  <a:latin typeface="Helvetica Neue Light"/>
                  <a:ea typeface="Helvetica Neue Light"/>
                  <a:cs typeface="Helvetica Neue Light"/>
                  <a:sym typeface="Helvetica Neue Light"/>
                </a:rPr>
                <a:t>On their quest to learn more about toxic substances produced by cyanobacteria, Dr. Paul Cox and his team discover a link between cyanobacteria and ALS, Alzheimer's, and Parkinson's.</a:t>
              </a:r>
              <a:r>
                <a:t> </a:t>
              </a:r>
            </a:p>
          </p:txBody>
        </p:sp>
      </p:grpSp>
      <p:sp>
        <p:nvSpPr>
          <p:cNvPr id="1182" name="Shape 1182"/>
          <p:cNvSpPr/>
          <p:nvPr/>
        </p:nvSpPr>
        <p:spPr>
          <a:xfrm>
            <a:off x="16536048" y="5234613"/>
            <a:ext cx="3247823" cy="1995041"/>
          </a:xfrm>
          <a:prstGeom prst="rect">
            <a:avLst/>
          </a:prstGeom>
          <a:solidFill>
            <a:srgbClr val="53585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000">
                <a:solidFill>
                  <a:srgbClr val="FFFFFF"/>
                </a:solidFill>
                <a:latin typeface="Helvetica Neue Light"/>
                <a:ea typeface="Helvetica Neue Light"/>
                <a:cs typeface="Helvetica Neue Light"/>
                <a:sym typeface="Helvetica Neue Light"/>
              </a:defRPr>
            </a:lvl1pPr>
          </a:lstStyle>
          <a:p>
            <a:pPr/>
            <a:r>
              <a:t>Overload of ocean with carbon</a:t>
            </a:r>
          </a:p>
        </p:txBody>
      </p:sp>
      <p:sp>
        <p:nvSpPr>
          <p:cNvPr id="1183" name="Shape 1183"/>
          <p:cNvSpPr/>
          <p:nvPr/>
        </p:nvSpPr>
        <p:spPr>
          <a:xfrm>
            <a:off x="20495575" y="5209796"/>
            <a:ext cx="3247824" cy="19950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000">
                <a:solidFill>
                  <a:srgbClr val="FFFFFF"/>
                </a:solidFill>
                <a:latin typeface="Helvetica Neue Light"/>
                <a:ea typeface="Helvetica Neue Light"/>
                <a:cs typeface="Helvetica Neue Light"/>
                <a:sym typeface="Helvetica Neue Light"/>
              </a:defRPr>
            </a:pPr>
            <a:r>
              <a:t>Extinction</a:t>
            </a:r>
          </a:p>
          <a:p>
            <a:pPr>
              <a:defRPr sz="4000">
                <a:solidFill>
                  <a:srgbClr val="FFFFFF"/>
                </a:solidFill>
                <a:latin typeface="Helvetica Neue Light"/>
                <a:ea typeface="Helvetica Neue Light"/>
                <a:cs typeface="Helvetica Neue Light"/>
                <a:sym typeface="Helvetica Neue Light"/>
              </a:defRPr>
            </a:pPr>
          </a:p>
        </p:txBody>
      </p:sp>
      <p:pic>
        <p:nvPicPr>
          <p:cNvPr id="1184" name="E_INVERTED SDG goals_icons-individual-RGB-14.png"/>
          <p:cNvPicPr>
            <a:picLocks noChangeAspect="1"/>
          </p:cNvPicPr>
          <p:nvPr/>
        </p:nvPicPr>
        <p:blipFill>
          <a:blip r:embed="rId7">
            <a:extLst/>
          </a:blip>
          <a:stretch>
            <a:fillRect/>
          </a:stretch>
        </p:blipFill>
        <p:spPr>
          <a:xfrm>
            <a:off x="16806836" y="7362403"/>
            <a:ext cx="1639447" cy="1639448"/>
          </a:xfrm>
          <a:prstGeom prst="rect">
            <a:avLst/>
          </a:prstGeom>
          <a:ln w="12700">
            <a:miter lim="400000"/>
          </a:ln>
        </p:spPr>
      </p:pic>
      <p:pic>
        <p:nvPicPr>
          <p:cNvPr id="1185" name="E_INVERTED SDG goals_icons-individual-RGB-02.png"/>
          <p:cNvPicPr>
            <a:picLocks noChangeAspect="1"/>
          </p:cNvPicPr>
          <p:nvPr/>
        </p:nvPicPr>
        <p:blipFill>
          <a:blip r:embed="rId5">
            <a:extLst/>
          </a:blip>
          <a:stretch>
            <a:fillRect/>
          </a:stretch>
        </p:blipFill>
        <p:spPr>
          <a:xfrm>
            <a:off x="20686991" y="7229626"/>
            <a:ext cx="1905001" cy="1905001"/>
          </a:xfrm>
          <a:prstGeom prst="rect">
            <a:avLst/>
          </a:prstGeom>
          <a:ln w="12700">
            <a:miter lim="400000"/>
          </a:ln>
        </p:spPr>
      </p:pic>
      <p:sp>
        <p:nvSpPr>
          <p:cNvPr id="1186" name="Shape 1186"/>
          <p:cNvSpPr/>
          <p:nvPr/>
        </p:nvSpPr>
        <p:spPr>
          <a:xfrm>
            <a:off x="3435746" y="1697299"/>
            <a:ext cx="683420" cy="620813"/>
          </a:xfrm>
          <a:prstGeom prst="rightArrow">
            <a:avLst>
              <a:gd name="adj1" fmla="val 25799"/>
              <a:gd name="adj2" fmla="val 6607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1187" name="Shape 1187"/>
          <p:cNvSpPr/>
          <p:nvPr/>
        </p:nvSpPr>
        <p:spPr>
          <a:xfrm>
            <a:off x="8678558" y="1697299"/>
            <a:ext cx="683420" cy="620813"/>
          </a:xfrm>
          <a:prstGeom prst="rightArrow">
            <a:avLst>
              <a:gd name="adj1" fmla="val 25799"/>
              <a:gd name="adj2" fmla="val 6607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1188" name="Shape 1188"/>
          <p:cNvSpPr/>
          <p:nvPr/>
        </p:nvSpPr>
        <p:spPr>
          <a:xfrm>
            <a:off x="15838485" y="1669968"/>
            <a:ext cx="683420" cy="620813"/>
          </a:xfrm>
          <a:prstGeom prst="rightArrow">
            <a:avLst>
              <a:gd name="adj1" fmla="val 25799"/>
              <a:gd name="adj2" fmla="val 6607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1189" name="Shape 1189"/>
          <p:cNvSpPr/>
          <p:nvPr/>
        </p:nvSpPr>
        <p:spPr>
          <a:xfrm>
            <a:off x="19798013" y="1697299"/>
            <a:ext cx="683420" cy="620813"/>
          </a:xfrm>
          <a:prstGeom prst="rightArrow">
            <a:avLst>
              <a:gd name="adj1" fmla="val 25799"/>
              <a:gd name="adj2" fmla="val 6607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sp>
        <p:nvSpPr>
          <p:cNvPr id="1190" name="Shape 1190"/>
          <p:cNvSpPr/>
          <p:nvPr/>
        </p:nvSpPr>
        <p:spPr>
          <a:xfrm>
            <a:off x="19798013" y="5896910"/>
            <a:ext cx="683420" cy="620813"/>
          </a:xfrm>
          <a:prstGeom prst="rightArrow">
            <a:avLst>
              <a:gd name="adj1" fmla="val 25799"/>
              <a:gd name="adj2" fmla="val 6607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defRPr sz="3200">
                <a:solidFill>
                  <a:srgbClr val="FFFFFF"/>
                </a:solidFill>
              </a:defRPr>
            </a:pPr>
          </a:p>
        </p:txBody>
      </p:sp>
      <p:grpSp>
        <p:nvGrpSpPr>
          <p:cNvPr id="1193" name="Group 1193"/>
          <p:cNvGrpSpPr/>
          <p:nvPr/>
        </p:nvGrpSpPr>
        <p:grpSpPr>
          <a:xfrm>
            <a:off x="12252580" y="3285733"/>
            <a:ext cx="1270001" cy="1270001"/>
            <a:chOff x="0" y="0"/>
            <a:chExt cx="1270000" cy="1270000"/>
          </a:xfrm>
        </p:grpSpPr>
        <p:sp>
          <p:nvSpPr>
            <p:cNvPr id="1191" name="Shape 1191"/>
            <p:cNvSpPr/>
            <p:nvPr/>
          </p:nvSpPr>
          <p:spPr>
            <a:xfrm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192" name="Shape 1192"/>
            <p:cNvSpPr/>
            <p:nvPr/>
          </p:nvSpPr>
          <p:spPr>
            <a:xfrm flipH="1"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grpSp>
        <p:nvGrpSpPr>
          <p:cNvPr id="1196" name="Group 1196"/>
          <p:cNvGrpSpPr/>
          <p:nvPr/>
        </p:nvGrpSpPr>
        <p:grpSpPr>
          <a:xfrm>
            <a:off x="14275996" y="3234933"/>
            <a:ext cx="1270001" cy="1270001"/>
            <a:chOff x="0" y="0"/>
            <a:chExt cx="1270000" cy="1270000"/>
          </a:xfrm>
        </p:grpSpPr>
        <p:sp>
          <p:nvSpPr>
            <p:cNvPr id="1194" name="Shape 1194"/>
            <p:cNvSpPr/>
            <p:nvPr/>
          </p:nvSpPr>
          <p:spPr>
            <a:xfrm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195" name="Shape 1195"/>
            <p:cNvSpPr/>
            <p:nvPr/>
          </p:nvSpPr>
          <p:spPr>
            <a:xfrm flipH="1"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grpSp>
        <p:nvGrpSpPr>
          <p:cNvPr id="1199" name="Group 1199"/>
          <p:cNvGrpSpPr/>
          <p:nvPr/>
        </p:nvGrpSpPr>
        <p:grpSpPr>
          <a:xfrm>
            <a:off x="16762466" y="3367356"/>
            <a:ext cx="1270001" cy="1270001"/>
            <a:chOff x="0" y="0"/>
            <a:chExt cx="1270000" cy="1270000"/>
          </a:xfrm>
        </p:grpSpPr>
        <p:sp>
          <p:nvSpPr>
            <p:cNvPr id="1197" name="Shape 1197"/>
            <p:cNvSpPr/>
            <p:nvPr/>
          </p:nvSpPr>
          <p:spPr>
            <a:xfrm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198" name="Shape 1198"/>
            <p:cNvSpPr/>
            <p:nvPr/>
          </p:nvSpPr>
          <p:spPr>
            <a:xfrm flipH="1"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grpSp>
        <p:nvGrpSpPr>
          <p:cNvPr id="1202" name="Group 1202"/>
          <p:cNvGrpSpPr/>
          <p:nvPr/>
        </p:nvGrpSpPr>
        <p:grpSpPr>
          <a:xfrm>
            <a:off x="16991559" y="7548646"/>
            <a:ext cx="1270001" cy="1270001"/>
            <a:chOff x="0" y="0"/>
            <a:chExt cx="1270000" cy="1270000"/>
          </a:xfrm>
        </p:grpSpPr>
        <p:sp>
          <p:nvSpPr>
            <p:cNvPr id="1200" name="Shape 1200"/>
            <p:cNvSpPr/>
            <p:nvPr/>
          </p:nvSpPr>
          <p:spPr>
            <a:xfrm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201" name="Shape 1201"/>
            <p:cNvSpPr/>
            <p:nvPr/>
          </p:nvSpPr>
          <p:spPr>
            <a:xfrm flipH="1"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grpSp>
        <p:nvGrpSpPr>
          <p:cNvPr id="1205" name="Group 1205"/>
          <p:cNvGrpSpPr/>
          <p:nvPr/>
        </p:nvGrpSpPr>
        <p:grpSpPr>
          <a:xfrm>
            <a:off x="20773287" y="7497492"/>
            <a:ext cx="1270001" cy="1270001"/>
            <a:chOff x="0" y="0"/>
            <a:chExt cx="1270000" cy="1270000"/>
          </a:xfrm>
        </p:grpSpPr>
        <p:sp>
          <p:nvSpPr>
            <p:cNvPr id="1203" name="Shape 1203"/>
            <p:cNvSpPr/>
            <p:nvPr/>
          </p:nvSpPr>
          <p:spPr>
            <a:xfrm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204" name="Shape 1204"/>
            <p:cNvSpPr/>
            <p:nvPr/>
          </p:nvSpPr>
          <p:spPr>
            <a:xfrm flipH="1"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grpSp>
        <p:nvGrpSpPr>
          <p:cNvPr id="1208" name="Group 1208"/>
          <p:cNvGrpSpPr/>
          <p:nvPr/>
        </p:nvGrpSpPr>
        <p:grpSpPr>
          <a:xfrm>
            <a:off x="10004097" y="3285733"/>
            <a:ext cx="1270001" cy="1270001"/>
            <a:chOff x="0" y="0"/>
            <a:chExt cx="1270000" cy="1270000"/>
          </a:xfrm>
        </p:grpSpPr>
        <p:sp>
          <p:nvSpPr>
            <p:cNvPr id="1206" name="Shape 1206"/>
            <p:cNvSpPr/>
            <p:nvPr/>
          </p:nvSpPr>
          <p:spPr>
            <a:xfrm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207" name="Shape 1207"/>
            <p:cNvSpPr/>
            <p:nvPr/>
          </p:nvSpPr>
          <p:spPr>
            <a:xfrm flipH="1"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grpSp>
        <p:nvGrpSpPr>
          <p:cNvPr id="1211" name="Group 1211"/>
          <p:cNvGrpSpPr/>
          <p:nvPr/>
        </p:nvGrpSpPr>
        <p:grpSpPr>
          <a:xfrm>
            <a:off x="4118209" y="3285733"/>
            <a:ext cx="1270001" cy="1270001"/>
            <a:chOff x="0" y="0"/>
            <a:chExt cx="1270000" cy="1270000"/>
          </a:xfrm>
        </p:grpSpPr>
        <p:sp>
          <p:nvSpPr>
            <p:cNvPr id="1209" name="Shape 1209"/>
            <p:cNvSpPr/>
            <p:nvPr/>
          </p:nvSpPr>
          <p:spPr>
            <a:xfrm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210" name="Shape 1210"/>
            <p:cNvSpPr/>
            <p:nvPr/>
          </p:nvSpPr>
          <p:spPr>
            <a:xfrm flipH="1"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pic>
        <p:nvPicPr>
          <p:cNvPr id="1212" name="E_INVERTED SDG goals_icons-individual-RGB-03.png"/>
          <p:cNvPicPr>
            <a:picLocks noChangeAspect="1"/>
          </p:cNvPicPr>
          <p:nvPr/>
        </p:nvPicPr>
        <p:blipFill>
          <a:blip r:embed="rId13">
            <a:extLst/>
          </a:blip>
          <a:stretch>
            <a:fillRect/>
          </a:stretch>
        </p:blipFill>
        <p:spPr>
          <a:xfrm>
            <a:off x="20765149" y="3184152"/>
            <a:ext cx="1639448" cy="1639448"/>
          </a:xfrm>
          <a:prstGeom prst="rect">
            <a:avLst/>
          </a:prstGeom>
          <a:ln w="12700">
            <a:miter lim="400000"/>
          </a:ln>
        </p:spPr>
      </p:pic>
      <p:grpSp>
        <p:nvGrpSpPr>
          <p:cNvPr id="1215" name="Group 1215"/>
          <p:cNvGrpSpPr/>
          <p:nvPr/>
        </p:nvGrpSpPr>
        <p:grpSpPr>
          <a:xfrm>
            <a:off x="7633414" y="2923976"/>
            <a:ext cx="8888491" cy="3618564"/>
            <a:chOff x="0" y="0"/>
            <a:chExt cx="8888489" cy="3618562"/>
          </a:xfrm>
        </p:grpSpPr>
        <p:sp>
          <p:nvSpPr>
            <p:cNvPr id="1213" name="Shape 1213"/>
            <p:cNvSpPr/>
            <p:nvPr/>
          </p:nvSpPr>
          <p:spPr>
            <a:xfrm>
              <a:off x="337420" y="2997751"/>
              <a:ext cx="8551070" cy="620812"/>
            </a:xfrm>
            <a:prstGeom prst="rightArrow">
              <a:avLst>
                <a:gd name="adj1" fmla="val 25799"/>
                <a:gd name="adj2" fmla="val 66070"/>
              </a:avLst>
            </a:prstGeom>
            <a:solidFill>
              <a:srgbClr val="A6AAA9"/>
            </a:solid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defRPr sz="3200">
                  <a:solidFill>
                    <a:srgbClr val="FFFFFF"/>
                  </a:solidFill>
                </a:defRPr>
              </a:pPr>
            </a:p>
          </p:txBody>
        </p:sp>
        <p:sp>
          <p:nvSpPr>
            <p:cNvPr id="1214" name="Shape 1214"/>
            <p:cNvSpPr/>
            <p:nvPr/>
          </p:nvSpPr>
          <p:spPr>
            <a:xfrm rot="16200000">
              <a:off x="-1388418" y="1388417"/>
              <a:ext cx="3397648" cy="620813"/>
            </a:xfrm>
            <a:prstGeom prst="rightArrow">
              <a:avLst>
                <a:gd name="adj1" fmla="val 32895"/>
                <a:gd name="adj2" fmla="val 0"/>
              </a:avLst>
            </a:prstGeom>
            <a:solidFill>
              <a:srgbClr val="A6AAA9"/>
            </a:solid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defRPr sz="3200">
                  <a:solidFill>
                    <a:srgbClr val="FFFFFF"/>
                  </a:solidFill>
                </a:defRPr>
              </a:pPr>
            </a:p>
          </p:txBody>
        </p:sp>
      </p:grpSp>
      <p:grpSp>
        <p:nvGrpSpPr>
          <p:cNvPr id="1218" name="Group 1218"/>
          <p:cNvGrpSpPr/>
          <p:nvPr/>
        </p:nvGrpSpPr>
        <p:grpSpPr>
          <a:xfrm>
            <a:off x="21004491" y="3368876"/>
            <a:ext cx="1270001" cy="1270001"/>
            <a:chOff x="0" y="0"/>
            <a:chExt cx="1270000" cy="1270000"/>
          </a:xfrm>
        </p:grpSpPr>
        <p:sp>
          <p:nvSpPr>
            <p:cNvPr id="1216" name="Shape 1216"/>
            <p:cNvSpPr/>
            <p:nvPr/>
          </p:nvSpPr>
          <p:spPr>
            <a:xfrm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217" name="Shape 1217"/>
            <p:cNvSpPr/>
            <p:nvPr/>
          </p:nvSpPr>
          <p:spPr>
            <a:xfrm flipH="1"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pic>
        <p:nvPicPr>
          <p:cNvPr id="1219" name="E_INVERTED SDG goals_icons-individual-RGB-13.png"/>
          <p:cNvPicPr>
            <a:picLocks noChangeAspect="1"/>
          </p:cNvPicPr>
          <p:nvPr/>
        </p:nvPicPr>
        <p:blipFill>
          <a:blip r:embed="rId14">
            <a:extLst/>
          </a:blip>
          <a:stretch>
            <a:fillRect/>
          </a:stretch>
        </p:blipFill>
        <p:spPr>
          <a:xfrm>
            <a:off x="5872970" y="3101010"/>
            <a:ext cx="1805732" cy="1805732"/>
          </a:xfrm>
          <a:prstGeom prst="rect">
            <a:avLst/>
          </a:prstGeom>
          <a:ln w="12700">
            <a:miter lim="400000"/>
          </a:ln>
        </p:spPr>
      </p:pic>
      <p:grpSp>
        <p:nvGrpSpPr>
          <p:cNvPr id="1222" name="Group 1222"/>
          <p:cNvGrpSpPr/>
          <p:nvPr/>
        </p:nvGrpSpPr>
        <p:grpSpPr>
          <a:xfrm>
            <a:off x="6034561" y="3285733"/>
            <a:ext cx="1270001" cy="1270001"/>
            <a:chOff x="0" y="0"/>
            <a:chExt cx="1270000" cy="1270000"/>
          </a:xfrm>
        </p:grpSpPr>
        <p:sp>
          <p:nvSpPr>
            <p:cNvPr id="1220" name="Shape 1220"/>
            <p:cNvSpPr/>
            <p:nvPr/>
          </p:nvSpPr>
          <p:spPr>
            <a:xfrm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221" name="Shape 1221"/>
            <p:cNvSpPr/>
            <p:nvPr/>
          </p:nvSpPr>
          <p:spPr>
            <a:xfrm flipH="1" flipV="1">
              <a:off x="0" y="0"/>
              <a:ext cx="1270000" cy="127000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grpSp>
        <p:nvGrpSpPr>
          <p:cNvPr id="1228" name="Group 1228"/>
          <p:cNvGrpSpPr/>
          <p:nvPr/>
        </p:nvGrpSpPr>
        <p:grpSpPr>
          <a:xfrm>
            <a:off x="17177567" y="9628132"/>
            <a:ext cx="5545154" cy="4120694"/>
            <a:chOff x="0" y="0"/>
            <a:chExt cx="5545153" cy="4120693"/>
          </a:xfrm>
        </p:grpSpPr>
        <p:grpSp>
          <p:nvGrpSpPr>
            <p:cNvPr id="1226" name="Group 1226"/>
            <p:cNvGrpSpPr/>
            <p:nvPr/>
          </p:nvGrpSpPr>
          <p:grpSpPr>
            <a:xfrm>
              <a:off x="-1" y="0"/>
              <a:ext cx="5545155" cy="4120694"/>
              <a:chOff x="0" y="0"/>
              <a:chExt cx="5545153" cy="4120693"/>
            </a:xfrm>
          </p:grpSpPr>
          <p:sp>
            <p:nvSpPr>
              <p:cNvPr id="1223" name="Shape 1223"/>
              <p:cNvSpPr/>
              <p:nvPr/>
            </p:nvSpPr>
            <p:spPr>
              <a:xfrm>
                <a:off x="1301350" y="-1"/>
                <a:ext cx="4243804" cy="1560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gn="l">
                  <a:defRPr b="1" sz="2000">
                    <a:latin typeface="Helvetica"/>
                    <a:ea typeface="Helvetica"/>
                    <a:cs typeface="Helvetica"/>
                    <a:sym typeface="Helvetica"/>
                  </a:defRPr>
                </a:pPr>
                <a:r>
                  <a:t>RESPONSIBLE</a:t>
                </a:r>
              </a:p>
              <a:p>
                <a:pPr algn="l">
                  <a:defRPr b="1" sz="2000">
                    <a:latin typeface="Helvetica"/>
                    <a:ea typeface="Helvetica"/>
                    <a:cs typeface="Helvetica"/>
                    <a:sym typeface="Helvetica"/>
                  </a:defRPr>
                </a:pPr>
                <a:r>
                  <a:t>PROCREATION</a:t>
                </a:r>
              </a:p>
            </p:txBody>
          </p:sp>
          <p:sp>
            <p:nvSpPr>
              <p:cNvPr id="1224" name="Shape 1224"/>
              <p:cNvSpPr/>
              <p:nvPr/>
            </p:nvSpPr>
            <p:spPr>
              <a:xfrm>
                <a:off x="-1" y="-1"/>
                <a:ext cx="1494129" cy="1560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1" sz="4000">
                    <a:latin typeface="Helvetica"/>
                    <a:ea typeface="Helvetica"/>
                    <a:cs typeface="Helvetica"/>
                    <a:sym typeface="Helvetica"/>
                  </a:defRPr>
                </a:lvl1pPr>
              </a:lstStyle>
              <a:p>
                <a:pPr/>
                <a:r>
                  <a:t>18</a:t>
                </a:r>
              </a:p>
            </p:txBody>
          </p:sp>
          <p:pic>
            <p:nvPicPr>
              <p:cNvPr id="1225" name="procreation.tiff"/>
              <p:cNvPicPr>
                <a:picLocks noChangeAspect="1"/>
              </p:cNvPicPr>
              <p:nvPr/>
            </p:nvPicPr>
            <p:blipFill>
              <a:blip r:embed="rId15">
                <a:extLst/>
              </a:blip>
              <a:stretch>
                <a:fillRect/>
              </a:stretch>
            </p:blipFill>
            <p:spPr>
              <a:xfrm>
                <a:off x="233910" y="1500115"/>
                <a:ext cx="5132967" cy="2620579"/>
              </a:xfrm>
              <a:prstGeom prst="rect">
                <a:avLst/>
              </a:prstGeom>
              <a:ln w="12700" cap="flat">
                <a:noFill/>
                <a:miter lim="400000"/>
              </a:ln>
              <a:effectLst/>
            </p:spPr>
          </p:pic>
        </p:grpSp>
        <p:sp>
          <p:nvSpPr>
            <p:cNvPr id="1227" name="Shape 1227"/>
            <p:cNvSpPr/>
            <p:nvPr/>
          </p:nvSpPr>
          <p:spPr>
            <a:xfrm>
              <a:off x="283481" y="341367"/>
              <a:ext cx="891904" cy="9398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sz="5800">
                  <a:latin typeface="Gill Sans"/>
                  <a:ea typeface="Gill Sans"/>
                  <a:cs typeface="Gill Sans"/>
                  <a:sym typeface="Gill Sans"/>
                </a:defRPr>
              </a:lvl1pPr>
            </a:lstStyle>
            <a:p>
              <a:pPr/>
              <a:r>
                <a:t> 0 </a:t>
              </a:r>
            </a:p>
          </p:txBody>
        </p:sp>
      </p:grpSp>
      <p:grpSp>
        <p:nvGrpSpPr>
          <p:cNvPr id="1231" name="Group 1231"/>
          <p:cNvGrpSpPr/>
          <p:nvPr/>
        </p:nvGrpSpPr>
        <p:grpSpPr>
          <a:xfrm>
            <a:off x="18020149" y="9758485"/>
            <a:ext cx="3859989" cy="3859988"/>
            <a:chOff x="0" y="0"/>
            <a:chExt cx="3859987" cy="3859987"/>
          </a:xfrm>
        </p:grpSpPr>
        <p:sp>
          <p:nvSpPr>
            <p:cNvPr id="1229" name="Shape 1229"/>
            <p:cNvSpPr/>
            <p:nvPr/>
          </p:nvSpPr>
          <p:spPr>
            <a:xfrm flipV="1">
              <a:off x="-1" y="-1"/>
              <a:ext cx="3859989" cy="3859989"/>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230" name="Shape 1230"/>
            <p:cNvSpPr/>
            <p:nvPr/>
          </p:nvSpPr>
          <p:spPr>
            <a:xfrm flipH="1" flipV="1">
              <a:off x="-1" y="-1"/>
              <a:ext cx="3859989" cy="3859989"/>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grpSp>
        <p:nvGrpSpPr>
          <p:cNvPr id="1234" name="Group 1234"/>
          <p:cNvGrpSpPr/>
          <p:nvPr/>
        </p:nvGrpSpPr>
        <p:grpSpPr>
          <a:xfrm>
            <a:off x="12628170" y="10497480"/>
            <a:ext cx="4601829" cy="1826000"/>
            <a:chOff x="0" y="0"/>
            <a:chExt cx="4601828" cy="1825999"/>
          </a:xfrm>
        </p:grpSpPr>
        <p:sp>
          <p:nvSpPr>
            <p:cNvPr id="1232" name="Shape 1232"/>
            <p:cNvSpPr/>
            <p:nvPr/>
          </p:nvSpPr>
          <p:spPr>
            <a:xfrm>
              <a:off x="39288" y="555999"/>
              <a:ext cx="4562541" cy="1270001"/>
            </a:xfrm>
            <a:prstGeom prst="rightArrow">
              <a:avLst>
                <a:gd name="adj1" fmla="val 32000"/>
                <a:gd name="adj2" fmla="val 64000"/>
              </a:avLst>
            </a:prstGeom>
            <a:blipFill rotWithShape="1">
              <a:blip r:embed="rId16"/>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defRPr sz="3200">
                  <a:solidFill>
                    <a:srgbClr val="FFFFFF"/>
                  </a:solidFill>
                </a:defRPr>
              </a:pPr>
            </a:p>
          </p:txBody>
        </p:sp>
        <p:sp>
          <p:nvSpPr>
            <p:cNvPr id="1233" name="Shape 1233"/>
            <p:cNvSpPr/>
            <p:nvPr/>
          </p:nvSpPr>
          <p:spPr>
            <a:xfrm>
              <a:off x="0" y="0"/>
              <a:ext cx="4565651" cy="9048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Missing: SDG 0</a:t>
              </a:r>
            </a:p>
          </p:txBody>
        </p:sp>
      </p:gr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162"/>
                                        </p:tgtEl>
                                        <p:attrNameLst>
                                          <p:attrName>style.visibility</p:attrName>
                                        </p:attrNameLst>
                                      </p:cBhvr>
                                      <p:to>
                                        <p:strVal val="visible"/>
                                      </p:to>
                                    </p:set>
                                    <p:animEffect filter="dissolve" transition="in">
                                      <p:cBhvr>
                                        <p:cTn id="7" dur="1000"/>
                                        <p:tgtEl>
                                          <p:spTgt spid="116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163"/>
                                        </p:tgtEl>
                                        <p:attrNameLst>
                                          <p:attrName>style.visibility</p:attrName>
                                        </p:attrNameLst>
                                      </p:cBhvr>
                                      <p:to>
                                        <p:strVal val="visible"/>
                                      </p:to>
                                    </p:set>
                                    <p:animEffect filter="dissolve" transition="in">
                                      <p:cBhvr>
                                        <p:cTn id="11" dur="1000"/>
                                        <p:tgtEl>
                                          <p:spTgt spid="116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186"/>
                                        </p:tgtEl>
                                        <p:attrNameLst>
                                          <p:attrName>style.visibility</p:attrName>
                                        </p:attrNameLst>
                                      </p:cBhvr>
                                      <p:to>
                                        <p:strVal val="visible"/>
                                      </p:to>
                                    </p:set>
                                    <p:animEffect filter="dissolve" transition="in">
                                      <p:cBhvr>
                                        <p:cTn id="16" dur="1000"/>
                                        <p:tgtEl>
                                          <p:spTgt spid="1186"/>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1164"/>
                                        </p:tgtEl>
                                        <p:attrNameLst>
                                          <p:attrName>style.visibility</p:attrName>
                                        </p:attrNameLst>
                                      </p:cBhvr>
                                      <p:to>
                                        <p:strVal val="visible"/>
                                      </p:to>
                                    </p:set>
                                    <p:animEffect filter="dissolve" transition="in">
                                      <p:cBhvr>
                                        <p:cTn id="20" dur="1000"/>
                                        <p:tgtEl>
                                          <p:spTgt spid="1164"/>
                                        </p:tgtEl>
                                      </p:cBhvr>
                                    </p:animEffect>
                                  </p:childTnLst>
                                </p:cTn>
                              </p:par>
                            </p:childTnLst>
                          </p:cTn>
                        </p:par>
                        <p:par>
                          <p:cTn id="21" fill="hold">
                            <p:stCondLst>
                              <p:cond delay="2000"/>
                            </p:stCondLst>
                            <p:childTnLst>
                              <p:par>
                                <p:cTn id="22" presetClass="entr" nodeType="afterEffect" presetID="9" grpId="5" fill="hold">
                                  <p:stCondLst>
                                    <p:cond delay="0"/>
                                  </p:stCondLst>
                                  <p:iterate type="el" backwards="0">
                                    <p:tmAbs val="0"/>
                                  </p:iterate>
                                  <p:childTnLst>
                                    <p:set>
                                      <p:cBhvr>
                                        <p:cTn id="23" fill="hold"/>
                                        <p:tgtEl>
                                          <p:spTgt spid="1168"/>
                                        </p:tgtEl>
                                        <p:attrNameLst>
                                          <p:attrName>style.visibility</p:attrName>
                                        </p:attrNameLst>
                                      </p:cBhvr>
                                      <p:to>
                                        <p:strVal val="visible"/>
                                      </p:to>
                                    </p:set>
                                    <p:animEffect filter="dissolve" transition="in">
                                      <p:cBhvr>
                                        <p:cTn id="24" dur="1000"/>
                                        <p:tgtEl>
                                          <p:spTgt spid="1168"/>
                                        </p:tgtEl>
                                      </p:cBhvr>
                                    </p:animEffect>
                                  </p:childTnLst>
                                </p:cTn>
                              </p:par>
                            </p:childTnLst>
                          </p:cTn>
                        </p:par>
                        <p:par>
                          <p:cTn id="25" fill="hold">
                            <p:stCondLst>
                              <p:cond delay="3000"/>
                            </p:stCondLst>
                            <p:childTnLst>
                              <p:par>
                                <p:cTn id="26" presetClass="entr" nodeType="afterEffect" presetID="9" grpId="6" fill="hold">
                                  <p:stCondLst>
                                    <p:cond delay="0"/>
                                  </p:stCondLst>
                                  <p:iterate type="el" backwards="0">
                                    <p:tmAbs val="0"/>
                                  </p:iterate>
                                  <p:childTnLst>
                                    <p:set>
                                      <p:cBhvr>
                                        <p:cTn id="27" fill="hold"/>
                                        <p:tgtEl>
                                          <p:spTgt spid="1211"/>
                                        </p:tgtEl>
                                        <p:attrNameLst>
                                          <p:attrName>style.visibility</p:attrName>
                                        </p:attrNameLst>
                                      </p:cBhvr>
                                      <p:to>
                                        <p:strVal val="visible"/>
                                      </p:to>
                                    </p:set>
                                    <p:animEffect filter="dissolve" transition="in">
                                      <p:cBhvr>
                                        <p:cTn id="28" dur="1000"/>
                                        <p:tgtEl>
                                          <p:spTgt spid="1211"/>
                                        </p:tgtEl>
                                      </p:cBhvr>
                                    </p:animEffect>
                                  </p:childTnLst>
                                </p:cTn>
                              </p:par>
                            </p:childTnLst>
                          </p:cTn>
                        </p:par>
                        <p:par>
                          <p:cTn id="29" fill="hold">
                            <p:stCondLst>
                              <p:cond delay="4000"/>
                            </p:stCondLst>
                            <p:childTnLst>
                              <p:par>
                                <p:cTn id="30" presetClass="entr" nodeType="afterEffect" presetID="9" grpId="7" fill="hold">
                                  <p:stCondLst>
                                    <p:cond delay="0"/>
                                  </p:stCondLst>
                                  <p:iterate type="el" backwards="0">
                                    <p:tmAbs val="0"/>
                                  </p:iterate>
                                  <p:childTnLst>
                                    <p:set>
                                      <p:cBhvr>
                                        <p:cTn id="31" fill="hold"/>
                                        <p:tgtEl>
                                          <p:spTgt spid="1219"/>
                                        </p:tgtEl>
                                        <p:attrNameLst>
                                          <p:attrName>style.visibility</p:attrName>
                                        </p:attrNameLst>
                                      </p:cBhvr>
                                      <p:to>
                                        <p:strVal val="visible"/>
                                      </p:to>
                                    </p:set>
                                    <p:animEffect filter="dissolve" transition="in">
                                      <p:cBhvr>
                                        <p:cTn id="32" dur="1000"/>
                                        <p:tgtEl>
                                          <p:spTgt spid="1219"/>
                                        </p:tgtEl>
                                      </p:cBhvr>
                                    </p:animEffect>
                                  </p:childTnLst>
                                </p:cTn>
                              </p:par>
                            </p:childTnLst>
                          </p:cTn>
                        </p:par>
                        <p:par>
                          <p:cTn id="33" fill="hold">
                            <p:stCondLst>
                              <p:cond delay="5000"/>
                            </p:stCondLst>
                            <p:childTnLst>
                              <p:par>
                                <p:cTn id="34" presetClass="entr" nodeType="afterEffect" presetID="9" grpId="8" fill="hold">
                                  <p:stCondLst>
                                    <p:cond delay="0"/>
                                  </p:stCondLst>
                                  <p:iterate type="el" backwards="0">
                                    <p:tmAbs val="0"/>
                                  </p:iterate>
                                  <p:childTnLst>
                                    <p:set>
                                      <p:cBhvr>
                                        <p:cTn id="35" fill="hold"/>
                                        <p:tgtEl>
                                          <p:spTgt spid="1222"/>
                                        </p:tgtEl>
                                        <p:attrNameLst>
                                          <p:attrName>style.visibility</p:attrName>
                                        </p:attrNameLst>
                                      </p:cBhvr>
                                      <p:to>
                                        <p:strVal val="visible"/>
                                      </p:to>
                                    </p:set>
                                    <p:animEffect filter="dissolve" transition="in">
                                      <p:cBhvr>
                                        <p:cTn id="36" dur="1000"/>
                                        <p:tgtEl>
                                          <p:spTgt spid="1222"/>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ID="9" grpId="9" fill="hold">
                                  <p:stCondLst>
                                    <p:cond delay="0"/>
                                  </p:stCondLst>
                                  <p:iterate type="el" backwards="0">
                                    <p:tmAbs val="0"/>
                                  </p:iterate>
                                  <p:childTnLst>
                                    <p:set>
                                      <p:cBhvr>
                                        <p:cTn id="40" fill="hold"/>
                                        <p:tgtEl>
                                          <p:spTgt spid="1187"/>
                                        </p:tgtEl>
                                        <p:attrNameLst>
                                          <p:attrName>style.visibility</p:attrName>
                                        </p:attrNameLst>
                                      </p:cBhvr>
                                      <p:to>
                                        <p:strVal val="visible"/>
                                      </p:to>
                                    </p:set>
                                    <p:animEffect filter="dissolve" transition="in">
                                      <p:cBhvr>
                                        <p:cTn id="41" dur="1000"/>
                                        <p:tgtEl>
                                          <p:spTgt spid="1187"/>
                                        </p:tgtEl>
                                      </p:cBhvr>
                                    </p:animEffect>
                                  </p:childTnLst>
                                </p:cTn>
                              </p:par>
                            </p:childTnLst>
                          </p:cTn>
                        </p:par>
                        <p:par>
                          <p:cTn id="42" fill="hold">
                            <p:stCondLst>
                              <p:cond delay="1000"/>
                            </p:stCondLst>
                            <p:childTnLst>
                              <p:par>
                                <p:cTn id="43" presetClass="entr" nodeType="afterEffect" presetID="9" grpId="10" fill="hold">
                                  <p:stCondLst>
                                    <p:cond delay="0"/>
                                  </p:stCondLst>
                                  <p:iterate type="el" backwards="0">
                                    <p:tmAbs val="0"/>
                                  </p:iterate>
                                  <p:childTnLst>
                                    <p:set>
                                      <p:cBhvr>
                                        <p:cTn id="44" fill="hold"/>
                                        <p:tgtEl>
                                          <p:spTgt spid="1171"/>
                                        </p:tgtEl>
                                        <p:attrNameLst>
                                          <p:attrName>style.visibility</p:attrName>
                                        </p:attrNameLst>
                                      </p:cBhvr>
                                      <p:to>
                                        <p:strVal val="visible"/>
                                      </p:to>
                                    </p:set>
                                    <p:animEffect filter="dissolve" transition="in">
                                      <p:cBhvr>
                                        <p:cTn id="45" dur="1000"/>
                                        <p:tgtEl>
                                          <p:spTgt spid="1171"/>
                                        </p:tgtEl>
                                      </p:cBhvr>
                                    </p:animEffect>
                                  </p:childTnLst>
                                </p:cTn>
                              </p:par>
                            </p:childTnLst>
                          </p:cTn>
                        </p:par>
                        <p:par>
                          <p:cTn id="46" fill="hold">
                            <p:stCondLst>
                              <p:cond delay="2000"/>
                            </p:stCondLst>
                            <p:childTnLst>
                              <p:par>
                                <p:cTn id="47" presetClass="entr" nodeType="afterEffect" presetID="9" grpId="11" fill="hold">
                                  <p:stCondLst>
                                    <p:cond delay="0"/>
                                  </p:stCondLst>
                                  <p:iterate type="el" backwards="0">
                                    <p:tmAbs val="0"/>
                                  </p:iterate>
                                  <p:childTnLst>
                                    <p:set>
                                      <p:cBhvr>
                                        <p:cTn id="48" fill="hold"/>
                                        <p:tgtEl>
                                          <p:spTgt spid="1172"/>
                                        </p:tgtEl>
                                        <p:attrNameLst>
                                          <p:attrName>style.visibility</p:attrName>
                                        </p:attrNameLst>
                                      </p:cBhvr>
                                      <p:to>
                                        <p:strVal val="visible"/>
                                      </p:to>
                                    </p:set>
                                    <p:animEffect filter="dissolve" transition="in">
                                      <p:cBhvr>
                                        <p:cTn id="49" dur="1000"/>
                                        <p:tgtEl>
                                          <p:spTgt spid="1172"/>
                                        </p:tgtEl>
                                      </p:cBhvr>
                                    </p:animEffect>
                                  </p:childTnLst>
                                </p:cTn>
                              </p:par>
                            </p:childTnLst>
                          </p:cTn>
                        </p:par>
                        <p:par>
                          <p:cTn id="50" fill="hold">
                            <p:stCondLst>
                              <p:cond delay="3000"/>
                            </p:stCondLst>
                            <p:childTnLst>
                              <p:par>
                                <p:cTn id="51" presetClass="entr" nodeType="afterEffect" presetID="9" grpId="12" fill="hold">
                                  <p:stCondLst>
                                    <p:cond delay="0"/>
                                  </p:stCondLst>
                                  <p:iterate type="el" backwards="0">
                                    <p:tmAbs val="0"/>
                                  </p:iterate>
                                  <p:childTnLst>
                                    <p:set>
                                      <p:cBhvr>
                                        <p:cTn id="52" fill="hold"/>
                                        <p:tgtEl>
                                          <p:spTgt spid="1208"/>
                                        </p:tgtEl>
                                        <p:attrNameLst>
                                          <p:attrName>style.visibility</p:attrName>
                                        </p:attrNameLst>
                                      </p:cBhvr>
                                      <p:to>
                                        <p:strVal val="visible"/>
                                      </p:to>
                                    </p:set>
                                    <p:animEffect filter="dissolve" transition="in">
                                      <p:cBhvr>
                                        <p:cTn id="53" dur="1000"/>
                                        <p:tgtEl>
                                          <p:spTgt spid="1208"/>
                                        </p:tgtEl>
                                      </p:cBhvr>
                                    </p:animEffect>
                                  </p:childTnLst>
                                </p:cTn>
                              </p:par>
                            </p:childTnLst>
                          </p:cTn>
                        </p:par>
                        <p:par>
                          <p:cTn id="54" fill="hold">
                            <p:stCondLst>
                              <p:cond delay="4000"/>
                            </p:stCondLst>
                            <p:childTnLst>
                              <p:par>
                                <p:cTn id="55" presetClass="entr" nodeType="afterEffect" presetID="9" grpId="13" fill="hold">
                                  <p:stCondLst>
                                    <p:cond delay="0"/>
                                  </p:stCondLst>
                                  <p:iterate type="el" backwards="0">
                                    <p:tmAbs val="0"/>
                                  </p:iterate>
                                  <p:childTnLst>
                                    <p:set>
                                      <p:cBhvr>
                                        <p:cTn id="56" fill="hold"/>
                                        <p:tgtEl>
                                          <p:spTgt spid="1167"/>
                                        </p:tgtEl>
                                        <p:attrNameLst>
                                          <p:attrName>style.visibility</p:attrName>
                                        </p:attrNameLst>
                                      </p:cBhvr>
                                      <p:to>
                                        <p:strVal val="visible"/>
                                      </p:to>
                                    </p:set>
                                    <p:animEffect filter="dissolve" transition="in">
                                      <p:cBhvr>
                                        <p:cTn id="57" dur="1000"/>
                                        <p:tgtEl>
                                          <p:spTgt spid="1167"/>
                                        </p:tgtEl>
                                      </p:cBhvr>
                                    </p:animEffect>
                                  </p:childTnLst>
                                </p:cTn>
                              </p:par>
                            </p:childTnLst>
                          </p:cTn>
                        </p:par>
                        <p:par>
                          <p:cTn id="58" fill="hold">
                            <p:stCondLst>
                              <p:cond delay="5000"/>
                            </p:stCondLst>
                            <p:childTnLst>
                              <p:par>
                                <p:cTn id="59" presetClass="entr" nodeType="afterEffect" presetID="9" grpId="14" fill="hold">
                                  <p:stCondLst>
                                    <p:cond delay="0"/>
                                  </p:stCondLst>
                                  <p:iterate type="el" backwards="0">
                                    <p:tmAbs val="0"/>
                                  </p:iterate>
                                  <p:childTnLst>
                                    <p:set>
                                      <p:cBhvr>
                                        <p:cTn id="60" fill="hold"/>
                                        <p:tgtEl>
                                          <p:spTgt spid="1193"/>
                                        </p:tgtEl>
                                        <p:attrNameLst>
                                          <p:attrName>style.visibility</p:attrName>
                                        </p:attrNameLst>
                                      </p:cBhvr>
                                      <p:to>
                                        <p:strVal val="visible"/>
                                      </p:to>
                                    </p:set>
                                    <p:animEffect filter="dissolve" transition="in">
                                      <p:cBhvr>
                                        <p:cTn id="61" dur="1000"/>
                                        <p:tgtEl>
                                          <p:spTgt spid="1193"/>
                                        </p:tgtEl>
                                      </p:cBhvr>
                                    </p:animEffect>
                                  </p:childTnLst>
                                </p:cTn>
                              </p:par>
                            </p:childTnLst>
                          </p:cTn>
                        </p:par>
                        <p:par>
                          <p:cTn id="62" fill="hold">
                            <p:stCondLst>
                              <p:cond delay="6000"/>
                            </p:stCondLst>
                            <p:childTnLst>
                              <p:par>
                                <p:cTn id="63" presetClass="entr" nodeType="afterEffect" presetID="9" grpId="15" fill="hold">
                                  <p:stCondLst>
                                    <p:cond delay="0"/>
                                  </p:stCondLst>
                                  <p:iterate type="el" backwards="0">
                                    <p:tmAbs val="0"/>
                                  </p:iterate>
                                  <p:childTnLst>
                                    <p:set>
                                      <p:cBhvr>
                                        <p:cTn id="64" fill="hold"/>
                                        <p:tgtEl>
                                          <p:spTgt spid="1165"/>
                                        </p:tgtEl>
                                        <p:attrNameLst>
                                          <p:attrName>style.visibility</p:attrName>
                                        </p:attrNameLst>
                                      </p:cBhvr>
                                      <p:to>
                                        <p:strVal val="visible"/>
                                      </p:to>
                                    </p:set>
                                    <p:animEffect filter="dissolve" transition="in">
                                      <p:cBhvr>
                                        <p:cTn id="65" dur="1000"/>
                                        <p:tgtEl>
                                          <p:spTgt spid="1165"/>
                                        </p:tgtEl>
                                      </p:cBhvr>
                                    </p:animEffect>
                                  </p:childTnLst>
                                </p:cTn>
                              </p:par>
                            </p:childTnLst>
                          </p:cTn>
                        </p:par>
                        <p:par>
                          <p:cTn id="66" fill="hold">
                            <p:stCondLst>
                              <p:cond delay="7000"/>
                            </p:stCondLst>
                            <p:childTnLst>
                              <p:par>
                                <p:cTn id="67" presetClass="entr" nodeType="afterEffect" presetID="9" grpId="16" fill="hold">
                                  <p:stCondLst>
                                    <p:cond delay="0"/>
                                  </p:stCondLst>
                                  <p:iterate type="el" backwards="0">
                                    <p:tmAbs val="0"/>
                                  </p:iterate>
                                  <p:childTnLst>
                                    <p:set>
                                      <p:cBhvr>
                                        <p:cTn id="68" fill="hold"/>
                                        <p:tgtEl>
                                          <p:spTgt spid="1196"/>
                                        </p:tgtEl>
                                        <p:attrNameLst>
                                          <p:attrName>style.visibility</p:attrName>
                                        </p:attrNameLst>
                                      </p:cBhvr>
                                      <p:to>
                                        <p:strVal val="visible"/>
                                      </p:to>
                                    </p:set>
                                    <p:animEffect filter="dissolve" transition="in">
                                      <p:cBhvr>
                                        <p:cTn id="69" dur="1000"/>
                                        <p:tgtEl>
                                          <p:spTgt spid="1196"/>
                                        </p:tgtEl>
                                      </p:cBhvr>
                                    </p:animEffect>
                                  </p:childTnLst>
                                </p:cTn>
                              </p:par>
                            </p:childTnLst>
                          </p:cTn>
                        </p:par>
                      </p:childTnLst>
                    </p:cTn>
                  </p:par>
                  <p:par>
                    <p:cTn id="70" fill="hold">
                      <p:stCondLst>
                        <p:cond delay="indefinite"/>
                      </p:stCondLst>
                      <p:childTnLst>
                        <p:par>
                          <p:cTn id="71" fill="hold">
                            <p:stCondLst>
                              <p:cond delay="0"/>
                            </p:stCondLst>
                            <p:childTnLst>
                              <p:par>
                                <p:cTn id="72" presetClass="entr" nodeType="clickEffect" presetID="9" grpId="17" fill="hold">
                                  <p:stCondLst>
                                    <p:cond delay="0"/>
                                  </p:stCondLst>
                                  <p:iterate type="el" backwards="0">
                                    <p:tmAbs val="0"/>
                                  </p:iterate>
                                  <p:childTnLst>
                                    <p:set>
                                      <p:cBhvr>
                                        <p:cTn id="73" fill="hold"/>
                                        <p:tgtEl>
                                          <p:spTgt spid="1188"/>
                                        </p:tgtEl>
                                        <p:attrNameLst>
                                          <p:attrName>style.visibility</p:attrName>
                                        </p:attrNameLst>
                                      </p:cBhvr>
                                      <p:to>
                                        <p:strVal val="visible"/>
                                      </p:to>
                                    </p:set>
                                    <p:animEffect filter="dissolve" transition="in">
                                      <p:cBhvr>
                                        <p:cTn id="74" dur="1000"/>
                                        <p:tgtEl>
                                          <p:spTgt spid="1188"/>
                                        </p:tgtEl>
                                      </p:cBhvr>
                                    </p:animEffect>
                                  </p:childTnLst>
                                </p:cTn>
                              </p:par>
                            </p:childTnLst>
                          </p:cTn>
                        </p:par>
                        <p:par>
                          <p:cTn id="75" fill="hold">
                            <p:stCondLst>
                              <p:cond delay="1000"/>
                            </p:stCondLst>
                            <p:childTnLst>
                              <p:par>
                                <p:cTn id="76" presetClass="entr" nodeType="afterEffect" presetID="9" grpId="18" fill="hold">
                                  <p:stCondLst>
                                    <p:cond delay="0"/>
                                  </p:stCondLst>
                                  <p:iterate type="el" backwards="0">
                                    <p:tmAbs val="0"/>
                                  </p:iterate>
                                  <p:childTnLst>
                                    <p:set>
                                      <p:cBhvr>
                                        <p:cTn id="77" fill="hold"/>
                                        <p:tgtEl>
                                          <p:spTgt spid="1173"/>
                                        </p:tgtEl>
                                        <p:attrNameLst>
                                          <p:attrName>style.visibility</p:attrName>
                                        </p:attrNameLst>
                                      </p:cBhvr>
                                      <p:to>
                                        <p:strVal val="visible"/>
                                      </p:to>
                                    </p:set>
                                    <p:animEffect filter="dissolve" transition="in">
                                      <p:cBhvr>
                                        <p:cTn id="78" dur="1000"/>
                                        <p:tgtEl>
                                          <p:spTgt spid="1173"/>
                                        </p:tgtEl>
                                      </p:cBhvr>
                                    </p:animEffect>
                                  </p:childTnLst>
                                </p:cTn>
                              </p:par>
                            </p:childTnLst>
                          </p:cTn>
                        </p:par>
                        <p:par>
                          <p:cTn id="79" fill="hold">
                            <p:stCondLst>
                              <p:cond delay="2000"/>
                            </p:stCondLst>
                            <p:childTnLst>
                              <p:par>
                                <p:cTn id="80" presetClass="entr" nodeType="afterEffect" presetID="9" grpId="19" fill="hold">
                                  <p:stCondLst>
                                    <p:cond delay="0"/>
                                  </p:stCondLst>
                                  <p:iterate type="el" backwards="0">
                                    <p:tmAbs val="0"/>
                                  </p:iterate>
                                  <p:childTnLst>
                                    <p:set>
                                      <p:cBhvr>
                                        <p:cTn id="81" fill="hold"/>
                                        <p:tgtEl>
                                          <p:spTgt spid="1177"/>
                                        </p:tgtEl>
                                        <p:attrNameLst>
                                          <p:attrName>style.visibility</p:attrName>
                                        </p:attrNameLst>
                                      </p:cBhvr>
                                      <p:to>
                                        <p:strVal val="visible"/>
                                      </p:to>
                                    </p:set>
                                    <p:animEffect filter="dissolve" transition="in">
                                      <p:cBhvr>
                                        <p:cTn id="82" dur="1000"/>
                                        <p:tgtEl>
                                          <p:spTgt spid="1177"/>
                                        </p:tgtEl>
                                      </p:cBhvr>
                                    </p:animEffect>
                                  </p:childTnLst>
                                </p:cTn>
                              </p:par>
                            </p:childTnLst>
                          </p:cTn>
                        </p:par>
                        <p:par>
                          <p:cTn id="83" fill="hold">
                            <p:stCondLst>
                              <p:cond delay="3000"/>
                            </p:stCondLst>
                            <p:childTnLst>
                              <p:par>
                                <p:cTn id="84" presetClass="entr" nodeType="afterEffect" presetID="9" grpId="20" fill="hold">
                                  <p:stCondLst>
                                    <p:cond delay="0"/>
                                  </p:stCondLst>
                                  <p:iterate type="el" backwards="0">
                                    <p:tmAbs val="0"/>
                                  </p:iterate>
                                  <p:childTnLst>
                                    <p:set>
                                      <p:cBhvr>
                                        <p:cTn id="85" fill="hold"/>
                                        <p:tgtEl>
                                          <p:spTgt spid="1166"/>
                                        </p:tgtEl>
                                        <p:attrNameLst>
                                          <p:attrName>style.visibility</p:attrName>
                                        </p:attrNameLst>
                                      </p:cBhvr>
                                      <p:to>
                                        <p:strVal val="visible"/>
                                      </p:to>
                                    </p:set>
                                    <p:animEffect filter="dissolve" transition="in">
                                      <p:cBhvr>
                                        <p:cTn id="86" dur="1000"/>
                                        <p:tgtEl>
                                          <p:spTgt spid="1166"/>
                                        </p:tgtEl>
                                      </p:cBhvr>
                                    </p:animEffect>
                                  </p:childTnLst>
                                </p:cTn>
                              </p:par>
                            </p:childTnLst>
                          </p:cTn>
                        </p:par>
                        <p:par>
                          <p:cTn id="87" fill="hold">
                            <p:stCondLst>
                              <p:cond delay="4000"/>
                            </p:stCondLst>
                            <p:childTnLst>
                              <p:par>
                                <p:cTn id="88" presetClass="entr" nodeType="afterEffect" presetID="9" grpId="21" fill="hold">
                                  <p:stCondLst>
                                    <p:cond delay="0"/>
                                  </p:stCondLst>
                                  <p:iterate type="el" backwards="0">
                                    <p:tmAbs val="0"/>
                                  </p:iterate>
                                  <p:childTnLst>
                                    <p:set>
                                      <p:cBhvr>
                                        <p:cTn id="89" fill="hold"/>
                                        <p:tgtEl>
                                          <p:spTgt spid="1199"/>
                                        </p:tgtEl>
                                        <p:attrNameLst>
                                          <p:attrName>style.visibility</p:attrName>
                                        </p:attrNameLst>
                                      </p:cBhvr>
                                      <p:to>
                                        <p:strVal val="visible"/>
                                      </p:to>
                                    </p:set>
                                    <p:animEffect filter="dissolve" transition="in">
                                      <p:cBhvr>
                                        <p:cTn id="90" dur="1000"/>
                                        <p:tgtEl>
                                          <p:spTgt spid="1199"/>
                                        </p:tgtEl>
                                      </p:cBhvr>
                                    </p:animEffect>
                                  </p:childTnLst>
                                </p:cTn>
                              </p:par>
                            </p:childTnLst>
                          </p:cTn>
                        </p:par>
                      </p:childTnLst>
                    </p:cTn>
                  </p:par>
                  <p:par>
                    <p:cTn id="91" fill="hold">
                      <p:stCondLst>
                        <p:cond delay="indefinite"/>
                      </p:stCondLst>
                      <p:childTnLst>
                        <p:par>
                          <p:cTn id="92" fill="hold">
                            <p:stCondLst>
                              <p:cond delay="0"/>
                            </p:stCondLst>
                            <p:childTnLst>
                              <p:par>
                                <p:cTn id="93" presetClass="exit" nodeType="clickEffect" presetID="9" grpId="22" fill="hold">
                                  <p:stCondLst>
                                    <p:cond delay="0"/>
                                  </p:stCondLst>
                                  <p:iterate type="el" backwards="0">
                                    <p:tmAbs val="0"/>
                                  </p:iterate>
                                  <p:childTnLst>
                                    <p:animEffect filter="dissolve" transition="out">
                                      <p:cBhvr>
                                        <p:cTn id="94" dur="1000" fill="hold"/>
                                        <p:tgtEl>
                                          <p:spTgt spid="1177"/>
                                        </p:tgtEl>
                                      </p:cBhvr>
                                    </p:animEffect>
                                    <p:set>
                                      <p:cBhvr>
                                        <p:cTn id="95" fill="hold">
                                          <p:stCondLst>
                                            <p:cond delay="999"/>
                                          </p:stCondLst>
                                        </p:cTn>
                                        <p:tgtEl>
                                          <p:spTgt spid="1177"/>
                                        </p:tgtEl>
                                        <p:attrNameLst>
                                          <p:attrName>style.visibility</p:attrName>
                                        </p:attrNameLst>
                                      </p:cBhvr>
                                      <p:to>
                                        <p:strVal val="hidden"/>
                                      </p:to>
                                    </p:set>
                                  </p:childTnLst>
                                </p:cTn>
                              </p:par>
                            </p:childTnLst>
                          </p:cTn>
                        </p:par>
                        <p:par>
                          <p:cTn id="96" fill="hold">
                            <p:stCondLst>
                              <p:cond delay="1000"/>
                            </p:stCondLst>
                            <p:childTnLst>
                              <p:par>
                                <p:cTn id="97" presetClass="entr" nodeType="afterEffect" presetID="9" grpId="23" fill="hold">
                                  <p:stCondLst>
                                    <p:cond delay="0"/>
                                  </p:stCondLst>
                                  <p:iterate type="el" backwards="0">
                                    <p:tmAbs val="0"/>
                                  </p:iterate>
                                  <p:childTnLst>
                                    <p:set>
                                      <p:cBhvr>
                                        <p:cTn id="98" fill="hold"/>
                                        <p:tgtEl>
                                          <p:spTgt spid="1181"/>
                                        </p:tgtEl>
                                        <p:attrNameLst>
                                          <p:attrName>style.visibility</p:attrName>
                                        </p:attrNameLst>
                                      </p:cBhvr>
                                      <p:to>
                                        <p:strVal val="visible"/>
                                      </p:to>
                                    </p:set>
                                    <p:animEffect filter="dissolve" transition="in">
                                      <p:cBhvr>
                                        <p:cTn id="99" dur="1000"/>
                                        <p:tgtEl>
                                          <p:spTgt spid="1181"/>
                                        </p:tgtEl>
                                      </p:cBhvr>
                                    </p:animEffect>
                                  </p:childTnLst>
                                </p:cTn>
                              </p:par>
                            </p:childTnLst>
                          </p:cTn>
                        </p:par>
                        <p:par>
                          <p:cTn id="100" fill="hold">
                            <p:stCondLst>
                              <p:cond delay="2000"/>
                            </p:stCondLst>
                            <p:childTnLst>
                              <p:par>
                                <p:cTn id="101" presetClass="entr" nodeType="afterEffect" presetID="9" grpId="24" fill="hold">
                                  <p:stCondLst>
                                    <p:cond delay="0"/>
                                  </p:stCondLst>
                                  <p:iterate type="el" backwards="0">
                                    <p:tmAbs val="0"/>
                                  </p:iterate>
                                  <p:childTnLst>
                                    <p:set>
                                      <p:cBhvr>
                                        <p:cTn id="102" fill="hold"/>
                                        <p:tgtEl>
                                          <p:spTgt spid="1189"/>
                                        </p:tgtEl>
                                        <p:attrNameLst>
                                          <p:attrName>style.visibility</p:attrName>
                                        </p:attrNameLst>
                                      </p:cBhvr>
                                      <p:to>
                                        <p:strVal val="visible"/>
                                      </p:to>
                                    </p:set>
                                    <p:animEffect filter="dissolve" transition="in">
                                      <p:cBhvr>
                                        <p:cTn id="103" dur="1000"/>
                                        <p:tgtEl>
                                          <p:spTgt spid="1189"/>
                                        </p:tgtEl>
                                      </p:cBhvr>
                                    </p:animEffect>
                                  </p:childTnLst>
                                </p:cTn>
                              </p:par>
                            </p:childTnLst>
                          </p:cTn>
                        </p:par>
                        <p:par>
                          <p:cTn id="104" fill="hold">
                            <p:stCondLst>
                              <p:cond delay="3000"/>
                            </p:stCondLst>
                            <p:childTnLst>
                              <p:par>
                                <p:cTn id="105" presetClass="entr" nodeType="afterEffect" presetID="9" grpId="25" fill="hold">
                                  <p:stCondLst>
                                    <p:cond delay="0"/>
                                  </p:stCondLst>
                                  <p:iterate type="el" backwards="0">
                                    <p:tmAbs val="0"/>
                                  </p:iterate>
                                  <p:childTnLst>
                                    <p:set>
                                      <p:cBhvr>
                                        <p:cTn id="106" fill="hold"/>
                                        <p:tgtEl>
                                          <p:spTgt spid="1174"/>
                                        </p:tgtEl>
                                        <p:attrNameLst>
                                          <p:attrName>style.visibility</p:attrName>
                                        </p:attrNameLst>
                                      </p:cBhvr>
                                      <p:to>
                                        <p:strVal val="visible"/>
                                      </p:to>
                                    </p:set>
                                    <p:animEffect filter="dissolve" transition="in">
                                      <p:cBhvr>
                                        <p:cTn id="107" dur="1000"/>
                                        <p:tgtEl>
                                          <p:spTgt spid="1174"/>
                                        </p:tgtEl>
                                      </p:cBhvr>
                                    </p:animEffect>
                                  </p:childTnLst>
                                </p:cTn>
                              </p:par>
                            </p:childTnLst>
                          </p:cTn>
                        </p:par>
                        <p:par>
                          <p:cTn id="108" fill="hold">
                            <p:stCondLst>
                              <p:cond delay="4000"/>
                            </p:stCondLst>
                            <p:childTnLst>
                              <p:par>
                                <p:cTn id="109" presetClass="entr" nodeType="afterEffect" presetID="9" grpId="26" fill="hold">
                                  <p:stCondLst>
                                    <p:cond delay="0"/>
                                  </p:stCondLst>
                                  <p:iterate type="el" backwards="0">
                                    <p:tmAbs val="0"/>
                                  </p:iterate>
                                  <p:childTnLst>
                                    <p:set>
                                      <p:cBhvr>
                                        <p:cTn id="110" fill="hold"/>
                                        <p:tgtEl>
                                          <p:spTgt spid="1212"/>
                                        </p:tgtEl>
                                        <p:attrNameLst>
                                          <p:attrName>style.visibility</p:attrName>
                                        </p:attrNameLst>
                                      </p:cBhvr>
                                      <p:to>
                                        <p:strVal val="visible"/>
                                      </p:to>
                                    </p:set>
                                    <p:animEffect filter="dissolve" transition="in">
                                      <p:cBhvr>
                                        <p:cTn id="111" dur="1000"/>
                                        <p:tgtEl>
                                          <p:spTgt spid="1212"/>
                                        </p:tgtEl>
                                      </p:cBhvr>
                                    </p:animEffect>
                                  </p:childTnLst>
                                </p:cTn>
                              </p:par>
                            </p:childTnLst>
                          </p:cTn>
                        </p:par>
                        <p:par>
                          <p:cTn id="112" fill="hold">
                            <p:stCondLst>
                              <p:cond delay="5000"/>
                            </p:stCondLst>
                            <p:childTnLst>
                              <p:par>
                                <p:cTn id="113" presetClass="entr" nodeType="afterEffect" presetID="9" grpId="27" fill="hold">
                                  <p:stCondLst>
                                    <p:cond delay="0"/>
                                  </p:stCondLst>
                                  <p:iterate type="el" backwards="0">
                                    <p:tmAbs val="0"/>
                                  </p:iterate>
                                  <p:childTnLst>
                                    <p:set>
                                      <p:cBhvr>
                                        <p:cTn id="114" fill="hold"/>
                                        <p:tgtEl>
                                          <p:spTgt spid="1218"/>
                                        </p:tgtEl>
                                        <p:attrNameLst>
                                          <p:attrName>style.visibility</p:attrName>
                                        </p:attrNameLst>
                                      </p:cBhvr>
                                      <p:to>
                                        <p:strVal val="visible"/>
                                      </p:to>
                                    </p:set>
                                    <p:animEffect filter="dissolve" transition="in">
                                      <p:cBhvr>
                                        <p:cTn id="115" dur="1000"/>
                                        <p:tgtEl>
                                          <p:spTgt spid="1218"/>
                                        </p:tgtEl>
                                      </p:cBhvr>
                                    </p:animEffect>
                                  </p:childTnLst>
                                </p:cTn>
                              </p:par>
                            </p:childTnLst>
                          </p:cTn>
                        </p:par>
                      </p:childTnLst>
                    </p:cTn>
                  </p:par>
                  <p:par>
                    <p:cTn id="116" fill="hold">
                      <p:stCondLst>
                        <p:cond delay="indefinite"/>
                      </p:stCondLst>
                      <p:childTnLst>
                        <p:par>
                          <p:cTn id="117" fill="hold">
                            <p:stCondLst>
                              <p:cond delay="0"/>
                            </p:stCondLst>
                            <p:childTnLst>
                              <p:par>
                                <p:cTn id="118" presetClass="exit" nodeType="clickEffect" presetSubtype="0" presetID="1" grpId="28" fill="hold">
                                  <p:stCondLst>
                                    <p:cond delay="0"/>
                                  </p:stCondLst>
                                  <p:iterate type="el" backwards="0">
                                    <p:tmAbs val="0"/>
                                  </p:iterate>
                                  <p:childTnLst>
                                    <p:set>
                                      <p:cBhvr>
                                        <p:cTn id="119" fill="hold">
                                          <p:stCondLst>
                                            <p:cond delay="0"/>
                                          </p:stCondLst>
                                        </p:cTn>
                                        <p:tgtEl>
                                          <p:spTgt spid="1181"/>
                                        </p:tgtEl>
                                        <p:attrNameLst>
                                          <p:attrName>style.visibility</p:attrName>
                                        </p:attrNameLst>
                                      </p:cBhvr>
                                      <p:to>
                                        <p:strVal val="hidden"/>
                                      </p:to>
                                    </p:set>
                                  </p:childTnLst>
                                </p:cTn>
                              </p:par>
                            </p:childTnLst>
                          </p:cTn>
                        </p:par>
                        <p:par>
                          <p:cTn id="120" fill="hold">
                            <p:stCondLst>
                              <p:cond delay="0"/>
                            </p:stCondLst>
                            <p:childTnLst>
                              <p:par>
                                <p:cTn id="121" presetClass="entr" nodeType="afterEffect" presetID="9" grpId="29" fill="hold">
                                  <p:stCondLst>
                                    <p:cond delay="0"/>
                                  </p:stCondLst>
                                  <p:iterate type="el" backwards="0">
                                    <p:tmAbs val="0"/>
                                  </p:iterate>
                                  <p:childTnLst>
                                    <p:set>
                                      <p:cBhvr>
                                        <p:cTn id="122" fill="hold"/>
                                        <p:tgtEl>
                                          <p:spTgt spid="1215"/>
                                        </p:tgtEl>
                                        <p:attrNameLst>
                                          <p:attrName>style.visibility</p:attrName>
                                        </p:attrNameLst>
                                      </p:cBhvr>
                                      <p:to>
                                        <p:strVal val="visible"/>
                                      </p:to>
                                    </p:set>
                                    <p:animEffect filter="dissolve" transition="in">
                                      <p:cBhvr>
                                        <p:cTn id="123" dur="1000"/>
                                        <p:tgtEl>
                                          <p:spTgt spid="1215"/>
                                        </p:tgtEl>
                                      </p:cBhvr>
                                    </p:animEffect>
                                  </p:childTnLst>
                                </p:cTn>
                              </p:par>
                            </p:childTnLst>
                          </p:cTn>
                        </p:par>
                        <p:par>
                          <p:cTn id="124" fill="hold">
                            <p:stCondLst>
                              <p:cond delay="1000"/>
                            </p:stCondLst>
                            <p:childTnLst>
                              <p:par>
                                <p:cTn id="125" presetClass="entr" nodeType="afterEffect" presetID="9" grpId="30" fill="hold">
                                  <p:stCondLst>
                                    <p:cond delay="0"/>
                                  </p:stCondLst>
                                  <p:iterate type="el" backwards="0">
                                    <p:tmAbs val="0"/>
                                  </p:iterate>
                                  <p:childTnLst>
                                    <p:set>
                                      <p:cBhvr>
                                        <p:cTn id="126" fill="hold"/>
                                        <p:tgtEl>
                                          <p:spTgt spid="1182"/>
                                        </p:tgtEl>
                                        <p:attrNameLst>
                                          <p:attrName>style.visibility</p:attrName>
                                        </p:attrNameLst>
                                      </p:cBhvr>
                                      <p:to>
                                        <p:strVal val="visible"/>
                                      </p:to>
                                    </p:set>
                                    <p:animEffect filter="dissolve" transition="in">
                                      <p:cBhvr>
                                        <p:cTn id="127" dur="1000"/>
                                        <p:tgtEl>
                                          <p:spTgt spid="1182"/>
                                        </p:tgtEl>
                                      </p:cBhvr>
                                    </p:animEffect>
                                  </p:childTnLst>
                                </p:cTn>
                              </p:par>
                            </p:childTnLst>
                          </p:cTn>
                        </p:par>
                        <p:par>
                          <p:cTn id="128" fill="hold">
                            <p:stCondLst>
                              <p:cond delay="2000"/>
                            </p:stCondLst>
                            <p:childTnLst>
                              <p:par>
                                <p:cTn id="129" presetClass="entr" nodeType="afterEffect" presetID="9" grpId="31" fill="hold">
                                  <p:stCondLst>
                                    <p:cond delay="0"/>
                                  </p:stCondLst>
                                  <p:iterate type="el" backwards="0">
                                    <p:tmAbs val="0"/>
                                  </p:iterate>
                                  <p:childTnLst>
                                    <p:set>
                                      <p:cBhvr>
                                        <p:cTn id="130" fill="hold"/>
                                        <p:tgtEl>
                                          <p:spTgt spid="1184"/>
                                        </p:tgtEl>
                                        <p:attrNameLst>
                                          <p:attrName>style.visibility</p:attrName>
                                        </p:attrNameLst>
                                      </p:cBhvr>
                                      <p:to>
                                        <p:strVal val="visible"/>
                                      </p:to>
                                    </p:set>
                                    <p:animEffect filter="dissolve" transition="in">
                                      <p:cBhvr>
                                        <p:cTn id="131" dur="1000"/>
                                        <p:tgtEl>
                                          <p:spTgt spid="1184"/>
                                        </p:tgtEl>
                                      </p:cBhvr>
                                    </p:animEffect>
                                  </p:childTnLst>
                                </p:cTn>
                              </p:par>
                            </p:childTnLst>
                          </p:cTn>
                        </p:par>
                        <p:par>
                          <p:cTn id="132" fill="hold">
                            <p:stCondLst>
                              <p:cond delay="3000"/>
                            </p:stCondLst>
                            <p:childTnLst>
                              <p:par>
                                <p:cTn id="133" presetClass="entr" nodeType="afterEffect" presetID="9" grpId="32" fill="hold">
                                  <p:stCondLst>
                                    <p:cond delay="0"/>
                                  </p:stCondLst>
                                  <p:iterate type="el" backwards="0">
                                    <p:tmAbs val="0"/>
                                  </p:iterate>
                                  <p:childTnLst>
                                    <p:set>
                                      <p:cBhvr>
                                        <p:cTn id="134" fill="hold"/>
                                        <p:tgtEl>
                                          <p:spTgt spid="1202"/>
                                        </p:tgtEl>
                                        <p:attrNameLst>
                                          <p:attrName>style.visibility</p:attrName>
                                        </p:attrNameLst>
                                      </p:cBhvr>
                                      <p:to>
                                        <p:strVal val="visible"/>
                                      </p:to>
                                    </p:set>
                                    <p:animEffect filter="dissolve" transition="in">
                                      <p:cBhvr>
                                        <p:cTn id="135" dur="1000"/>
                                        <p:tgtEl>
                                          <p:spTgt spid="1202"/>
                                        </p:tgtEl>
                                      </p:cBhvr>
                                    </p:animEffect>
                                  </p:childTnLst>
                                </p:cTn>
                              </p:par>
                            </p:childTnLst>
                          </p:cTn>
                        </p:par>
                      </p:childTnLst>
                    </p:cTn>
                  </p:par>
                  <p:par>
                    <p:cTn id="136" fill="hold">
                      <p:stCondLst>
                        <p:cond delay="indefinite"/>
                      </p:stCondLst>
                      <p:childTnLst>
                        <p:par>
                          <p:cTn id="137" fill="hold">
                            <p:stCondLst>
                              <p:cond delay="0"/>
                            </p:stCondLst>
                            <p:childTnLst>
                              <p:par>
                                <p:cTn id="138" presetClass="entr" nodeType="clickEffect" presetID="9" grpId="33" fill="hold">
                                  <p:stCondLst>
                                    <p:cond delay="0"/>
                                  </p:stCondLst>
                                  <p:iterate type="el" backwards="0">
                                    <p:tmAbs val="0"/>
                                  </p:iterate>
                                  <p:childTnLst>
                                    <p:set>
                                      <p:cBhvr>
                                        <p:cTn id="139" fill="hold"/>
                                        <p:tgtEl>
                                          <p:spTgt spid="1190"/>
                                        </p:tgtEl>
                                        <p:attrNameLst>
                                          <p:attrName>style.visibility</p:attrName>
                                        </p:attrNameLst>
                                      </p:cBhvr>
                                      <p:to>
                                        <p:strVal val="visible"/>
                                      </p:to>
                                    </p:set>
                                    <p:animEffect filter="dissolve" transition="in">
                                      <p:cBhvr>
                                        <p:cTn id="140" dur="1000"/>
                                        <p:tgtEl>
                                          <p:spTgt spid="1190"/>
                                        </p:tgtEl>
                                      </p:cBhvr>
                                    </p:animEffect>
                                  </p:childTnLst>
                                </p:cTn>
                              </p:par>
                            </p:childTnLst>
                          </p:cTn>
                        </p:par>
                        <p:par>
                          <p:cTn id="141" fill="hold">
                            <p:stCondLst>
                              <p:cond delay="1000"/>
                            </p:stCondLst>
                            <p:childTnLst>
                              <p:par>
                                <p:cTn id="142" presetClass="entr" nodeType="afterEffect" presetID="9" grpId="34" fill="hold">
                                  <p:stCondLst>
                                    <p:cond delay="0"/>
                                  </p:stCondLst>
                                  <p:iterate type="el" backwards="0">
                                    <p:tmAbs val="0"/>
                                  </p:iterate>
                                  <p:childTnLst>
                                    <p:set>
                                      <p:cBhvr>
                                        <p:cTn id="143" fill="hold"/>
                                        <p:tgtEl>
                                          <p:spTgt spid="1183"/>
                                        </p:tgtEl>
                                        <p:attrNameLst>
                                          <p:attrName>style.visibility</p:attrName>
                                        </p:attrNameLst>
                                      </p:cBhvr>
                                      <p:to>
                                        <p:strVal val="visible"/>
                                      </p:to>
                                    </p:set>
                                    <p:animEffect filter="dissolve" transition="in">
                                      <p:cBhvr>
                                        <p:cTn id="144" dur="1000"/>
                                        <p:tgtEl>
                                          <p:spTgt spid="1183"/>
                                        </p:tgtEl>
                                      </p:cBhvr>
                                    </p:animEffect>
                                  </p:childTnLst>
                                </p:cTn>
                              </p:par>
                            </p:childTnLst>
                          </p:cTn>
                        </p:par>
                        <p:par>
                          <p:cTn id="145" fill="hold">
                            <p:stCondLst>
                              <p:cond delay="2000"/>
                            </p:stCondLst>
                            <p:childTnLst>
                              <p:par>
                                <p:cTn id="146" presetClass="entr" nodeType="afterEffect" presetID="9" grpId="35" fill="hold">
                                  <p:stCondLst>
                                    <p:cond delay="0"/>
                                  </p:stCondLst>
                                  <p:iterate type="el" backwards="0">
                                    <p:tmAbs val="0"/>
                                  </p:iterate>
                                  <p:childTnLst>
                                    <p:set>
                                      <p:cBhvr>
                                        <p:cTn id="147" fill="hold"/>
                                        <p:tgtEl>
                                          <p:spTgt spid="1185"/>
                                        </p:tgtEl>
                                        <p:attrNameLst>
                                          <p:attrName>style.visibility</p:attrName>
                                        </p:attrNameLst>
                                      </p:cBhvr>
                                      <p:to>
                                        <p:strVal val="visible"/>
                                      </p:to>
                                    </p:set>
                                    <p:animEffect filter="dissolve" transition="in">
                                      <p:cBhvr>
                                        <p:cTn id="148" dur="1000"/>
                                        <p:tgtEl>
                                          <p:spTgt spid="1185"/>
                                        </p:tgtEl>
                                      </p:cBhvr>
                                    </p:animEffect>
                                  </p:childTnLst>
                                </p:cTn>
                              </p:par>
                            </p:childTnLst>
                          </p:cTn>
                        </p:par>
                        <p:par>
                          <p:cTn id="149" fill="hold">
                            <p:stCondLst>
                              <p:cond delay="3000"/>
                            </p:stCondLst>
                            <p:childTnLst>
                              <p:par>
                                <p:cTn id="150" presetClass="entr" nodeType="afterEffect" presetID="9" grpId="36" fill="hold">
                                  <p:stCondLst>
                                    <p:cond delay="0"/>
                                  </p:stCondLst>
                                  <p:iterate type="el" backwards="0">
                                    <p:tmAbs val="0"/>
                                  </p:iterate>
                                  <p:childTnLst>
                                    <p:set>
                                      <p:cBhvr>
                                        <p:cTn id="151" fill="hold"/>
                                        <p:tgtEl>
                                          <p:spTgt spid="1205"/>
                                        </p:tgtEl>
                                        <p:attrNameLst>
                                          <p:attrName>style.visibility</p:attrName>
                                        </p:attrNameLst>
                                      </p:cBhvr>
                                      <p:to>
                                        <p:strVal val="visible"/>
                                      </p:to>
                                    </p:set>
                                    <p:animEffect filter="dissolve" transition="in">
                                      <p:cBhvr>
                                        <p:cTn id="152" dur="1000"/>
                                        <p:tgtEl>
                                          <p:spTgt spid="1205"/>
                                        </p:tgtEl>
                                      </p:cBhvr>
                                    </p:animEffect>
                                  </p:childTnLst>
                                </p:cTn>
                              </p:par>
                            </p:childTnLst>
                          </p:cTn>
                        </p:par>
                      </p:childTnLst>
                    </p:cTn>
                  </p:par>
                  <p:par>
                    <p:cTn id="153" fill="hold">
                      <p:stCondLst>
                        <p:cond delay="indefinite"/>
                      </p:stCondLst>
                      <p:childTnLst>
                        <p:par>
                          <p:cTn id="154" fill="hold">
                            <p:stCondLst>
                              <p:cond delay="0"/>
                            </p:stCondLst>
                            <p:childTnLst>
                              <p:par>
                                <p:cTn id="155" presetClass="entr" nodeType="clickEffect" presetID="9" grpId="37" fill="hold">
                                  <p:stCondLst>
                                    <p:cond delay="0"/>
                                  </p:stCondLst>
                                  <p:iterate type="el" backwards="0">
                                    <p:tmAbs val="0"/>
                                  </p:iterate>
                                  <p:childTnLst>
                                    <p:set>
                                      <p:cBhvr>
                                        <p:cTn id="156" fill="hold"/>
                                        <p:tgtEl>
                                          <p:spTgt spid="1234"/>
                                        </p:tgtEl>
                                        <p:attrNameLst>
                                          <p:attrName>style.visibility</p:attrName>
                                        </p:attrNameLst>
                                      </p:cBhvr>
                                      <p:to>
                                        <p:strVal val="visible"/>
                                      </p:to>
                                    </p:set>
                                    <p:animEffect filter="dissolve" transition="in">
                                      <p:cBhvr>
                                        <p:cTn id="157" dur="1000"/>
                                        <p:tgtEl>
                                          <p:spTgt spid="1234"/>
                                        </p:tgtEl>
                                      </p:cBhvr>
                                    </p:animEffect>
                                  </p:childTnLst>
                                </p:cTn>
                              </p:par>
                            </p:childTnLst>
                          </p:cTn>
                        </p:par>
                        <p:par>
                          <p:cTn id="158" fill="hold">
                            <p:stCondLst>
                              <p:cond delay="1000"/>
                            </p:stCondLst>
                            <p:childTnLst>
                              <p:par>
                                <p:cTn id="159" presetClass="entr" nodeType="afterEffect" presetID="9" grpId="38" fill="hold">
                                  <p:stCondLst>
                                    <p:cond delay="0"/>
                                  </p:stCondLst>
                                  <p:iterate type="el" backwards="0">
                                    <p:tmAbs val="0"/>
                                  </p:iterate>
                                  <p:childTnLst>
                                    <p:set>
                                      <p:cBhvr>
                                        <p:cTn id="160" fill="hold"/>
                                        <p:tgtEl>
                                          <p:spTgt spid="1228"/>
                                        </p:tgtEl>
                                        <p:attrNameLst>
                                          <p:attrName>style.visibility</p:attrName>
                                        </p:attrNameLst>
                                      </p:cBhvr>
                                      <p:to>
                                        <p:strVal val="visible"/>
                                      </p:to>
                                    </p:set>
                                    <p:animEffect filter="dissolve" transition="in">
                                      <p:cBhvr>
                                        <p:cTn id="161" dur="1000"/>
                                        <p:tgtEl>
                                          <p:spTgt spid="1228"/>
                                        </p:tgtEl>
                                      </p:cBhvr>
                                    </p:animEffect>
                                  </p:childTnLst>
                                </p:cTn>
                              </p:par>
                            </p:childTnLst>
                          </p:cTn>
                        </p:par>
                        <p:par>
                          <p:cTn id="162" fill="hold">
                            <p:stCondLst>
                              <p:cond delay="2000"/>
                            </p:stCondLst>
                            <p:childTnLst>
                              <p:par>
                                <p:cTn id="163" presetClass="entr" nodeType="afterEffect" presetID="9" grpId="39" fill="hold">
                                  <p:stCondLst>
                                    <p:cond delay="0"/>
                                  </p:stCondLst>
                                  <p:iterate type="el" backwards="0">
                                    <p:tmAbs val="0"/>
                                  </p:iterate>
                                  <p:childTnLst>
                                    <p:set>
                                      <p:cBhvr>
                                        <p:cTn id="164" fill="hold"/>
                                        <p:tgtEl>
                                          <p:spTgt spid="1231"/>
                                        </p:tgtEl>
                                        <p:attrNameLst>
                                          <p:attrName>style.visibility</p:attrName>
                                        </p:attrNameLst>
                                      </p:cBhvr>
                                      <p:to>
                                        <p:strVal val="visible"/>
                                      </p:to>
                                    </p:set>
                                    <p:animEffect filter="dissolve" transition="in">
                                      <p:cBhvr>
                                        <p:cTn id="165" dur="1000"/>
                                        <p:tgtEl>
                                          <p:spTgt spid="1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6" grpId="20"/>
      <p:bldP build="whole" bldLvl="1" animBg="1" rev="0" advAuto="0" spid="1181" grpId="23"/>
      <p:bldP build="whole" bldLvl="1" animBg="1" rev="0" advAuto="0" spid="1190" grpId="33"/>
      <p:bldP build="whole" bldLvl="1" animBg="1" rev="0" advAuto="0" spid="1212" grpId="26"/>
      <p:bldP build="whole" bldLvl="1" animBg="1" rev="0" advAuto="0" spid="1168" grpId="5"/>
      <p:bldP build="whole" bldLvl="1" animBg="1" rev="0" advAuto="0" spid="1181" grpId="28"/>
      <p:bldP build="whole" bldLvl="1" animBg="1" rev="0" advAuto="0" spid="1174" grpId="25"/>
      <p:bldP build="whole" bldLvl="1" animBg="1" rev="0" advAuto="0" spid="1167" grpId="13"/>
      <p:bldP build="whole" bldLvl="1" animBg="1" rev="0" advAuto="0" spid="1202" grpId="32"/>
      <p:bldP build="whole" bldLvl="1" animBg="1" rev="0" advAuto="0" spid="1199" grpId="21"/>
      <p:bldP build="whole" bldLvl="1" animBg="1" rev="0" advAuto="0" spid="1231" grpId="39"/>
      <p:bldP build="whole" bldLvl="1" animBg="1" rev="0" advAuto="0" spid="1186" grpId="3"/>
      <p:bldP build="whole" bldLvl="1" animBg="1" rev="0" advAuto="0" spid="1163" grpId="2"/>
      <p:bldP build="whole" bldLvl="1" animBg="1" rev="0" advAuto="0" spid="1219" grpId="7"/>
      <p:bldP build="whole" bldLvl="1" animBg="1" rev="0" advAuto="0" spid="1215" grpId="29"/>
      <p:bldP build="whole" bldLvl="1" animBg="1" rev="0" advAuto="0" spid="1165" grpId="15"/>
      <p:bldP build="whole" bldLvl="1" animBg="1" rev="0" advAuto="0" spid="1218" grpId="27"/>
      <p:bldP build="whole" bldLvl="1" animBg="1" rev="0" advAuto="0" spid="1234" grpId="37"/>
      <p:bldP build="whole" bldLvl="1" animBg="1" rev="0" advAuto="0" spid="1183" grpId="34"/>
      <p:bldP build="whole" bldLvl="1" animBg="1" rev="0" advAuto="0" spid="1177" grpId="19"/>
      <p:bldP build="whole" bldLvl="1" animBg="1" rev="0" advAuto="0" spid="1211" grpId="6"/>
      <p:bldP build="whole" bldLvl="1" animBg="1" rev="0" advAuto="0" spid="1196" grpId="16"/>
      <p:bldP build="whole" bldLvl="1" animBg="1" rev="0" advAuto="0" spid="1177" grpId="22"/>
      <p:bldP build="whole" bldLvl="1" animBg="1" rev="0" advAuto="0" spid="1193" grpId="14"/>
      <p:bldP build="whole" bldLvl="1" animBg="1" rev="0" advAuto="0" spid="1173" grpId="18"/>
      <p:bldP build="whole" bldLvl="1" animBg="1" rev="0" advAuto="0" spid="1185" grpId="35"/>
      <p:bldP build="whole" bldLvl="1" animBg="1" rev="0" advAuto="0" spid="1205" grpId="36"/>
      <p:bldP build="whole" bldLvl="1" animBg="1" rev="0" advAuto="0" spid="1184" grpId="31"/>
      <p:bldP build="whole" bldLvl="1" animBg="1" rev="0" advAuto="0" spid="1189" grpId="24"/>
      <p:bldP build="whole" bldLvl="1" animBg="1" rev="0" advAuto="0" spid="1172" grpId="11"/>
      <p:bldP build="whole" bldLvl="1" animBg="1" rev="0" advAuto="0" spid="1222" grpId="8"/>
      <p:bldP build="whole" bldLvl="1" animBg="1" rev="0" advAuto="0" spid="1182" grpId="30"/>
      <p:bldP build="whole" bldLvl="1" animBg="1" rev="0" advAuto="0" spid="1164" grpId="4"/>
      <p:bldP build="whole" bldLvl="1" animBg="1" rev="0" advAuto="0" spid="1187" grpId="9"/>
      <p:bldP build="whole" bldLvl="1" animBg="1" rev="0" advAuto="0" spid="1208" grpId="12"/>
      <p:bldP build="whole" bldLvl="1" animBg="1" rev="0" advAuto="0" spid="1162" grpId="1"/>
      <p:bldP build="whole" bldLvl="1" animBg="1" rev="0" advAuto="0" spid="1171" grpId="10"/>
      <p:bldP build="whole" bldLvl="1" animBg="1" rev="0" advAuto="0" spid="1188" grpId="17"/>
      <p:bldP build="whole" bldLvl="1" animBg="1" rev="0" advAuto="0" spid="1228" grpId="38"/>
    </p:bldLst>
  </p:timing>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236" name="Shape 123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23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38" name="Shape 1238"/>
          <p:cNvSpPr/>
          <p:nvPr/>
        </p:nvSpPr>
        <p:spPr>
          <a:xfrm>
            <a:off x="181305" y="-31215"/>
            <a:ext cx="4406215" cy="82443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defRPr sz="4600">
                <a:solidFill>
                  <a:srgbClr val="313030"/>
                </a:solidFill>
                <a:latin typeface="Helvetica Neue Light"/>
                <a:ea typeface="Helvetica Neue Light"/>
                <a:cs typeface="Helvetica Neue Light"/>
                <a:sym typeface="Helvetica Neue Light"/>
              </a:defRPr>
            </a:lvl1pPr>
          </a:lstStyle>
          <a:p>
            <a:pPr/>
            <a:r>
              <a:t>What is missing?</a:t>
            </a:r>
          </a:p>
        </p:txBody>
      </p:sp>
      <p:pic>
        <p:nvPicPr>
          <p:cNvPr id="1239" name="figure_carrying_capacity.jpg"/>
          <p:cNvPicPr>
            <a:picLocks noChangeAspect="1"/>
          </p:cNvPicPr>
          <p:nvPr/>
        </p:nvPicPr>
        <p:blipFill>
          <a:blip r:embed="rId3">
            <a:extLst/>
          </a:blip>
          <a:stretch>
            <a:fillRect/>
          </a:stretch>
        </p:blipFill>
        <p:spPr>
          <a:xfrm>
            <a:off x="2838059" y="1388764"/>
            <a:ext cx="18707882" cy="123272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fade thruBlk="1"/>
      </p:transition>
    </mc:Choice>
    <mc:Fallback>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47" name="Group 1247"/>
          <p:cNvGrpSpPr/>
          <p:nvPr/>
        </p:nvGrpSpPr>
        <p:grpSpPr>
          <a:xfrm>
            <a:off x="757459" y="1122630"/>
            <a:ext cx="22869082" cy="11470740"/>
            <a:chOff x="0" y="0"/>
            <a:chExt cx="22869081" cy="11470738"/>
          </a:xfrm>
        </p:grpSpPr>
        <p:pic>
          <p:nvPicPr>
            <p:cNvPr id="1241"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1242"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1243"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1244" name="sdgs_p4.tiff"/>
            <p:cNvPicPr>
              <a:picLocks noChangeAspect="1"/>
            </p:cNvPicPr>
            <p:nvPr/>
          </p:nvPicPr>
          <p:blipFill>
            <a:blip r:embed="rId5">
              <a:extLst/>
            </a:blip>
            <a:stretch>
              <a:fillRect/>
            </a:stretch>
          </p:blipFill>
          <p:spPr>
            <a:xfrm>
              <a:off x="11643869" y="3771991"/>
              <a:ext cx="11225213" cy="3937984"/>
            </a:xfrm>
            <a:prstGeom prst="rect">
              <a:avLst/>
            </a:prstGeom>
            <a:ln w="12700" cap="flat">
              <a:noFill/>
              <a:miter lim="400000"/>
            </a:ln>
            <a:effectLst/>
          </p:spPr>
        </p:pic>
        <p:pic>
          <p:nvPicPr>
            <p:cNvPr id="1245"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1246"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sp>
        <p:nvSpPr>
          <p:cNvPr id="1248" name="Shape 1248"/>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1249" name="Shape 1249"/>
          <p:cNvSpPr/>
          <p:nvPr/>
        </p:nvSpPr>
        <p:spPr>
          <a:xfrm>
            <a:off x="5427979" y="3573462"/>
            <a:ext cx="13934044" cy="54768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17361" indent="-617361" algn="l">
              <a:buSzPct val="75000"/>
              <a:buChar char="•"/>
              <a:defRPr>
                <a:latin typeface="Helvetica"/>
                <a:ea typeface="Helvetica"/>
                <a:cs typeface="Helvetica"/>
                <a:sym typeface="Helvetica"/>
              </a:defRPr>
            </a:pPr>
            <a:r>
              <a:t>About Sustainable Development</a:t>
            </a:r>
          </a:p>
          <a:p>
            <a:pPr marL="617361" indent="-617361" algn="l">
              <a:buSzPct val="75000"/>
              <a:buChar char="•"/>
              <a:defRPr>
                <a:latin typeface="Helvetica"/>
                <a:ea typeface="Helvetica"/>
                <a:cs typeface="Helvetica"/>
                <a:sym typeface="Helvetica"/>
              </a:defRPr>
            </a:pPr>
            <a:r>
              <a:t>The 2030 Agenda: A Road to Dignity</a:t>
            </a:r>
          </a:p>
          <a:p>
            <a:pPr marL="617361" indent="-617361" algn="l">
              <a:buSzPct val="75000"/>
              <a:buChar char="•"/>
              <a:defRPr>
                <a:latin typeface="Helvetica"/>
                <a:ea typeface="Helvetica"/>
                <a:cs typeface="Helvetica"/>
                <a:sym typeface="Helvetica"/>
              </a:defRPr>
            </a:pPr>
            <a:r>
              <a:t>The Goals</a:t>
            </a:r>
          </a:p>
          <a:p>
            <a:pPr marL="617361" indent="-617361" algn="l">
              <a:buSzPct val="75000"/>
              <a:buChar char="•"/>
              <a:defRPr>
                <a:latin typeface="Helvetica"/>
                <a:ea typeface="Helvetica"/>
                <a:cs typeface="Helvetica"/>
                <a:sym typeface="Helvetica"/>
              </a:defRPr>
            </a:pPr>
            <a:r>
              <a:t>What is being done to reach the Goals</a:t>
            </a:r>
          </a:p>
          <a:p>
            <a:pPr marL="617361" indent="-617361" algn="l">
              <a:buSzPct val="75000"/>
              <a:buChar char="•"/>
              <a:defRPr>
                <a:latin typeface="Helvetica"/>
                <a:ea typeface="Helvetica"/>
                <a:cs typeface="Helvetica"/>
                <a:sym typeface="Helvetica"/>
              </a:defRPr>
            </a:pPr>
            <a:r>
              <a:t>Society through the Eyes of the Goals</a:t>
            </a:r>
          </a:p>
          <a:p>
            <a:pPr marL="617361" indent="-617361" algn="l">
              <a:buSzPct val="75000"/>
              <a:buChar char="•"/>
              <a:defRPr>
                <a:latin typeface="Helvetica"/>
                <a:ea typeface="Helvetica"/>
                <a:cs typeface="Helvetica"/>
                <a:sym typeface="Helvetica"/>
              </a:defRPr>
            </a:pPr>
            <a:r>
              <a:t>What is missing?</a:t>
            </a:r>
          </a:p>
          <a:p>
            <a:pPr marL="617361" indent="-617361" algn="l">
              <a:buSzPct val="75000"/>
              <a:buChar char="•"/>
              <a:defRPr>
                <a:latin typeface="Helvetica"/>
                <a:ea typeface="Helvetica"/>
                <a:cs typeface="Helvetica"/>
                <a:sym typeface="Helvetica"/>
              </a:defRPr>
            </a:pPr>
            <a:r>
              <a:t>What can you do?</a:t>
            </a:r>
          </a:p>
        </p:txBody>
      </p:sp>
      <p:sp>
        <p:nvSpPr>
          <p:cNvPr id="1250" name="Shape 1250"/>
          <p:cNvSpPr/>
          <p:nvPr/>
        </p:nvSpPr>
        <p:spPr>
          <a:xfrm>
            <a:off x="6019800" y="8966200"/>
            <a:ext cx="5167811" cy="0"/>
          </a:xfrm>
          <a:prstGeom prst="line">
            <a:avLst/>
          </a:prstGeom>
          <a:ln w="50800">
            <a:solidFill>
              <a:schemeClr val="accent5"/>
            </a:solidFill>
            <a:miter lim="400000"/>
          </a:ln>
        </p:spPr>
        <p:txBody>
          <a:bodyPr lIns="71437" tIns="71437" rIns="71437" bIns="71437" anchor="ctr"/>
          <a:lstStyle/>
          <a:p>
            <a:pPr>
              <a:defRPr sz="3200"/>
            </a:pP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2" name="Shape 1252"/>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pic>
        <p:nvPicPr>
          <p:cNvPr id="1253" name="Untitled.tiff"/>
          <p:cNvPicPr>
            <a:picLocks noChangeAspect="1"/>
          </p:cNvPicPr>
          <p:nvPr/>
        </p:nvPicPr>
        <p:blipFill>
          <a:blip r:embed="rId2">
            <a:extLst/>
          </a:blip>
          <a:stretch>
            <a:fillRect/>
          </a:stretch>
        </p:blipFill>
        <p:spPr>
          <a:xfrm>
            <a:off x="4109572" y="8676084"/>
            <a:ext cx="16164856" cy="5034956"/>
          </a:xfrm>
          <a:prstGeom prst="rect">
            <a:avLst/>
          </a:prstGeom>
          <a:ln w="12700">
            <a:miter lim="400000"/>
          </a:ln>
        </p:spPr>
      </p:pic>
      <p:pic>
        <p:nvPicPr>
          <p:cNvPr id="1254" name="goodlife_goals.tiff"/>
          <p:cNvPicPr>
            <a:picLocks noChangeAspect="1"/>
          </p:cNvPicPr>
          <p:nvPr/>
        </p:nvPicPr>
        <p:blipFill>
          <a:blip r:embed="rId3">
            <a:extLst/>
          </a:blip>
          <a:stretch>
            <a:fillRect/>
          </a:stretch>
        </p:blipFill>
        <p:spPr>
          <a:xfrm>
            <a:off x="609600" y="1250662"/>
            <a:ext cx="23164801" cy="7448271"/>
          </a:xfrm>
          <a:prstGeom prst="rect">
            <a:avLst/>
          </a:prstGeom>
          <a:ln w="12700">
            <a:miter lim="400000"/>
          </a:ln>
        </p:spPr>
      </p:pic>
      <p:sp>
        <p:nvSpPr>
          <p:cNvPr id="1255" name="Shape 1255"/>
          <p:cNvSpPr/>
          <p:nvPr/>
        </p:nvSpPr>
        <p:spPr>
          <a:xfrm>
            <a:off x="13010197" y="22274"/>
            <a:ext cx="989520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https://sdghub.com/goodlifegoals/</a:t>
            </a:r>
          </a:p>
        </p:txBody>
      </p:sp>
      <p:sp>
        <p:nvSpPr>
          <p:cNvPr id="1256" name="Shape 125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257"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1258" name="Shape 1258"/>
          <p:cNvSpPr/>
          <p:nvPr/>
        </p:nvSpPr>
        <p:spPr>
          <a:xfrm>
            <a:off x="158700" y="68312"/>
            <a:ext cx="462686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you can do</a:t>
            </a:r>
          </a:p>
        </p:txBody>
      </p:sp>
    </p:spTree>
  </p:cSld>
  <p:clrMapOvr>
    <a:masterClrMapping/>
  </p:clrMapOvr>
  <mc:AlternateContent xmlns:mc="http://schemas.openxmlformats.org/markup-compatibility/2006">
    <mc:Choice xmlns:p14="http://schemas.microsoft.com/office/powerpoint/2010/main" Requires="p14">
      <p:transition spd="slow" advClick="1" p14:dur="1250">
        <p14:doors dir="vert"/>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0" name="Shape 1260"/>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1261" name="Shape 1261"/>
          <p:cNvSpPr/>
          <p:nvPr/>
        </p:nvSpPr>
        <p:spPr>
          <a:xfrm>
            <a:off x="13010197" y="22274"/>
            <a:ext cx="989520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https://sdghub.com/goodlifegoals/</a:t>
            </a:r>
          </a:p>
        </p:txBody>
      </p:sp>
      <p:sp>
        <p:nvSpPr>
          <p:cNvPr id="1262" name="Shape 126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26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64" name="Shape 1264"/>
          <p:cNvSpPr/>
          <p:nvPr/>
        </p:nvSpPr>
        <p:spPr>
          <a:xfrm>
            <a:off x="158700" y="68312"/>
            <a:ext cx="462686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you can do</a:t>
            </a:r>
          </a:p>
        </p:txBody>
      </p:sp>
      <p:pic>
        <p:nvPicPr>
          <p:cNvPr id="1265" name="goodlifeg.tiff"/>
          <p:cNvPicPr>
            <a:picLocks noChangeAspect="1"/>
          </p:cNvPicPr>
          <p:nvPr/>
        </p:nvPicPr>
        <p:blipFill>
          <a:blip r:embed="rId3">
            <a:extLst/>
          </a:blip>
          <a:stretch>
            <a:fillRect/>
          </a:stretch>
        </p:blipFill>
        <p:spPr>
          <a:xfrm>
            <a:off x="136235" y="1175444"/>
            <a:ext cx="24111530" cy="115022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7" name="Shape 1267"/>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1268" name="Shape 1268"/>
          <p:cNvSpPr/>
          <p:nvPr/>
        </p:nvSpPr>
        <p:spPr>
          <a:xfrm>
            <a:off x="13010197" y="22274"/>
            <a:ext cx="989520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https://sdghub.com/goodlifegoals/</a:t>
            </a:r>
          </a:p>
        </p:txBody>
      </p:sp>
      <p:sp>
        <p:nvSpPr>
          <p:cNvPr id="1269" name="Shape 126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270"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71" name="Shape 1271"/>
          <p:cNvSpPr/>
          <p:nvPr/>
        </p:nvSpPr>
        <p:spPr>
          <a:xfrm>
            <a:off x="158700" y="68312"/>
            <a:ext cx="462686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you can do</a:t>
            </a:r>
          </a:p>
        </p:txBody>
      </p:sp>
      <p:pic>
        <p:nvPicPr>
          <p:cNvPr id="1272" name="sdg1flash.tiff"/>
          <p:cNvPicPr>
            <a:picLocks noChangeAspect="1"/>
          </p:cNvPicPr>
          <p:nvPr/>
        </p:nvPicPr>
        <p:blipFill>
          <a:blip r:embed="rId3">
            <a:extLst/>
          </a:blip>
          <a:stretch>
            <a:fillRect/>
          </a:stretch>
        </p:blipFill>
        <p:spPr>
          <a:xfrm>
            <a:off x="635000" y="2959100"/>
            <a:ext cx="11684001" cy="8203660"/>
          </a:xfrm>
          <a:prstGeom prst="rect">
            <a:avLst/>
          </a:prstGeom>
          <a:ln w="12700">
            <a:miter lim="400000"/>
          </a:ln>
        </p:spPr>
      </p:pic>
      <p:pic>
        <p:nvPicPr>
          <p:cNvPr id="1273" name="sdg2flash.tiff"/>
          <p:cNvPicPr>
            <a:picLocks noChangeAspect="1"/>
          </p:cNvPicPr>
          <p:nvPr/>
        </p:nvPicPr>
        <p:blipFill>
          <a:blip r:embed="rId4">
            <a:extLst/>
          </a:blip>
          <a:stretch>
            <a:fillRect/>
          </a:stretch>
        </p:blipFill>
        <p:spPr>
          <a:xfrm>
            <a:off x="12604584" y="2959100"/>
            <a:ext cx="11684001" cy="82206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5" name="Shape 1275"/>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1276" name="Shape 1276"/>
          <p:cNvSpPr/>
          <p:nvPr/>
        </p:nvSpPr>
        <p:spPr>
          <a:xfrm>
            <a:off x="13010197" y="22274"/>
            <a:ext cx="989520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https://sdghub.com/goodlifegoals/</a:t>
            </a:r>
          </a:p>
        </p:txBody>
      </p:sp>
      <p:sp>
        <p:nvSpPr>
          <p:cNvPr id="1277" name="Shape 127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27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79" name="Shape 1279"/>
          <p:cNvSpPr/>
          <p:nvPr/>
        </p:nvSpPr>
        <p:spPr>
          <a:xfrm>
            <a:off x="158700" y="68312"/>
            <a:ext cx="462686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you can do</a:t>
            </a:r>
          </a:p>
        </p:txBody>
      </p:sp>
      <p:pic>
        <p:nvPicPr>
          <p:cNvPr id="1280" name="sdg12flash.tiff"/>
          <p:cNvPicPr>
            <a:picLocks noChangeAspect="1"/>
          </p:cNvPicPr>
          <p:nvPr/>
        </p:nvPicPr>
        <p:blipFill>
          <a:blip r:embed="rId3">
            <a:extLst/>
          </a:blip>
          <a:stretch>
            <a:fillRect/>
          </a:stretch>
        </p:blipFill>
        <p:spPr>
          <a:xfrm>
            <a:off x="635000" y="2959100"/>
            <a:ext cx="11684000" cy="8239054"/>
          </a:xfrm>
          <a:prstGeom prst="rect">
            <a:avLst/>
          </a:prstGeom>
          <a:ln w="12700">
            <a:miter lim="400000"/>
          </a:ln>
        </p:spPr>
      </p:pic>
      <p:pic>
        <p:nvPicPr>
          <p:cNvPr id="1281" name="sdg13flash.tiff"/>
          <p:cNvPicPr>
            <a:picLocks noChangeAspect="1"/>
          </p:cNvPicPr>
          <p:nvPr/>
        </p:nvPicPr>
        <p:blipFill>
          <a:blip r:embed="rId4">
            <a:extLst/>
          </a:blip>
          <a:stretch>
            <a:fillRect/>
          </a:stretch>
        </p:blipFill>
        <p:spPr>
          <a:xfrm>
            <a:off x="12547007" y="2964469"/>
            <a:ext cx="11684001" cy="825371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33" name="Shape 33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33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35" name="Shape 335"/>
          <p:cNvSpPr/>
          <p:nvPr/>
        </p:nvSpPr>
        <p:spPr>
          <a:xfrm>
            <a:off x="11714079" y="12915899"/>
            <a:ext cx="417982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4000"/>
            </a:lvl1pPr>
          </a:lstStyle>
          <a:p>
            <a:pPr/>
            <a:r>
              <a:t>Published in 1964</a:t>
            </a:r>
          </a:p>
        </p:txBody>
      </p:sp>
      <p:pic>
        <p:nvPicPr>
          <p:cNvPr id="336" name="ehrlich.tiff"/>
          <p:cNvPicPr>
            <a:picLocks noChangeAspect="1"/>
          </p:cNvPicPr>
          <p:nvPr/>
        </p:nvPicPr>
        <p:blipFill>
          <a:blip r:embed="rId3">
            <a:extLst/>
          </a:blip>
          <a:stretch>
            <a:fillRect/>
          </a:stretch>
        </p:blipFill>
        <p:spPr>
          <a:xfrm>
            <a:off x="9531767" y="1171640"/>
            <a:ext cx="6773677" cy="11519564"/>
          </a:xfrm>
          <a:prstGeom prst="rect">
            <a:avLst/>
          </a:prstGeom>
          <a:ln w="12700">
            <a:miter lim="400000"/>
          </a:ln>
        </p:spPr>
      </p:pic>
      <p:pic>
        <p:nvPicPr>
          <p:cNvPr id="337" name="limits2growth.tiff"/>
          <p:cNvPicPr>
            <a:picLocks noChangeAspect="1"/>
          </p:cNvPicPr>
          <p:nvPr/>
        </p:nvPicPr>
        <p:blipFill>
          <a:blip r:embed="rId4">
            <a:extLst/>
          </a:blip>
          <a:stretch>
            <a:fillRect/>
          </a:stretch>
        </p:blipFill>
        <p:spPr>
          <a:xfrm>
            <a:off x="17398744" y="1430223"/>
            <a:ext cx="6595957" cy="11385267"/>
          </a:xfrm>
          <a:prstGeom prst="rect">
            <a:avLst/>
          </a:prstGeom>
          <a:ln w="12700">
            <a:miter lim="400000"/>
          </a:ln>
        </p:spPr>
      </p:pic>
      <p:sp>
        <p:nvSpPr>
          <p:cNvPr id="338" name="Shape 338"/>
          <p:cNvSpPr/>
          <p:nvPr/>
        </p:nvSpPr>
        <p:spPr>
          <a:xfrm>
            <a:off x="19396478" y="12915899"/>
            <a:ext cx="417982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4000"/>
            </a:lvl1pPr>
          </a:lstStyle>
          <a:p>
            <a:pPr/>
            <a:r>
              <a:t>Published in 1972</a:t>
            </a:r>
          </a:p>
        </p:txBody>
      </p:sp>
      <p:sp>
        <p:nvSpPr>
          <p:cNvPr id="339" name="Shape 339"/>
          <p:cNvSpPr/>
          <p:nvPr/>
        </p:nvSpPr>
        <p:spPr>
          <a:xfrm>
            <a:off x="328199" y="3064902"/>
            <a:ext cx="9652763" cy="6315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4500"/>
            </a:pPr>
            <a:r>
              <a:t>2019: We are still “growth-addicted”:</a:t>
            </a:r>
          </a:p>
          <a:p>
            <a:pPr marL="555625" indent="-555625" algn="l">
              <a:buSzPct val="75000"/>
              <a:buChar char="•"/>
              <a:defRPr sz="4500"/>
            </a:pPr>
            <a:r>
              <a:t>population;</a:t>
            </a:r>
          </a:p>
          <a:p>
            <a:pPr marL="555625" indent="-555625" algn="l">
              <a:buSzPct val="75000"/>
              <a:buChar char="•"/>
              <a:defRPr sz="4500"/>
            </a:pPr>
            <a:r>
              <a:t>economy;</a:t>
            </a:r>
          </a:p>
          <a:p>
            <a:pPr marL="555625" indent="-555625" algn="l">
              <a:buSzPct val="75000"/>
              <a:buChar char="•"/>
              <a:defRPr sz="4500"/>
            </a:pPr>
            <a:r>
              <a:t>wealth;</a:t>
            </a:r>
          </a:p>
          <a:p>
            <a:pPr marL="555625" indent="-555625" algn="l">
              <a:buSzPct val="75000"/>
              <a:buChar char="•"/>
              <a:defRPr sz="4500"/>
            </a:pPr>
            <a:r>
              <a:t>inequality;</a:t>
            </a:r>
          </a:p>
          <a:p>
            <a:pPr marL="555625" indent="-555625" algn="l">
              <a:buSzPct val="75000"/>
              <a:buChar char="•"/>
              <a:defRPr sz="4500"/>
            </a:pPr>
            <a:r>
              <a:t>resource usage;</a:t>
            </a:r>
          </a:p>
          <a:p>
            <a:pPr marL="555625" indent="-555625" algn="l">
              <a:buSzPct val="75000"/>
              <a:buChar char="•"/>
              <a:defRPr sz="4500"/>
            </a:pPr>
            <a:r>
              <a:t>pollution;</a:t>
            </a:r>
          </a:p>
          <a:p>
            <a:pPr marL="555625" indent="-555625" algn="l">
              <a:buSzPct val="75000"/>
              <a:buChar char="•"/>
              <a:defRPr sz="4500"/>
            </a:pPr>
            <a:r>
              <a:t>extinction;</a:t>
            </a:r>
          </a:p>
          <a:p>
            <a:pPr marL="555625" indent="-555625" algn="l">
              <a:buSzPct val="75000"/>
              <a:buChar char="•"/>
              <a:defRPr sz="4500"/>
            </a:pPr>
            <a:r>
              <a:t>…</a:t>
            </a:r>
          </a:p>
        </p:txBody>
      </p:sp>
      <p:sp>
        <p:nvSpPr>
          <p:cNvPr id="340" name="Shape 340"/>
          <p:cNvSpPr/>
          <p:nvPr/>
        </p:nvSpPr>
        <p:spPr>
          <a:xfrm>
            <a:off x="72974" y="6011862"/>
            <a:ext cx="24059008" cy="3800476"/>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That is why sustainable development with limited growth is of paramount importance for a prosperous the future of humanity! </a:t>
            </a:r>
          </a:p>
        </p:txBody>
      </p:sp>
      <p:sp>
        <p:nvSpPr>
          <p:cNvPr id="341" name="Shape 341"/>
          <p:cNvSpPr/>
          <p:nvPr/>
        </p:nvSpPr>
        <p:spPr>
          <a:xfrm>
            <a:off x="201485" y="1238788"/>
            <a:ext cx="9906191" cy="1514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4500"/>
            </a:lvl1pPr>
          </a:lstStyle>
          <a:p>
            <a:pPr/>
            <a:r>
              <a:t>Malthus, 1798: Every population wants to, and will grow, to its limits.</a:t>
            </a:r>
          </a:p>
        </p:txBody>
      </p:sp>
      <p:sp>
        <p:nvSpPr>
          <p:cNvPr id="342" name="Shape 342"/>
          <p:cNvSpPr/>
          <p:nvPr/>
        </p:nvSpPr>
        <p:spPr>
          <a:xfrm>
            <a:off x="153626" y="9899091"/>
            <a:ext cx="9244208" cy="2200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1" sz="4500">
                <a:latin typeface="Helvetica"/>
                <a:ea typeface="Helvetica"/>
                <a:cs typeface="Helvetica"/>
                <a:sym typeface="Helvetica"/>
              </a:defRPr>
            </a:lvl1pPr>
          </a:lstStyle>
          <a:p>
            <a:pPr/>
            <a:r>
              <a:t>Growth-addiction is dangerous if all limits to growth are removed …</a:t>
            </a:r>
          </a:p>
        </p:txBody>
      </p:sp>
      <p:sp>
        <p:nvSpPr>
          <p:cNvPr id="343" name="Shape 343"/>
          <p:cNvSpPr/>
          <p:nvPr/>
        </p:nvSpPr>
        <p:spPr>
          <a:xfrm>
            <a:off x="177753" y="22274"/>
            <a:ext cx="26974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a:latin typeface="Helvetica"/>
                <a:ea typeface="Helvetica"/>
                <a:cs typeface="Helvetica"/>
                <a:sym typeface="Helvetica"/>
              </a:defRPr>
            </a:lvl1pPr>
          </a:lstStyle>
          <a:p>
            <a:pPr/>
            <a:r>
              <a:t>Prologue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9"/>
                                        </p:tgtEl>
                                        <p:attrNameLst>
                                          <p:attrName>style.visibility</p:attrName>
                                        </p:attrNameLst>
                                      </p:cBhvr>
                                      <p:to>
                                        <p:strVal val="visible"/>
                                      </p:to>
                                    </p:set>
                                    <p:animEffect filter="dissolve" transition="in">
                                      <p:cBhvr>
                                        <p:cTn id="7" dur="1000"/>
                                        <p:tgtEl>
                                          <p:spTgt spid="3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42"/>
                                        </p:tgtEl>
                                        <p:attrNameLst>
                                          <p:attrName>style.visibility</p:attrName>
                                        </p:attrNameLst>
                                      </p:cBhvr>
                                      <p:to>
                                        <p:strVal val="visible"/>
                                      </p:to>
                                    </p:set>
                                    <p:animEffect filter="dissolve" transition="in">
                                      <p:cBhvr>
                                        <p:cTn id="12" dur="1000"/>
                                        <p:tgtEl>
                                          <p:spTgt spid="34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340"/>
                                        </p:tgtEl>
                                        <p:attrNameLst>
                                          <p:attrName>style.visibility</p:attrName>
                                        </p:attrNameLst>
                                      </p:cBhvr>
                                      <p:to>
                                        <p:strVal val="visible"/>
                                      </p:to>
                                    </p:set>
                                    <p:animEffect filter="wipe(down)" transition="in">
                                      <p:cBhvr>
                                        <p:cTn id="17" dur="25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2"/>
      <p:bldP build="whole" bldLvl="1" animBg="1" rev="0" advAuto="0" spid="340" grpId="3"/>
      <p:bldP build="whole" bldLvl="1" animBg="1" rev="0" advAuto="0" spid="339" grpId="1"/>
    </p:bldLst>
  </p:timing>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3" name="Shape 1283"/>
          <p:cNvSpPr/>
          <p:nvPr/>
        </p:nvSpPr>
        <p:spPr>
          <a:xfrm>
            <a:off x="8920653" y="2227708"/>
            <a:ext cx="2908851" cy="2395379"/>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1284" name="Shape 1284"/>
          <p:cNvSpPr/>
          <p:nvPr/>
        </p:nvSpPr>
        <p:spPr>
          <a:xfrm>
            <a:off x="13010197" y="22274"/>
            <a:ext cx="989520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https://sdghub.com/goodlifegoals/</a:t>
            </a:r>
          </a:p>
        </p:txBody>
      </p:sp>
      <p:sp>
        <p:nvSpPr>
          <p:cNvPr id="1285" name="Shape 128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defTabSz="1130300">
              <a:defRPr sz="3000">
                <a:solidFill>
                  <a:srgbClr val="FFFFFF"/>
                </a:solidFill>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128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87" name="Shape 1287"/>
          <p:cNvSpPr/>
          <p:nvPr/>
        </p:nvSpPr>
        <p:spPr>
          <a:xfrm>
            <a:off x="158700" y="68312"/>
            <a:ext cx="462686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700"/>
            </a:lvl1pPr>
          </a:lstStyle>
          <a:p>
            <a:pPr/>
            <a:r>
              <a:t>What you can do</a:t>
            </a:r>
          </a:p>
        </p:txBody>
      </p:sp>
      <p:pic>
        <p:nvPicPr>
          <p:cNvPr id="1288" name="sdg14.tiff"/>
          <p:cNvPicPr>
            <a:picLocks noChangeAspect="1"/>
          </p:cNvPicPr>
          <p:nvPr/>
        </p:nvPicPr>
        <p:blipFill>
          <a:blip r:embed="rId3">
            <a:extLst/>
          </a:blip>
          <a:stretch>
            <a:fillRect/>
          </a:stretch>
        </p:blipFill>
        <p:spPr>
          <a:xfrm>
            <a:off x="635000" y="2953725"/>
            <a:ext cx="11686977" cy="8214950"/>
          </a:xfrm>
          <a:prstGeom prst="rect">
            <a:avLst/>
          </a:prstGeom>
          <a:ln w="12700">
            <a:miter lim="400000"/>
          </a:ln>
        </p:spPr>
      </p:pic>
      <p:pic>
        <p:nvPicPr>
          <p:cNvPr id="1289" name="sdg17flash.tiff"/>
          <p:cNvPicPr>
            <a:picLocks noChangeAspect="1"/>
          </p:cNvPicPr>
          <p:nvPr/>
        </p:nvPicPr>
        <p:blipFill>
          <a:blip r:embed="rId4">
            <a:extLst/>
          </a:blip>
          <a:stretch>
            <a:fillRect/>
          </a:stretch>
        </p:blipFill>
        <p:spPr>
          <a:xfrm>
            <a:off x="12463462" y="2940314"/>
            <a:ext cx="11787188" cy="8241772"/>
          </a:xfrm>
          <a:prstGeom prst="rect">
            <a:avLst/>
          </a:prstGeom>
          <a:ln w="12700">
            <a:miter lim="400000"/>
          </a:ln>
        </p:spPr>
      </p:pic>
      <p:sp>
        <p:nvSpPr>
          <p:cNvPr id="1290" name="Shape 1290"/>
          <p:cNvSpPr/>
          <p:nvPr/>
        </p:nvSpPr>
        <p:spPr>
          <a:xfrm>
            <a:off x="7791152" y="8967726"/>
            <a:ext cx="9919891" cy="4840735"/>
          </a:xfrm>
          <a:prstGeom prst="wedgeEllipseCallout">
            <a:avLst>
              <a:gd name="adj1" fmla="val 97195"/>
              <a:gd name="adj2" fmla="val -11342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4200">
                <a:effectLst>
                  <a:outerShdw sx="100000" sy="100000" kx="0" ky="0" algn="b" rotWithShape="0" blurRad="25400" dist="23998" dir="2700000">
                    <a:srgbClr val="000000">
                      <a:alpha val="31034"/>
                    </a:srgbClr>
                  </a:outerShdw>
                </a:effectLst>
              </a:defRPr>
            </a:pPr>
            <a:r>
              <a:t>Get involved </a:t>
            </a:r>
          </a:p>
          <a:p>
            <a:pPr defTabSz="1130300">
              <a:defRPr sz="4200">
                <a:effectLst>
                  <a:outerShdw sx="100000" sy="100000" kx="0" ky="0" algn="b" rotWithShape="0" blurRad="25400" dist="23998" dir="2700000">
                    <a:srgbClr val="000000">
                      <a:alpha val="31034"/>
                    </a:srgbClr>
                  </a:outerShdw>
                </a:effectLst>
              </a:defRPr>
            </a:pPr>
          </a:p>
          <a:p>
            <a:pPr defTabSz="1130300">
              <a:defRPr sz="4200">
                <a:effectLst>
                  <a:outerShdw sx="100000" sy="100000" kx="0" ky="0" algn="b" rotWithShape="0" blurRad="25400" dist="23998" dir="2700000">
                    <a:srgbClr val="000000">
                      <a:alpha val="31034"/>
                    </a:srgbClr>
                  </a:outerShdw>
                </a:effectLst>
              </a:defRPr>
            </a:pPr>
            <a:r>
              <a:t>Help make tomorrow better than today</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290"/>
                                        </p:tgtEl>
                                        <p:attrNameLst>
                                          <p:attrName>style.visibility</p:attrName>
                                        </p:attrNameLst>
                                      </p:cBhvr>
                                      <p:to>
                                        <p:strVal val="visible"/>
                                      </p:to>
                                    </p:set>
                                    <p:anim calcmode="lin" valueType="num">
                                      <p:cBhvr>
                                        <p:cTn id="7" dur="750" fill="hold"/>
                                        <p:tgtEl>
                                          <p:spTgt spid="1290"/>
                                        </p:tgtEl>
                                        <p:attrNameLst>
                                          <p:attrName>ppt_w</p:attrName>
                                        </p:attrNameLst>
                                      </p:cBhvr>
                                      <p:tavLst>
                                        <p:tav tm="0">
                                          <p:val>
                                            <p:fltVal val="0"/>
                                          </p:val>
                                        </p:tav>
                                        <p:tav tm="100000">
                                          <p:val>
                                            <p:strVal val="#ppt_w"/>
                                          </p:val>
                                        </p:tav>
                                      </p:tavLst>
                                    </p:anim>
                                    <p:anim calcmode="lin" valueType="num">
                                      <p:cBhvr>
                                        <p:cTn id="8" dur="750" fill="hold"/>
                                        <p:tgtEl>
                                          <p:spTgt spid="12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0" grpId="1"/>
    </p:bldLst>
  </p:timing>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98" name="Group 1298"/>
          <p:cNvGrpSpPr/>
          <p:nvPr/>
        </p:nvGrpSpPr>
        <p:grpSpPr>
          <a:xfrm>
            <a:off x="757459" y="1122630"/>
            <a:ext cx="22869082" cy="11470740"/>
            <a:chOff x="0" y="0"/>
            <a:chExt cx="22869081" cy="11470738"/>
          </a:xfrm>
        </p:grpSpPr>
        <p:pic>
          <p:nvPicPr>
            <p:cNvPr id="1292" name="sdgs_p1.tiff"/>
            <p:cNvPicPr>
              <a:picLocks noChangeAspect="1"/>
            </p:cNvPicPr>
            <p:nvPr/>
          </p:nvPicPr>
          <p:blipFill>
            <a:blip r:embed="rId2">
              <a:extLst/>
            </a:blip>
            <a:stretch>
              <a:fillRect/>
            </a:stretch>
          </p:blipFill>
          <p:spPr>
            <a:xfrm>
              <a:off x="0" y="0"/>
              <a:ext cx="11329877" cy="3702489"/>
            </a:xfrm>
            <a:prstGeom prst="rect">
              <a:avLst/>
            </a:prstGeom>
            <a:ln w="12700" cap="flat">
              <a:noFill/>
              <a:miter lim="400000"/>
            </a:ln>
            <a:effectLst/>
          </p:spPr>
        </p:pic>
        <p:pic>
          <p:nvPicPr>
            <p:cNvPr id="1293" name="sdgs_p2.tiff"/>
            <p:cNvPicPr>
              <a:picLocks noChangeAspect="1"/>
            </p:cNvPicPr>
            <p:nvPr/>
          </p:nvPicPr>
          <p:blipFill>
            <a:blip r:embed="rId3">
              <a:extLst/>
            </a:blip>
            <a:stretch>
              <a:fillRect/>
            </a:stretch>
          </p:blipFill>
          <p:spPr>
            <a:xfrm>
              <a:off x="11650410" y="26165"/>
              <a:ext cx="11212131" cy="3728656"/>
            </a:xfrm>
            <a:prstGeom prst="rect">
              <a:avLst/>
            </a:prstGeom>
            <a:ln w="12700" cap="flat">
              <a:noFill/>
              <a:miter lim="400000"/>
            </a:ln>
            <a:effectLst/>
          </p:spPr>
        </p:pic>
        <p:pic>
          <p:nvPicPr>
            <p:cNvPr id="1294" name="sdgs_p3.tiff"/>
            <p:cNvPicPr>
              <a:picLocks noChangeAspect="1"/>
            </p:cNvPicPr>
            <p:nvPr/>
          </p:nvPicPr>
          <p:blipFill>
            <a:blip r:embed="rId4">
              <a:extLst/>
            </a:blip>
            <a:stretch>
              <a:fillRect/>
            </a:stretch>
          </p:blipFill>
          <p:spPr>
            <a:xfrm>
              <a:off x="65414" y="3741737"/>
              <a:ext cx="11199048" cy="3964150"/>
            </a:xfrm>
            <a:prstGeom prst="rect">
              <a:avLst/>
            </a:prstGeom>
            <a:ln w="12700" cap="flat">
              <a:noFill/>
              <a:miter lim="400000"/>
            </a:ln>
            <a:effectLst/>
          </p:spPr>
        </p:pic>
        <p:pic>
          <p:nvPicPr>
            <p:cNvPr id="1295" name="sdgs_p4.tiff"/>
            <p:cNvPicPr>
              <a:picLocks noChangeAspect="1"/>
            </p:cNvPicPr>
            <p:nvPr/>
          </p:nvPicPr>
          <p:blipFill>
            <a:blip r:embed="rId5">
              <a:extLst/>
            </a:blip>
            <a:stretch>
              <a:fillRect/>
            </a:stretch>
          </p:blipFill>
          <p:spPr>
            <a:xfrm>
              <a:off x="11643869" y="3771991"/>
              <a:ext cx="11225213" cy="3937984"/>
            </a:xfrm>
            <a:prstGeom prst="rect">
              <a:avLst/>
            </a:prstGeom>
            <a:ln w="12700" cap="flat">
              <a:noFill/>
              <a:miter lim="400000"/>
            </a:ln>
            <a:effectLst/>
          </p:spPr>
        </p:pic>
        <p:pic>
          <p:nvPicPr>
            <p:cNvPr id="1296" name="sdgs_p5.tiff"/>
            <p:cNvPicPr>
              <a:picLocks noChangeAspect="1"/>
            </p:cNvPicPr>
            <p:nvPr/>
          </p:nvPicPr>
          <p:blipFill>
            <a:blip r:embed="rId6">
              <a:extLst/>
            </a:blip>
            <a:stretch>
              <a:fillRect/>
            </a:stretch>
          </p:blipFill>
          <p:spPr>
            <a:xfrm>
              <a:off x="58873" y="7607763"/>
              <a:ext cx="11212131" cy="3663241"/>
            </a:xfrm>
            <a:prstGeom prst="rect">
              <a:avLst/>
            </a:prstGeom>
            <a:ln w="12700" cap="flat">
              <a:noFill/>
              <a:miter lim="400000"/>
            </a:ln>
            <a:effectLst/>
          </p:spPr>
        </p:pic>
        <p:pic>
          <p:nvPicPr>
            <p:cNvPr id="1297" name="sdgs_p6.tiff"/>
            <p:cNvPicPr>
              <a:picLocks noChangeAspect="1"/>
            </p:cNvPicPr>
            <p:nvPr/>
          </p:nvPicPr>
          <p:blipFill>
            <a:blip r:embed="rId7">
              <a:extLst/>
            </a:blip>
            <a:stretch>
              <a:fillRect/>
            </a:stretch>
          </p:blipFill>
          <p:spPr>
            <a:xfrm>
              <a:off x="11650410" y="7591189"/>
              <a:ext cx="10829883" cy="3879550"/>
            </a:xfrm>
            <a:prstGeom prst="rect">
              <a:avLst/>
            </a:prstGeom>
            <a:ln w="12700" cap="flat">
              <a:noFill/>
              <a:miter lim="400000"/>
            </a:ln>
            <a:effectLst/>
          </p:spPr>
        </p:pic>
      </p:grpSp>
      <p:sp>
        <p:nvSpPr>
          <p:cNvPr id="1299" name="Shape 1299"/>
          <p:cNvSpPr/>
          <p:nvPr/>
        </p:nvSpPr>
        <p:spPr>
          <a:xfrm>
            <a:off x="551380" y="68262"/>
            <a:ext cx="23281239" cy="105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000"/>
            </a:lvl1pPr>
          </a:lstStyle>
          <a:p>
            <a:pPr/>
            <a:r>
              <a:t>The United Nations’ 2030 Agenda for Sustainable Development</a:t>
            </a:r>
          </a:p>
        </p:txBody>
      </p:sp>
      <p:sp>
        <p:nvSpPr>
          <p:cNvPr id="1300" name="Shape 1300"/>
          <p:cNvSpPr/>
          <p:nvPr/>
        </p:nvSpPr>
        <p:spPr>
          <a:xfrm>
            <a:off x="656847" y="4411662"/>
            <a:ext cx="23281241" cy="3800476"/>
          </a:xfrm>
          <a:prstGeom prst="rect">
            <a:avLst/>
          </a:prstGeom>
          <a:solidFill>
            <a:srgbClr val="DCDEE0">
              <a:alpha val="86931"/>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6000">
                <a:latin typeface="Helvetica"/>
                <a:ea typeface="Helvetica"/>
                <a:cs typeface="Helvetica"/>
                <a:sym typeface="Helvetica"/>
              </a:defRPr>
            </a:pPr>
            <a:r>
              <a:t>The 2030 Agenda is the best agreement humanity has ever reached on a global level</a:t>
            </a:r>
          </a:p>
          <a:p>
            <a:pPr>
              <a:defRPr sz="6000">
                <a:latin typeface="Helvetica"/>
                <a:ea typeface="Helvetica"/>
                <a:cs typeface="Helvetica"/>
                <a:sym typeface="Helvetica"/>
              </a:defRPr>
            </a:pPr>
            <a:r>
              <a:t>&amp;</a:t>
            </a:r>
          </a:p>
          <a:p>
            <a:pPr>
              <a:defRPr sz="6000">
                <a:latin typeface="Helvetica"/>
                <a:ea typeface="Helvetica"/>
                <a:cs typeface="Helvetica"/>
                <a:sym typeface="Helvetica"/>
              </a:defRPr>
            </a:pPr>
            <a:r>
              <a:t>It can be a “Road to Dignity.” </a:t>
            </a:r>
          </a:p>
        </p:txBody>
      </p:sp>
      <p:sp>
        <p:nvSpPr>
          <p:cNvPr id="1301" name="Shape 1301"/>
          <p:cNvSpPr/>
          <p:nvPr/>
        </p:nvSpPr>
        <p:spPr>
          <a:xfrm>
            <a:off x="6019800" y="8966200"/>
            <a:ext cx="5167811" cy="0"/>
          </a:xfrm>
          <a:prstGeom prst="line">
            <a:avLst/>
          </a:prstGeom>
          <a:ln w="50800">
            <a:solidFill>
              <a:schemeClr val="accent5"/>
            </a:solidFill>
            <a:miter lim="400000"/>
          </a:ln>
        </p:spPr>
        <p:txBody>
          <a:bodyPr lIns="71437" tIns="71437" rIns="71437" bIns="71437" anchor="ctr"/>
          <a:lstStyle/>
          <a:p>
            <a:pPr>
              <a:defRPr sz="3200"/>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300"/>
                                        </p:tgtEl>
                                        <p:attrNameLst>
                                          <p:attrName>style.visibility</p:attrName>
                                        </p:attrNameLst>
                                      </p:cBhvr>
                                      <p:to>
                                        <p:strVal val="visible"/>
                                      </p:to>
                                    </p:set>
                                    <p:animEffect filter="dissolve" transition="in">
                                      <p:cBhvr>
                                        <p:cTn id="7" dur="1000"/>
                                        <p:tgtEl>
                                          <p:spTgt spid="1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0"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