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6"/>
  </p:notesMasterIdLst>
  <p:sldIdLst>
    <p:sldId id="261" r:id="rId2"/>
    <p:sldId id="262" r:id="rId3"/>
    <p:sldId id="269" r:id="rId4"/>
    <p:sldId id="270" r:id="rId5"/>
    <p:sldId id="271" r:id="rId6"/>
    <p:sldId id="260" r:id="rId7"/>
    <p:sldId id="257" r:id="rId8"/>
    <p:sldId id="258" r:id="rId9"/>
    <p:sldId id="272" r:id="rId10"/>
    <p:sldId id="259" r:id="rId11"/>
    <p:sldId id="274" r:id="rId12"/>
    <p:sldId id="275" r:id="rId13"/>
    <p:sldId id="27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6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DF38F-3EC3-4063-B3AE-A29E2D098567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57C32C-B2B2-40B9-9923-85AAC2065264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MARI Case Study Approach</a:t>
          </a:r>
        </a:p>
      </dgm:t>
    </dgm:pt>
    <dgm:pt modelId="{7E014AA5-8AAC-49F8-9F4D-AA48B8198768}" type="parTrans" cxnId="{36529915-C2AE-465B-9EB0-B0F58F89C0B3}">
      <dgm:prSet/>
      <dgm:spPr/>
      <dgm:t>
        <a:bodyPr/>
        <a:lstStyle/>
        <a:p>
          <a:endParaRPr lang="en-US"/>
        </a:p>
      </dgm:t>
    </dgm:pt>
    <dgm:pt modelId="{3B9AC9C0-3D51-4537-AE01-B973D6E8136C}" type="sibTrans" cxnId="{36529915-C2AE-465B-9EB0-B0F58F89C0B3}">
      <dgm:prSet/>
      <dgm:spPr/>
      <dgm:t>
        <a:bodyPr/>
        <a:lstStyle/>
        <a:p>
          <a:endParaRPr lang="en-US"/>
        </a:p>
      </dgm:t>
    </dgm:pt>
    <dgm:pt modelId="{ABE3068A-23F4-42DA-9C06-2D0BA7FA28A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Visual Fuel Load Assessments</a:t>
          </a:r>
        </a:p>
      </dgm:t>
    </dgm:pt>
    <dgm:pt modelId="{0088D75D-1250-4ACD-B9AC-E59A2A2EF55A}" type="parTrans" cxnId="{62C8D083-8187-40E8-8964-1DE9E1305161}">
      <dgm:prSet/>
      <dgm:spPr/>
      <dgm:t>
        <a:bodyPr/>
        <a:lstStyle/>
        <a:p>
          <a:endParaRPr lang="en-US"/>
        </a:p>
      </dgm:t>
    </dgm:pt>
    <dgm:pt modelId="{89E9B234-5EF7-492B-8714-91F1DB1F3EC0}" type="sibTrans" cxnId="{62C8D083-8187-40E8-8964-1DE9E1305161}">
      <dgm:prSet/>
      <dgm:spPr/>
      <dgm:t>
        <a:bodyPr/>
        <a:lstStyle/>
        <a:p>
          <a:endParaRPr lang="en-US"/>
        </a:p>
      </dgm:t>
    </dgm:pt>
    <dgm:pt modelId="{EA9611E9-AED7-450D-BC78-A3313B4535F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Stakeholder Involvement </a:t>
          </a:r>
        </a:p>
      </dgm:t>
    </dgm:pt>
    <dgm:pt modelId="{9AAE12A2-A97C-4CBC-9166-4E3BD11D0B7C}" type="parTrans" cxnId="{DE8A99C9-D2C0-411B-AECE-66CDB5A459C0}">
      <dgm:prSet/>
      <dgm:spPr/>
      <dgm:t>
        <a:bodyPr/>
        <a:lstStyle/>
        <a:p>
          <a:endParaRPr lang="en-US"/>
        </a:p>
      </dgm:t>
    </dgm:pt>
    <dgm:pt modelId="{0D109885-C740-4512-AD15-34A602250B09}" type="sibTrans" cxnId="{DE8A99C9-D2C0-411B-AECE-66CDB5A459C0}">
      <dgm:prSet/>
      <dgm:spPr/>
      <dgm:t>
        <a:bodyPr/>
        <a:lstStyle/>
        <a:p>
          <a:endParaRPr lang="en-US"/>
        </a:p>
      </dgm:t>
    </dgm:pt>
    <dgm:pt modelId="{ECBAAB63-4129-4E87-ABDC-0DD3D23668A1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Understanding how understand and manage prescribed fire practices within the GDSNWR</a:t>
          </a:r>
        </a:p>
      </dgm:t>
    </dgm:pt>
    <dgm:pt modelId="{214BEF79-F613-446C-83E8-A934E342416E}" type="parTrans" cxnId="{CD5A1547-F87A-435B-8B30-BAA788290326}">
      <dgm:prSet/>
      <dgm:spPr/>
      <dgm:t>
        <a:bodyPr/>
        <a:lstStyle/>
        <a:p>
          <a:endParaRPr lang="en-US"/>
        </a:p>
      </dgm:t>
    </dgm:pt>
    <dgm:pt modelId="{CDB61C92-40A0-409E-8796-A86C82962F3A}" type="sibTrans" cxnId="{CD5A1547-F87A-435B-8B30-BAA788290326}">
      <dgm:prSet/>
      <dgm:spPr/>
      <dgm:t>
        <a:bodyPr/>
        <a:lstStyle/>
        <a:p>
          <a:endParaRPr lang="en-US"/>
        </a:p>
      </dgm:t>
    </dgm:pt>
    <dgm:pt modelId="{A2D0E09C-F0B8-41CE-BFE7-6F0ED44369A5}" type="pres">
      <dgm:prSet presAssocID="{A2FDF38F-3EC3-4063-B3AE-A29E2D098567}" presName="Name0" presStyleCnt="0">
        <dgm:presLayoutVars>
          <dgm:chMax val="4"/>
          <dgm:resizeHandles val="exact"/>
        </dgm:presLayoutVars>
      </dgm:prSet>
      <dgm:spPr/>
    </dgm:pt>
    <dgm:pt modelId="{B0B66ACB-D739-48F1-BC28-D6CB2352A74A}" type="pres">
      <dgm:prSet presAssocID="{A2FDF38F-3EC3-4063-B3AE-A29E2D098567}" presName="ellipse" presStyleLbl="trBgShp" presStyleIdx="0" presStyleCnt="1"/>
      <dgm:spPr/>
    </dgm:pt>
    <dgm:pt modelId="{2A538C0A-D22B-4DB5-A6A3-947ABDB6E945}" type="pres">
      <dgm:prSet presAssocID="{A2FDF38F-3EC3-4063-B3AE-A29E2D098567}" presName="arrow1" presStyleLbl="fgShp" presStyleIdx="0" presStyleCnt="1" custScaleX="78529" custLinFactNeighborX="0" custLinFactNeighborY="-16305"/>
      <dgm:spPr/>
    </dgm:pt>
    <dgm:pt modelId="{6092BE7C-C919-45E7-AAA8-C7A8B7BD9CB2}" type="pres">
      <dgm:prSet presAssocID="{A2FDF38F-3EC3-4063-B3AE-A29E2D098567}" presName="rectangle" presStyleLbl="revTx" presStyleIdx="0" presStyleCnt="1" custScaleX="181060" custLinFactNeighborX="0" custLinFactNeighborY="1197">
        <dgm:presLayoutVars>
          <dgm:bulletEnabled val="1"/>
        </dgm:presLayoutVars>
      </dgm:prSet>
      <dgm:spPr/>
    </dgm:pt>
    <dgm:pt modelId="{BF49EBF2-A7DB-4255-8F91-0ECA39C52262}" type="pres">
      <dgm:prSet presAssocID="{ABE3068A-23F4-42DA-9C06-2D0BA7FA28A6}" presName="item1" presStyleLbl="node1" presStyleIdx="0" presStyleCnt="3">
        <dgm:presLayoutVars>
          <dgm:bulletEnabled val="1"/>
        </dgm:presLayoutVars>
      </dgm:prSet>
      <dgm:spPr/>
    </dgm:pt>
    <dgm:pt modelId="{87D9684E-EF7B-4AFD-9618-1DEAE629BC5F}" type="pres">
      <dgm:prSet presAssocID="{EA9611E9-AED7-450D-BC78-A3313B4535F8}" presName="item2" presStyleLbl="node1" presStyleIdx="1" presStyleCnt="3" custLinFactNeighborX="-10591" custLinFactNeighborY="-11921">
        <dgm:presLayoutVars>
          <dgm:bulletEnabled val="1"/>
        </dgm:presLayoutVars>
      </dgm:prSet>
      <dgm:spPr/>
    </dgm:pt>
    <dgm:pt modelId="{985149FF-7A03-49AC-BF44-AC91BB79A3C4}" type="pres">
      <dgm:prSet presAssocID="{ECBAAB63-4129-4E87-ABDC-0DD3D23668A1}" presName="item3" presStyleLbl="node1" presStyleIdx="2" presStyleCnt="3" custLinFactNeighborX="34566" custLinFactNeighborY="1666">
        <dgm:presLayoutVars>
          <dgm:bulletEnabled val="1"/>
        </dgm:presLayoutVars>
      </dgm:prSet>
      <dgm:spPr/>
    </dgm:pt>
    <dgm:pt modelId="{DF950381-70BF-406D-9B3A-5B8722625D92}" type="pres">
      <dgm:prSet presAssocID="{A2FDF38F-3EC3-4063-B3AE-A29E2D098567}" presName="funnel" presStyleLbl="trAlignAcc1" presStyleIdx="0" presStyleCnt="1" custLinFactNeighborX="197" custLinFactNeighborY="-492"/>
      <dgm:spPr/>
    </dgm:pt>
  </dgm:ptLst>
  <dgm:cxnLst>
    <dgm:cxn modelId="{36529915-C2AE-465B-9EB0-B0F58F89C0B3}" srcId="{A2FDF38F-3EC3-4063-B3AE-A29E2D098567}" destId="{8257C32C-B2B2-40B9-9923-85AAC2065264}" srcOrd="0" destOrd="0" parTransId="{7E014AA5-8AAC-49F8-9F4D-AA48B8198768}" sibTransId="{3B9AC9C0-3D51-4537-AE01-B973D6E8136C}"/>
    <dgm:cxn modelId="{44391225-ADD1-4388-9F37-7984CC0EB691}" type="presOf" srcId="{ECBAAB63-4129-4E87-ABDC-0DD3D23668A1}" destId="{6092BE7C-C919-45E7-AAA8-C7A8B7BD9CB2}" srcOrd="0" destOrd="0" presId="urn:microsoft.com/office/officeart/2005/8/layout/funnel1"/>
    <dgm:cxn modelId="{CD5A1547-F87A-435B-8B30-BAA788290326}" srcId="{A2FDF38F-3EC3-4063-B3AE-A29E2D098567}" destId="{ECBAAB63-4129-4E87-ABDC-0DD3D23668A1}" srcOrd="3" destOrd="0" parTransId="{214BEF79-F613-446C-83E8-A934E342416E}" sibTransId="{CDB61C92-40A0-409E-8796-A86C82962F3A}"/>
    <dgm:cxn modelId="{484CF571-868E-4563-BB89-B7583EBB2B13}" type="presOf" srcId="{EA9611E9-AED7-450D-BC78-A3313B4535F8}" destId="{BF49EBF2-A7DB-4255-8F91-0ECA39C52262}" srcOrd="0" destOrd="0" presId="urn:microsoft.com/office/officeart/2005/8/layout/funnel1"/>
    <dgm:cxn modelId="{A4DC9552-24CD-4D6E-AD9E-B96137670B20}" type="presOf" srcId="{A2FDF38F-3EC3-4063-B3AE-A29E2D098567}" destId="{A2D0E09C-F0B8-41CE-BFE7-6F0ED44369A5}" srcOrd="0" destOrd="0" presId="urn:microsoft.com/office/officeart/2005/8/layout/funnel1"/>
    <dgm:cxn modelId="{62C8D083-8187-40E8-8964-1DE9E1305161}" srcId="{A2FDF38F-3EC3-4063-B3AE-A29E2D098567}" destId="{ABE3068A-23F4-42DA-9C06-2D0BA7FA28A6}" srcOrd="1" destOrd="0" parTransId="{0088D75D-1250-4ACD-B9AC-E59A2A2EF55A}" sibTransId="{89E9B234-5EF7-492B-8714-91F1DB1F3EC0}"/>
    <dgm:cxn modelId="{70125392-7C5E-499E-AF79-26765E50AD72}" type="presOf" srcId="{ABE3068A-23F4-42DA-9C06-2D0BA7FA28A6}" destId="{87D9684E-EF7B-4AFD-9618-1DEAE629BC5F}" srcOrd="0" destOrd="0" presId="urn:microsoft.com/office/officeart/2005/8/layout/funnel1"/>
    <dgm:cxn modelId="{DE8A99C9-D2C0-411B-AECE-66CDB5A459C0}" srcId="{A2FDF38F-3EC3-4063-B3AE-A29E2D098567}" destId="{EA9611E9-AED7-450D-BC78-A3313B4535F8}" srcOrd="2" destOrd="0" parTransId="{9AAE12A2-A97C-4CBC-9166-4E3BD11D0B7C}" sibTransId="{0D109885-C740-4512-AD15-34A602250B09}"/>
    <dgm:cxn modelId="{A22812E2-FEA8-421C-9BBD-82E3C5E59C8F}" type="presOf" srcId="{8257C32C-B2B2-40B9-9923-85AAC2065264}" destId="{985149FF-7A03-49AC-BF44-AC91BB79A3C4}" srcOrd="0" destOrd="0" presId="urn:microsoft.com/office/officeart/2005/8/layout/funnel1"/>
    <dgm:cxn modelId="{E59EF631-6729-4166-ADE9-9476E375AA1D}" type="presParOf" srcId="{A2D0E09C-F0B8-41CE-BFE7-6F0ED44369A5}" destId="{B0B66ACB-D739-48F1-BC28-D6CB2352A74A}" srcOrd="0" destOrd="0" presId="urn:microsoft.com/office/officeart/2005/8/layout/funnel1"/>
    <dgm:cxn modelId="{0BC82D88-7F81-4AC8-B37A-ED4555603A02}" type="presParOf" srcId="{A2D0E09C-F0B8-41CE-BFE7-6F0ED44369A5}" destId="{2A538C0A-D22B-4DB5-A6A3-947ABDB6E945}" srcOrd="1" destOrd="0" presId="urn:microsoft.com/office/officeart/2005/8/layout/funnel1"/>
    <dgm:cxn modelId="{90482B0A-39EB-4185-A48E-A5D76608F4AD}" type="presParOf" srcId="{A2D0E09C-F0B8-41CE-BFE7-6F0ED44369A5}" destId="{6092BE7C-C919-45E7-AAA8-C7A8B7BD9CB2}" srcOrd="2" destOrd="0" presId="urn:microsoft.com/office/officeart/2005/8/layout/funnel1"/>
    <dgm:cxn modelId="{DA4F2647-5960-4E28-82E2-B13761949733}" type="presParOf" srcId="{A2D0E09C-F0B8-41CE-BFE7-6F0ED44369A5}" destId="{BF49EBF2-A7DB-4255-8F91-0ECA39C52262}" srcOrd="3" destOrd="0" presId="urn:microsoft.com/office/officeart/2005/8/layout/funnel1"/>
    <dgm:cxn modelId="{F7CEDF01-FA45-40E1-AD97-526E4D3B0AC6}" type="presParOf" srcId="{A2D0E09C-F0B8-41CE-BFE7-6F0ED44369A5}" destId="{87D9684E-EF7B-4AFD-9618-1DEAE629BC5F}" srcOrd="4" destOrd="0" presId="urn:microsoft.com/office/officeart/2005/8/layout/funnel1"/>
    <dgm:cxn modelId="{2AFE661A-BF53-4848-9253-5EC18A00E446}" type="presParOf" srcId="{A2D0E09C-F0B8-41CE-BFE7-6F0ED44369A5}" destId="{985149FF-7A03-49AC-BF44-AC91BB79A3C4}" srcOrd="5" destOrd="0" presId="urn:microsoft.com/office/officeart/2005/8/layout/funnel1"/>
    <dgm:cxn modelId="{84735B68-F0F3-477E-A469-E9FF16A82960}" type="presParOf" srcId="{A2D0E09C-F0B8-41CE-BFE7-6F0ED44369A5}" destId="{DF950381-70BF-406D-9B3A-5B8722625D9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66ACB-D739-48F1-BC28-D6CB2352A74A}">
      <dsp:nvSpPr>
        <dsp:cNvPr id="0" name=""/>
        <dsp:cNvSpPr/>
      </dsp:nvSpPr>
      <dsp:spPr>
        <a:xfrm>
          <a:off x="2295334" y="259958"/>
          <a:ext cx="5159169" cy="17917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38C0A-D22B-4DB5-A6A3-947ABDB6E945}">
      <dsp:nvSpPr>
        <dsp:cNvPr id="0" name=""/>
        <dsp:cNvSpPr/>
      </dsp:nvSpPr>
      <dsp:spPr>
        <a:xfrm>
          <a:off x="4490335" y="4542916"/>
          <a:ext cx="785163" cy="639897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2BE7C-C919-45E7-AAA8-C7A8B7BD9CB2}">
      <dsp:nvSpPr>
        <dsp:cNvPr id="0" name=""/>
        <dsp:cNvSpPr/>
      </dsp:nvSpPr>
      <dsp:spPr>
        <a:xfrm>
          <a:off x="538176" y="5173531"/>
          <a:ext cx="8689481" cy="119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Understanding how understand and manage prescribed fire practices within the GDSNWR</a:t>
          </a:r>
        </a:p>
      </dsp:txBody>
      <dsp:txXfrm>
        <a:off x="538176" y="5173531"/>
        <a:ext cx="8689481" cy="1199806"/>
      </dsp:txXfrm>
    </dsp:sp>
    <dsp:sp modelId="{BF49EBF2-A7DB-4255-8F91-0ECA39C52262}">
      <dsp:nvSpPr>
        <dsp:cNvPr id="0" name=""/>
        <dsp:cNvSpPr/>
      </dsp:nvSpPr>
      <dsp:spPr>
        <a:xfrm>
          <a:off x="4171032" y="2190047"/>
          <a:ext cx="1799710" cy="1799710"/>
        </a:xfrm>
        <a:prstGeom prst="ellipse">
          <a:avLst/>
        </a:prstGeom>
        <a:solidFill>
          <a:schemeClr val="accent5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Stakeholder Involvement </a:t>
          </a:r>
        </a:p>
      </dsp:txBody>
      <dsp:txXfrm>
        <a:off x="4434593" y="2453608"/>
        <a:ext cx="1272588" cy="1272588"/>
      </dsp:txXfrm>
    </dsp:sp>
    <dsp:sp modelId="{87D9684E-EF7B-4AFD-9618-1DEAE629BC5F}">
      <dsp:nvSpPr>
        <dsp:cNvPr id="0" name=""/>
        <dsp:cNvSpPr/>
      </dsp:nvSpPr>
      <dsp:spPr>
        <a:xfrm>
          <a:off x="2692632" y="625321"/>
          <a:ext cx="1799710" cy="1799710"/>
        </a:xfrm>
        <a:prstGeom prst="ellipse">
          <a:avLst/>
        </a:prstGeom>
        <a:solidFill>
          <a:schemeClr val="accent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Visual Fuel Load Assessments</a:t>
          </a:r>
        </a:p>
      </dsp:txBody>
      <dsp:txXfrm>
        <a:off x="2956193" y="888882"/>
        <a:ext cx="1272588" cy="1272588"/>
      </dsp:txXfrm>
    </dsp:sp>
    <dsp:sp modelId="{985149FF-7A03-49AC-BF44-AC91BB79A3C4}">
      <dsp:nvSpPr>
        <dsp:cNvPr id="0" name=""/>
        <dsp:cNvSpPr/>
      </dsp:nvSpPr>
      <dsp:spPr>
        <a:xfrm>
          <a:off x="5345031" y="434718"/>
          <a:ext cx="1799710" cy="1799710"/>
        </a:xfrm>
        <a:prstGeom prst="ellipse">
          <a:avLst/>
        </a:prstGeom>
        <a:solidFill>
          <a:schemeClr val="accent4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MARI Case Study Approach</a:t>
          </a:r>
        </a:p>
      </dsp:txBody>
      <dsp:txXfrm>
        <a:off x="5608592" y="698279"/>
        <a:ext cx="1272588" cy="1272588"/>
      </dsp:txXfrm>
    </dsp:sp>
    <dsp:sp modelId="{DF950381-70BF-406D-9B3A-5B8722625D92}">
      <dsp:nvSpPr>
        <dsp:cNvPr id="0" name=""/>
        <dsp:cNvSpPr/>
      </dsp:nvSpPr>
      <dsp:spPr>
        <a:xfrm>
          <a:off x="2094398" y="17955"/>
          <a:ext cx="5599098" cy="447927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148FF-1592-4DF2-B86D-673EC0D934B5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B02B8-2D9B-4510-BE1A-2CE80E82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1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Other examples of presentation enhancements might include audio clips, charts and graphs, or accompanying handouts or worksheets.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8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6c57a450adc86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6c57a450adc86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6c57a450adc86f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6c57a450adc86f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6c57a450adc86f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26c57a450adc86f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6c57a450adc86f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6c57a450adc86f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include a closing slide with “thanks”</a:t>
            </a:r>
            <a:r>
              <a:rPr lang="en-US" baseline="0" dirty="0"/>
              <a:t> and contact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8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183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121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0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5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393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8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2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8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9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8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7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44663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279" y="967417"/>
            <a:ext cx="3778870" cy="3943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i="0" u="none" strike="noStrike">
                <a:solidFill>
                  <a:srgbClr val="FEFFFF"/>
                </a:solidFill>
                <a:effectLst/>
                <a:latin typeface="Lato" panose="020B0604020202020204" pitchFamily="34" charset="0"/>
              </a:rPr>
              <a:t>Earth, Water and Fire: The future of Great Dismal Swamp National Wildlife Refuge (GDSNWR) in a changing climate</a:t>
            </a:r>
            <a:br>
              <a:rPr lang="en-US" sz="2800" b="1" i="0" u="none" strike="noStrike">
                <a:solidFill>
                  <a:srgbClr val="FEFFFF"/>
                </a:solidFill>
                <a:effectLst/>
                <a:latin typeface="Lato" panose="020B0604020202020204" pitchFamily="34" charset="0"/>
              </a:rPr>
            </a:br>
            <a:r>
              <a:rPr lang="en-US" sz="2800" b="1" i="0" u="none" strike="noStrike">
                <a:solidFill>
                  <a:srgbClr val="FEFFFF"/>
                </a:solidFill>
                <a:effectLst/>
                <a:latin typeface="Lato" panose="020B0604020202020204" pitchFamily="34" charset="0"/>
              </a:rPr>
              <a:t>---</a:t>
            </a:r>
            <a:br>
              <a:rPr lang="en-US" sz="2800" b="1">
                <a:solidFill>
                  <a:srgbClr val="FEFFFF"/>
                </a:solidFill>
                <a:latin typeface="Lato" panose="020B0604020202020204" pitchFamily="34" charset="0"/>
              </a:rPr>
            </a:br>
            <a:r>
              <a:rPr lang="en-US" sz="2800" b="1">
                <a:solidFill>
                  <a:srgbClr val="FEFFFF"/>
                </a:solidFill>
                <a:latin typeface="Lato" panose="020B0604020202020204" pitchFamily="34" charset="0"/>
              </a:rPr>
              <a:t>Old Dominion University,  Summer 2021</a:t>
            </a:r>
            <a:endParaRPr lang="en-US" sz="2800">
              <a:solidFill>
                <a:srgbClr val="FEFFFF"/>
              </a:solidFill>
            </a:endParaRPr>
          </a:p>
        </p:txBody>
      </p:sp>
      <p:pic>
        <p:nvPicPr>
          <p:cNvPr id="5" name="Picture 4" descr="A body of water surrounded by plants&#10;&#10;Description automatically generated with medium confidence">
            <a:extLst>
              <a:ext uri="{FF2B5EF4-FFF2-40B4-BE49-F238E27FC236}">
                <a16:creationId xmlns:a16="http://schemas.microsoft.com/office/drawing/2014/main" id="{99C0907C-DBBF-40D7-9352-989263C0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669" y="837994"/>
            <a:ext cx="6909347" cy="518201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3778870" cy="544260"/>
          </a:xfrm>
        </p:spPr>
        <p:txBody>
          <a:bodyPr numCol="1" anchor="ctr">
            <a:normAutofit/>
          </a:bodyPr>
          <a:lstStyle/>
          <a:p>
            <a:pPr marL="22860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b="1">
                <a:solidFill>
                  <a:srgbClr val="FEFFFF"/>
                </a:solidFill>
                <a:effectLst/>
              </a:rPr>
              <a:t>Presentation by </a:t>
            </a:r>
          </a:p>
          <a:p>
            <a:pPr marL="22860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>
                <a:solidFill>
                  <a:srgbClr val="FEFFFF"/>
                </a:solidFill>
              </a:rPr>
              <a:t>Keigan Thornton </a:t>
            </a:r>
            <a:endParaRPr lang="en-US" sz="1200">
              <a:solidFill>
                <a:srgbClr val="FE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951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70200" y="775955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533"/>
              <a:t>Public Perceptions of Prescribed Fire Management</a:t>
            </a:r>
            <a:endParaRPr sz="2533"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970200" y="1679823"/>
            <a:ext cx="6422000" cy="30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sz="2000"/>
              <a:t>Address based sample of 3,500 residents surrounding the refuge paired with  on-site surveying of visitors.</a:t>
            </a:r>
            <a:endParaRPr sz="2000"/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821" y="1279134"/>
            <a:ext cx="4000569" cy="517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482" y="2946338"/>
            <a:ext cx="4271997" cy="28480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9945" y="3670775"/>
            <a:ext cx="4522255" cy="301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970200" y="788033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Stakeholder Involvement </a:t>
            </a: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970200" y="1835133"/>
            <a:ext cx="9865600" cy="93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sz="2000"/>
              <a:t>Though our project focuses on the Great Dismal Swamp National Wildlife Refuge, other key stakeholders have been considered. </a:t>
            </a:r>
            <a:endParaRPr sz="2000"/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671" y="3428983"/>
            <a:ext cx="2000568" cy="238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800" y="4489134"/>
            <a:ext cx="2732400" cy="20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4783" y="3478016"/>
            <a:ext cx="2290965" cy="22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1382" y="3162148"/>
            <a:ext cx="4189257" cy="9304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4EE5-C9BD-4A8F-98C9-E558705C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377" y="722474"/>
            <a:ext cx="8747310" cy="1262318"/>
          </a:xfrm>
        </p:spPr>
        <p:txBody>
          <a:bodyPr>
            <a:normAutofit/>
          </a:bodyPr>
          <a:lstStyle/>
          <a:p>
            <a:r>
              <a:rPr lang="en-US" dirty="0"/>
              <a:t>Outcome of research during the summer…?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DEB253-FD49-4A09-BDAA-1EB34C1B0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377" y="1984792"/>
            <a:ext cx="8747310" cy="459589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94729" indent="0" algn="ctr"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information is needed! </a:t>
            </a:r>
          </a:p>
          <a:p>
            <a:pPr marL="194729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Management and Fire Staff need more collaboration </a:t>
            </a:r>
          </a:p>
          <a:p>
            <a:pPr marL="194729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Re-evaluating the Comprehensive Conservation Plan the Refuge has in place may be necessary to understand effective management practices. </a:t>
            </a:r>
          </a:p>
          <a:p>
            <a:pPr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Public interaction could be expanded more to cover more socially and culturally relevant stakeholders. </a:t>
            </a:r>
          </a:p>
          <a:p>
            <a:pPr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Little to no change in the system state could cause the system to deteriorate or collapse in the worst case scenario</a:t>
            </a:r>
          </a:p>
          <a:p>
            <a:pPr marL="194729" indent="0">
              <a:buNone/>
            </a:pPr>
            <a:endParaRPr lang="en-US" dirty="0"/>
          </a:p>
          <a:p>
            <a:pPr marL="194729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1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4EE5-C9BD-4A8F-98C9-E558705C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377" y="722474"/>
            <a:ext cx="8747310" cy="1262318"/>
          </a:xfrm>
        </p:spPr>
        <p:txBody>
          <a:bodyPr>
            <a:normAutofit/>
          </a:bodyPr>
          <a:lstStyle/>
          <a:p>
            <a:r>
              <a:rPr lang="en-US" dirty="0"/>
              <a:t>Personal experience from summer research…?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DEB253-FD49-4A09-BDAA-1EB34C1B0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377" y="1984792"/>
            <a:ext cx="8747310" cy="459589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94729" indent="0" algn="ctr">
              <a:buNone/>
            </a:pPr>
            <a:r>
              <a:rPr lang="en-US" sz="2800" b="1" dirty="0">
                <a:solidFill>
                  <a:schemeClr val="tx1"/>
                </a:solidFill>
              </a:rPr>
              <a:t>Beforehand I was interested in field work, but now being able to actively participate makes me feel like I can make a difference. </a:t>
            </a:r>
          </a:p>
          <a:p>
            <a:pPr marL="194729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Interacting with Fish and Wildlife employees made me feel welcome in the field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Interacting with the community to inform and educate can sometimes feel like the biggest impact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Biggest Lesson Learned: Adapt to the weather, and start early in the summer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marL="194729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2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FCE883-2746-415E-8C4B-081BDAA75F0E}"/>
              </a:ext>
            </a:extLst>
          </p:cNvPr>
          <p:cNvSpPr txBox="1">
            <a:spLocks/>
          </p:cNvSpPr>
          <p:nvPr/>
        </p:nvSpPr>
        <p:spPr>
          <a:xfrm>
            <a:off x="112700" y="80689"/>
            <a:ext cx="5636028" cy="12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rgbClr val="5C3E56"/>
                </a:solidFill>
              </a:rPr>
              <a:t>Thanks for your time!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367C342-B282-4ED0-B2C6-00975C17C4DA}"/>
              </a:ext>
            </a:extLst>
          </p:cNvPr>
          <p:cNvSpPr txBox="1">
            <a:spLocks/>
          </p:cNvSpPr>
          <p:nvPr/>
        </p:nvSpPr>
        <p:spPr>
          <a:xfrm>
            <a:off x="6412824" y="1144955"/>
            <a:ext cx="4631960" cy="187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/>
          </a:p>
          <a:p>
            <a:pPr algn="ctr"/>
            <a:r>
              <a:rPr lang="en-US" sz="2000" dirty="0"/>
              <a:t>Email – kthor005@odu.edu</a:t>
            </a:r>
          </a:p>
          <a:p>
            <a:pPr algn="ctr"/>
            <a:r>
              <a:rPr lang="en-US" sz="2000" dirty="0"/>
              <a:t>Phone – (703)398-0490</a:t>
            </a:r>
          </a:p>
          <a:p>
            <a:pPr algn="ctr"/>
            <a:endParaRPr lang="en-US" sz="2000" dirty="0"/>
          </a:p>
        </p:txBody>
      </p:sp>
      <p:pic>
        <p:nvPicPr>
          <p:cNvPr id="15" name="Picture 14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17654029-34C9-41AE-8E7F-A762CBFAF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1" y="1704440"/>
            <a:ext cx="5772611" cy="4329458"/>
          </a:xfrm>
          <a:prstGeom prst="rect">
            <a:avLst/>
          </a:prstGeom>
        </p:spPr>
      </p:pic>
      <p:pic>
        <p:nvPicPr>
          <p:cNvPr id="17" name="Picture 16" descr="A picture containing sky, outdoor, bird of prey, blue&#10;&#10;Description automatically generated">
            <a:extLst>
              <a:ext uri="{FF2B5EF4-FFF2-40B4-BE49-F238E27FC236}">
                <a16:creationId xmlns:a16="http://schemas.microsoft.com/office/drawing/2014/main" id="{DEE2E1B3-EF16-45E1-B77C-E4BCD7F3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3" r="21377"/>
          <a:stretch/>
        </p:blipFill>
        <p:spPr>
          <a:xfrm rot="5400000">
            <a:off x="9024826" y="2805116"/>
            <a:ext cx="2713289" cy="34461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C3DC2F-71B4-4188-B243-D0732964A35A}"/>
              </a:ext>
            </a:extLst>
          </p:cNvPr>
          <p:cNvSpPr txBox="1"/>
          <p:nvPr/>
        </p:nvSpPr>
        <p:spPr>
          <a:xfrm>
            <a:off x="487031" y="6114803"/>
            <a:ext cx="4219731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Pond pines in the C3 block, south eastern portion of Great Dismal Swamp National Wildlife Refuge</a:t>
            </a:r>
          </a:p>
          <a:p>
            <a:r>
              <a:rPr lang="en-US" sz="1200" i="1" dirty="0">
                <a:solidFill>
                  <a:schemeClr val="tx1"/>
                </a:solidFill>
              </a:rPr>
              <a:t>Photo by Keigan Thornton,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BC0DB3-33CE-4B37-9CA0-CC1212844E36}"/>
              </a:ext>
            </a:extLst>
          </p:cNvPr>
          <p:cNvSpPr txBox="1"/>
          <p:nvPr/>
        </p:nvSpPr>
        <p:spPr>
          <a:xfrm>
            <a:off x="8658383" y="6033898"/>
            <a:ext cx="3446175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Red-winged Blackbird perched on a tree in the GDSNWR burn scar.</a:t>
            </a:r>
          </a:p>
          <a:p>
            <a:r>
              <a:rPr lang="en-US" sz="1200" i="1" dirty="0">
                <a:solidFill>
                  <a:schemeClr val="tx1"/>
                </a:solidFill>
              </a:rPr>
              <a:t>Photo by Keigan Thornton , 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A6E78-FACA-40C9-A527-FBC6F4A1F53B}"/>
              </a:ext>
            </a:extLst>
          </p:cNvPr>
          <p:cNvSpPr txBox="1"/>
          <p:nvPr/>
        </p:nvSpPr>
        <p:spPr>
          <a:xfrm>
            <a:off x="5607885" y="498137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If you would like to contact me for additional information or a follow-up please contact me at: </a:t>
            </a:r>
          </a:p>
        </p:txBody>
      </p:sp>
    </p:spTree>
    <p:extLst>
      <p:ext uri="{BB962C8B-B14F-4D97-AF65-F5344CB8AC3E}">
        <p14:creationId xmlns:p14="http://schemas.microsoft.com/office/powerpoint/2010/main" val="419750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0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1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2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3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4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5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6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7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8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9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0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163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5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6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7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8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9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0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1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2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3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4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8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8D371DD5-1248-484F-AD54-775B88B37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DBBA65E-444E-4392-86BD-24972726C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83" name="Freeform 11">
              <a:extLst>
                <a:ext uri="{FF2B5EF4-FFF2-40B4-BE49-F238E27FC236}">
                  <a16:creationId xmlns:a16="http://schemas.microsoft.com/office/drawing/2014/main" id="{0347FEC9-97DC-488B-A06F-4CC496501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4" name="Freeform 12">
              <a:extLst>
                <a:ext uri="{FF2B5EF4-FFF2-40B4-BE49-F238E27FC236}">
                  <a16:creationId xmlns:a16="http://schemas.microsoft.com/office/drawing/2014/main" id="{753CE3E8-4313-4DAD-A6A2-AF9EA66A0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5" name="Freeform 13">
              <a:extLst>
                <a:ext uri="{FF2B5EF4-FFF2-40B4-BE49-F238E27FC236}">
                  <a16:creationId xmlns:a16="http://schemas.microsoft.com/office/drawing/2014/main" id="{34AADB34-568F-47BB-B5FF-A454B38B7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6" name="Freeform 14">
              <a:extLst>
                <a:ext uri="{FF2B5EF4-FFF2-40B4-BE49-F238E27FC236}">
                  <a16:creationId xmlns:a16="http://schemas.microsoft.com/office/drawing/2014/main" id="{E315E5A3-676A-47BC-B3AC-92966368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7" name="Freeform 15">
              <a:extLst>
                <a:ext uri="{FF2B5EF4-FFF2-40B4-BE49-F238E27FC236}">
                  <a16:creationId xmlns:a16="http://schemas.microsoft.com/office/drawing/2014/main" id="{8F9CE9B2-398B-4193-BBA4-DAAF3978C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8" name="Freeform 16">
              <a:extLst>
                <a:ext uri="{FF2B5EF4-FFF2-40B4-BE49-F238E27FC236}">
                  <a16:creationId xmlns:a16="http://schemas.microsoft.com/office/drawing/2014/main" id="{1BCA996D-E05D-4419-BB14-5AB57DEDB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9" name="Freeform 17">
              <a:extLst>
                <a:ext uri="{FF2B5EF4-FFF2-40B4-BE49-F238E27FC236}">
                  <a16:creationId xmlns:a16="http://schemas.microsoft.com/office/drawing/2014/main" id="{8BCCD188-3E6B-480B-A4B6-6714F006F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0" name="Freeform 18">
              <a:extLst>
                <a:ext uri="{FF2B5EF4-FFF2-40B4-BE49-F238E27FC236}">
                  <a16:creationId xmlns:a16="http://schemas.microsoft.com/office/drawing/2014/main" id="{82DE7471-5815-4CDB-AF60-02A6962DF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1" name="Freeform 19">
              <a:extLst>
                <a:ext uri="{FF2B5EF4-FFF2-40B4-BE49-F238E27FC236}">
                  <a16:creationId xmlns:a16="http://schemas.microsoft.com/office/drawing/2014/main" id="{156889FF-820D-4514-9010-C24DAA10C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2" name="Freeform 20">
              <a:extLst>
                <a:ext uri="{FF2B5EF4-FFF2-40B4-BE49-F238E27FC236}">
                  <a16:creationId xmlns:a16="http://schemas.microsoft.com/office/drawing/2014/main" id="{67A6CC1F-EE76-4270-AA19-D6E706A54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3" name="Freeform 21">
              <a:extLst>
                <a:ext uri="{FF2B5EF4-FFF2-40B4-BE49-F238E27FC236}">
                  <a16:creationId xmlns:a16="http://schemas.microsoft.com/office/drawing/2014/main" id="{B337E230-6826-442D-A894-F14C3C008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4" name="Freeform 22">
              <a:extLst>
                <a:ext uri="{FF2B5EF4-FFF2-40B4-BE49-F238E27FC236}">
                  <a16:creationId xmlns:a16="http://schemas.microsoft.com/office/drawing/2014/main" id="{B3BBEF39-9B9E-4F60-B20D-F946645CF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CB9121D2-9F80-4F15-B0CD-D35E04A5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0933F220-6B63-4FF3-9C79-8F2078D7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98B5B790-4A1F-4A9E-83B7-29EE88F81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9" name="Freeform 29">
              <a:extLst>
                <a:ext uri="{FF2B5EF4-FFF2-40B4-BE49-F238E27FC236}">
                  <a16:creationId xmlns:a16="http://schemas.microsoft.com/office/drawing/2014/main" id="{57A0F0BA-BD32-43BE-B431-AE784C8F9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0" name="Freeform 30">
              <a:extLst>
                <a:ext uri="{FF2B5EF4-FFF2-40B4-BE49-F238E27FC236}">
                  <a16:creationId xmlns:a16="http://schemas.microsoft.com/office/drawing/2014/main" id="{4A8EE064-BDA3-40CE-9176-5CAFCD6C8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1" name="Freeform 31">
              <a:extLst>
                <a:ext uri="{FF2B5EF4-FFF2-40B4-BE49-F238E27FC236}">
                  <a16:creationId xmlns:a16="http://schemas.microsoft.com/office/drawing/2014/main" id="{D1FAF1F6-F75A-44D4-8E9B-EA83F97F3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2" name="Freeform 32">
              <a:extLst>
                <a:ext uri="{FF2B5EF4-FFF2-40B4-BE49-F238E27FC236}">
                  <a16:creationId xmlns:a16="http://schemas.microsoft.com/office/drawing/2014/main" id="{5038D247-96B1-40DA-8634-E7DD4B87F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3" name="Freeform 33">
              <a:extLst>
                <a:ext uri="{FF2B5EF4-FFF2-40B4-BE49-F238E27FC236}">
                  <a16:creationId xmlns:a16="http://schemas.microsoft.com/office/drawing/2014/main" id="{E42019B4-29CD-40A3-B46A-539E1E3B8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4" name="Freeform 34">
              <a:extLst>
                <a:ext uri="{FF2B5EF4-FFF2-40B4-BE49-F238E27FC236}">
                  <a16:creationId xmlns:a16="http://schemas.microsoft.com/office/drawing/2014/main" id="{80DDBB9D-1E41-425D-AC56-254DC02D6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5" name="Freeform 35">
              <a:extLst>
                <a:ext uri="{FF2B5EF4-FFF2-40B4-BE49-F238E27FC236}">
                  <a16:creationId xmlns:a16="http://schemas.microsoft.com/office/drawing/2014/main" id="{485E9B03-F21A-427E-9F5E-AFE41B355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6" name="Freeform 36">
              <a:extLst>
                <a:ext uri="{FF2B5EF4-FFF2-40B4-BE49-F238E27FC236}">
                  <a16:creationId xmlns:a16="http://schemas.microsoft.com/office/drawing/2014/main" id="{7D1B7768-600F-4D18-958A-F16B48B80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7" name="Freeform 37">
              <a:extLst>
                <a:ext uri="{FF2B5EF4-FFF2-40B4-BE49-F238E27FC236}">
                  <a16:creationId xmlns:a16="http://schemas.microsoft.com/office/drawing/2014/main" id="{300E9383-D185-4A5A-97A6-072CD8426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8" name="Freeform 38">
              <a:extLst>
                <a:ext uri="{FF2B5EF4-FFF2-40B4-BE49-F238E27FC236}">
                  <a16:creationId xmlns:a16="http://schemas.microsoft.com/office/drawing/2014/main" id="{FE8A2608-4179-40C9-B4F3-DDA1C6EA8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“</a:t>
            </a:r>
            <a:r>
              <a:rPr lang="en-US" sz="2800" i="1"/>
              <a:t>Not everything that is faced can be changed, but nothing can be changed until it is faced.</a:t>
            </a:r>
            <a:r>
              <a:rPr lang="en-US" sz="2800"/>
              <a:t>”</a:t>
            </a:r>
            <a:br>
              <a:rPr lang="en-US" sz="2800"/>
            </a:br>
            <a:r>
              <a:rPr lang="en-US" sz="2800"/>
              <a:t> - James Baldwin.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4602" y="4777379"/>
            <a:ext cx="3181598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Exposed tree roots at GDSNWR after 2011 fire (Sanders, 2011)</a:t>
            </a:r>
            <a:endParaRPr lang="en-US" sz="1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80103E92-048D-4E5B-9638-6479E0227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2" name="Freeform 33">
            <a:extLst>
              <a:ext uri="{FF2B5EF4-FFF2-40B4-BE49-F238E27FC236}">
                <a16:creationId xmlns:a16="http://schemas.microsoft.com/office/drawing/2014/main" id="{B0F800ED-C7E7-4672-8343-2639F79B6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D628D8-F1A1-4F2D-9718-8A2EE93F6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22093"/>
          <a:stretch/>
        </p:blipFill>
        <p:spPr bwMode="auto">
          <a:xfrm>
            <a:off x="20" y="10"/>
            <a:ext cx="61003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0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04B7E-076E-43E6-90E3-295B0BDB4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8" t="13540" b="31118"/>
          <a:stretch/>
        </p:blipFill>
        <p:spPr>
          <a:xfrm>
            <a:off x="951126" y="2544490"/>
            <a:ext cx="4363453" cy="41267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CD1F85-B04D-4928-97EA-8558D450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70" y="400233"/>
            <a:ext cx="708026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chemeClr val="accent3"/>
                </a:solidFill>
              </a:rPr>
              <a:t>Meet the Research Team</a:t>
            </a:r>
          </a:p>
        </p:txBody>
      </p:sp>
      <p:pic>
        <p:nvPicPr>
          <p:cNvPr id="8" name="Picture 7" descr="A picture containing ground, outdoor, standing&#10;&#10;Description automatically generated">
            <a:extLst>
              <a:ext uri="{FF2B5EF4-FFF2-40B4-BE49-F238E27FC236}">
                <a16:creationId xmlns:a16="http://schemas.microsoft.com/office/drawing/2014/main" id="{06DD03FC-8088-4AF2-921C-B1CCFD1C2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75" b="11650"/>
          <a:stretch/>
        </p:blipFill>
        <p:spPr>
          <a:xfrm>
            <a:off x="7472549" y="2455038"/>
            <a:ext cx="4024860" cy="4305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D3D015-84B8-4F80-89C0-489F42B71AA6}"/>
              </a:ext>
            </a:extLst>
          </p:cNvPr>
          <p:cNvSpPr txBox="1"/>
          <p:nvPr/>
        </p:nvSpPr>
        <p:spPr>
          <a:xfrm>
            <a:off x="726536" y="1175316"/>
            <a:ext cx="4812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Me, </a:t>
            </a:r>
            <a:r>
              <a:rPr lang="en-US" b="1" dirty="0"/>
              <a:t>Keigan Thornton</a:t>
            </a:r>
            <a:br>
              <a:rPr lang="en-US" dirty="0"/>
            </a:br>
            <a:r>
              <a:rPr lang="en-US" dirty="0"/>
              <a:t>Undergraduate Student studying Biology and Conservation Leadership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FDAC9D-94CE-494F-B518-B36A3BBE788A}"/>
              </a:ext>
            </a:extLst>
          </p:cNvPr>
          <p:cNvSpPr txBox="1"/>
          <p:nvPr/>
        </p:nvSpPr>
        <p:spPr>
          <a:xfrm>
            <a:off x="6877421" y="1036816"/>
            <a:ext cx="5215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My research partner, </a:t>
            </a:r>
            <a:r>
              <a:rPr lang="en-US" b="1" dirty="0"/>
              <a:t>Michala Hendrick</a:t>
            </a:r>
            <a:br>
              <a:rPr lang="en-US" dirty="0"/>
            </a:br>
            <a:r>
              <a:rPr lang="en-US" dirty="0"/>
              <a:t>Graduate Student studying Park, Recreation and Tourism Studies and the Conservation Leadership Certificate Program</a:t>
            </a:r>
          </a:p>
        </p:txBody>
      </p:sp>
    </p:spTree>
    <p:extLst>
      <p:ext uri="{BB962C8B-B14F-4D97-AF65-F5344CB8AC3E}">
        <p14:creationId xmlns:p14="http://schemas.microsoft.com/office/powerpoint/2010/main" val="47721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60F5A9-6A56-4156-AEC0-3AFC7163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965" y="413710"/>
            <a:ext cx="4108215" cy="9354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rgbClr val="5C3E56"/>
                </a:solidFill>
              </a:rPr>
              <a:t>About Me </a:t>
            </a:r>
          </a:p>
        </p:txBody>
      </p:sp>
      <p:pic>
        <p:nvPicPr>
          <p:cNvPr id="9" name="Picture 8" descr="A picture containing water, outdoor, person, shore&#10;&#10;Description automatically generated">
            <a:extLst>
              <a:ext uri="{FF2B5EF4-FFF2-40B4-BE49-F238E27FC236}">
                <a16:creationId xmlns:a16="http://schemas.microsoft.com/office/drawing/2014/main" id="{AFE6C234-2E27-4FE9-A9EC-0A59A0426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t="23407" r="11477" b="6010"/>
          <a:stretch/>
        </p:blipFill>
        <p:spPr>
          <a:xfrm>
            <a:off x="1074633" y="1349115"/>
            <a:ext cx="3692239" cy="460390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BB8862-12E9-405F-849B-29C8E9878176}"/>
              </a:ext>
            </a:extLst>
          </p:cNvPr>
          <p:cNvSpPr txBox="1"/>
          <p:nvPr/>
        </p:nvSpPr>
        <p:spPr>
          <a:xfrm>
            <a:off x="4946266" y="1559292"/>
            <a:ext cx="6663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Undergraduate at Old Dominion University</a:t>
            </a:r>
            <a:br>
              <a:rPr lang="en-US" dirty="0"/>
            </a:br>
            <a:r>
              <a:rPr lang="en-US" dirty="0"/>
              <a:t>Class of 2021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Major in Biology and Minor in Conservation Leadership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b="1" dirty="0"/>
              <a:t>Academic Interests:</a:t>
            </a:r>
          </a:p>
          <a:p>
            <a:r>
              <a:rPr lang="en-US" dirty="0"/>
              <a:t>Ecology and community interactions, conservation science, scientific illustration and animal behavior </a:t>
            </a:r>
          </a:p>
          <a:p>
            <a:endParaRPr lang="en-US" dirty="0"/>
          </a:p>
          <a:p>
            <a:r>
              <a:rPr lang="en-US" b="1" dirty="0"/>
              <a:t>Personal Interests:</a:t>
            </a:r>
            <a:br>
              <a:rPr lang="en-US" b="1" dirty="0"/>
            </a:br>
            <a:r>
              <a:rPr lang="en-US" dirty="0"/>
              <a:t>Tabletop gaming, digital/traditional art, and gardening with native plants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DD0920-9C2E-4A69-9484-52FCD5E53C2B}"/>
              </a:ext>
            </a:extLst>
          </p:cNvPr>
          <p:cNvSpPr/>
          <p:nvPr/>
        </p:nvSpPr>
        <p:spPr>
          <a:xfrm>
            <a:off x="5148635" y="1349115"/>
            <a:ext cx="6296356" cy="1626433"/>
          </a:xfrm>
          <a:prstGeom prst="roundRect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64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FCFAA6E-5CD8-42F5-8097-55D3861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637" y="369055"/>
            <a:ext cx="8912225" cy="1281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solidFill>
                  <a:srgbClr val="5C3E56"/>
                </a:solidFill>
              </a:rPr>
              <a:t>About the Project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45A393-9C15-4F75-BFCD-03A404ED2CA0}"/>
              </a:ext>
            </a:extLst>
          </p:cNvPr>
          <p:cNvSpPr/>
          <p:nvPr/>
        </p:nvSpPr>
        <p:spPr>
          <a:xfrm>
            <a:off x="1049311" y="3792506"/>
            <a:ext cx="10927830" cy="217357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07E1DA-22A4-48C7-8D8F-039DE3524CA0}"/>
              </a:ext>
            </a:extLst>
          </p:cNvPr>
          <p:cNvSpPr txBox="1"/>
          <p:nvPr/>
        </p:nvSpPr>
        <p:spPr>
          <a:xfrm>
            <a:off x="1240434" y="1613941"/>
            <a:ext cx="1047063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u="none" strike="noStrike" dirty="0">
                <a:solidFill>
                  <a:srgbClr val="1A1A1A"/>
                </a:solidFill>
                <a:effectLst/>
                <a:ea typeface="Lato" panose="020F0502020204030203" pitchFamily="34" charset="0"/>
                <a:cs typeface="Lato" panose="020F0502020204030203" pitchFamily="34" charset="0"/>
              </a:rPr>
              <a:t>What is the problem in the Great Disma</a:t>
            </a:r>
            <a:r>
              <a:rPr lang="en-US" sz="2800" dirty="0">
                <a:solidFill>
                  <a:srgbClr val="1A1A1A"/>
                </a:solidFill>
                <a:ea typeface="Lato" panose="020F0502020204030203" pitchFamily="34" charset="0"/>
                <a:cs typeface="Lato" panose="020F0502020204030203" pitchFamily="34" charset="0"/>
              </a:rPr>
              <a:t>l Swamp National Wildlife Refuge?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A1A1A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A1A1A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A1A1A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A1A1A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use prescribed fire in GDSNWR in an altered ecosystem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best ensure Refuge management monitors the environment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we ensure communication is effective between Refuge management and the community.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1A1A1A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Double Brace 15">
            <a:extLst>
              <a:ext uri="{FF2B5EF4-FFF2-40B4-BE49-F238E27FC236}">
                <a16:creationId xmlns:a16="http://schemas.microsoft.com/office/drawing/2014/main" id="{00C18477-247F-4DE8-84B5-741E086D7207}"/>
              </a:ext>
            </a:extLst>
          </p:cNvPr>
          <p:cNvSpPr/>
          <p:nvPr/>
        </p:nvSpPr>
        <p:spPr>
          <a:xfrm>
            <a:off x="1240434" y="1551481"/>
            <a:ext cx="10556825" cy="1281111"/>
          </a:xfrm>
          <a:prstGeom prst="bracePair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968" y="4062758"/>
            <a:ext cx="3992732" cy="37562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72115692"/>
              </p:ext>
            </p:extLst>
          </p:nvPr>
        </p:nvGraphicFramePr>
        <p:xfrm>
          <a:off x="1073782" y="229515"/>
          <a:ext cx="9765835" cy="6398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AE7B61-14CA-4BA4-9700-BD75AC1AFBB1}"/>
              </a:ext>
            </a:extLst>
          </p:cNvPr>
          <p:cNvSpPr txBox="1"/>
          <p:nvPr/>
        </p:nvSpPr>
        <p:spPr>
          <a:xfrm>
            <a:off x="9217448" y="229515"/>
            <a:ext cx="2638268" cy="1758613"/>
          </a:xfrm>
          <a:prstGeom prst="horizontalScroll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Case study format used to create, and deliver research regarding a problem.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65715-4DD6-4FFE-A901-3F9B92A62FE6}"/>
              </a:ext>
            </a:extLst>
          </p:cNvPr>
          <p:cNvSpPr txBox="1"/>
          <p:nvPr/>
        </p:nvSpPr>
        <p:spPr>
          <a:xfrm>
            <a:off x="336284" y="1693033"/>
            <a:ext cx="2850630" cy="1758613"/>
          </a:xfrm>
          <a:prstGeom prst="horizontalScrol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Fieldwork that took place in Summer 2021 to asses possible fuel loading and fire presence in GDSNWR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D32B4-0BFB-4E2B-9681-9B3E87F7C899}"/>
              </a:ext>
            </a:extLst>
          </p:cNvPr>
          <p:cNvSpPr txBox="1"/>
          <p:nvPr/>
        </p:nvSpPr>
        <p:spPr>
          <a:xfrm>
            <a:off x="8065956" y="3546089"/>
            <a:ext cx="2850630" cy="1595021"/>
          </a:xfrm>
          <a:prstGeom prst="horizontalScroll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Survey creation and distribution to understand local understanding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C0E58F-6EE5-4218-9E76-3C8E2ECE84CE}"/>
              </a:ext>
            </a:extLst>
          </p:cNvPr>
          <p:cNvCxnSpPr/>
          <p:nvPr/>
        </p:nvCxnSpPr>
        <p:spPr>
          <a:xfrm flipV="1">
            <a:off x="3186914" y="2166079"/>
            <a:ext cx="830450" cy="40626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0CDF2F-6804-49C6-93E1-B7FD85E0BD2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959778" y="1108822"/>
            <a:ext cx="1257670" cy="45765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E80195-9F79-488B-AE4D-4C1F9CE1443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694198" y="3612630"/>
            <a:ext cx="1371758" cy="73097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09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970200" y="732267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The MARI Case Study Approach </a:t>
            </a:r>
            <a:endParaRPr dirty="0"/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58" y="1727453"/>
            <a:ext cx="9118767" cy="499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6151" y="3600338"/>
            <a:ext cx="2305987" cy="19956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4300356" y="1452702"/>
            <a:ext cx="7986406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lnSpc>
                <a:spcPct val="105000"/>
              </a:lnSpc>
              <a:buSzPts val="688"/>
              <a:buNone/>
            </a:pPr>
            <a:r>
              <a:rPr lang="en" sz="2200" dirty="0">
                <a:highlight>
                  <a:srgbClr val="FFFFFF"/>
                </a:highlight>
              </a:rPr>
              <a:t>A method of research designed for tackling wicked problems related to </a:t>
            </a:r>
            <a:r>
              <a:rPr lang="en" sz="2200" b="1" i="1" dirty="0">
                <a:highlight>
                  <a:srgbClr val="FFFFFF"/>
                </a:highlight>
              </a:rPr>
              <a:t>sustainability</a:t>
            </a:r>
            <a:r>
              <a:rPr lang="en" sz="2200" dirty="0">
                <a:highlight>
                  <a:srgbClr val="FFFFFF"/>
                </a:highlight>
              </a:rPr>
              <a:t>, </a:t>
            </a:r>
            <a:r>
              <a:rPr lang="en" sz="2200" b="1" i="1" dirty="0">
                <a:highlight>
                  <a:srgbClr val="FFFFFF"/>
                </a:highlight>
              </a:rPr>
              <a:t>mitigation of threats</a:t>
            </a:r>
            <a:r>
              <a:rPr lang="en" sz="2200" dirty="0">
                <a:highlight>
                  <a:srgbClr val="FFFFFF"/>
                </a:highlight>
              </a:rPr>
              <a:t>, and </a:t>
            </a:r>
            <a:r>
              <a:rPr lang="en" sz="2200" b="1" i="1" dirty="0">
                <a:highlight>
                  <a:srgbClr val="FFFFFF"/>
                </a:highlight>
              </a:rPr>
              <a:t>adaptation to changes</a:t>
            </a:r>
            <a:r>
              <a:rPr lang="en" sz="2200" dirty="0">
                <a:highlight>
                  <a:srgbClr val="FFFFFF"/>
                </a:highlight>
              </a:rPr>
              <a:t>.</a:t>
            </a:r>
            <a:endParaRPr sz="2200" dirty="0">
              <a:highlight>
                <a:srgbClr val="FFFFFF"/>
              </a:highlight>
            </a:endParaRPr>
          </a:p>
          <a:p>
            <a:pPr marL="0" indent="0">
              <a:lnSpc>
                <a:spcPct val="105000"/>
              </a:lnSpc>
              <a:spcBef>
                <a:spcPts val="1600"/>
              </a:spcBef>
              <a:spcAft>
                <a:spcPts val="1600"/>
              </a:spcAft>
              <a:buSzPts val="688"/>
              <a:buNone/>
            </a:pPr>
            <a:endParaRPr sz="2200" dirty="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970200" y="776900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Fuel Load Assessments  </a:t>
            </a:r>
            <a:endParaRPr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38918" y="1938981"/>
            <a:ext cx="5805600" cy="202107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86262" indent="0">
              <a:buSzPts val="1400"/>
              <a:buNone/>
            </a:pPr>
            <a:r>
              <a:rPr lang="en-US" sz="1867" dirty="0"/>
              <a:t>Photos taken to understand how to measure vegetation and understand what fire may do to the altered system </a:t>
            </a:r>
          </a:p>
          <a:p>
            <a:pPr marL="186262" indent="0">
              <a:buSzPts val="1400"/>
              <a:buNone/>
            </a:pPr>
            <a:endParaRPr lang="en-US" sz="1867" dirty="0"/>
          </a:p>
          <a:p>
            <a:pPr marL="186262" indent="0">
              <a:buSzPts val="1400"/>
              <a:buNone/>
            </a:pPr>
            <a:r>
              <a:rPr lang="en-US" sz="1867" dirty="0"/>
              <a:t>Area where perimeter photos were taken. </a:t>
            </a:r>
          </a:p>
          <a:p>
            <a:pPr marL="186262" indent="0">
              <a:buSzPts val="1400"/>
              <a:buNone/>
            </a:pPr>
            <a:endParaRPr lang="en-US" sz="1867" dirty="0"/>
          </a:p>
          <a:p>
            <a:pPr marL="186262" indent="0">
              <a:buSzPts val="1400"/>
              <a:buNone/>
            </a:pPr>
            <a:r>
              <a:rPr lang="en-US" sz="1867" dirty="0"/>
              <a:t>How much space each photo assessed. </a:t>
            </a:r>
            <a:endParaRPr sz="1867" dirty="0"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433" y="903534"/>
            <a:ext cx="4302368" cy="564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/>
        </p:nvSpPr>
        <p:spPr>
          <a:xfrm>
            <a:off x="9486333" y="4408533"/>
            <a:ext cx="187600" cy="108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984" y="903534"/>
            <a:ext cx="4977283" cy="564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433" y="4112767"/>
            <a:ext cx="5805467" cy="27452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D1331C-9C89-4836-989B-DD06425595FA}"/>
              </a:ext>
            </a:extLst>
          </p:cNvPr>
          <p:cNvCxnSpPr/>
          <p:nvPr/>
        </p:nvCxnSpPr>
        <p:spPr>
          <a:xfrm flipV="1">
            <a:off x="5673777" y="3006981"/>
            <a:ext cx="3151423" cy="29835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A12A7C-4E8F-4EF1-BFCA-2E27C8DC419C}"/>
              </a:ext>
            </a:extLst>
          </p:cNvPr>
          <p:cNvCxnSpPr>
            <a:cxnSpLocks/>
          </p:cNvCxnSpPr>
          <p:nvPr/>
        </p:nvCxnSpPr>
        <p:spPr>
          <a:xfrm flipH="1">
            <a:off x="4609476" y="4112767"/>
            <a:ext cx="606505" cy="95390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08A94F-4451-480C-AB76-070CBD6592CF}"/>
              </a:ext>
            </a:extLst>
          </p:cNvPr>
          <p:cNvSpPr txBox="1">
            <a:spLocks/>
          </p:cNvSpPr>
          <p:nvPr/>
        </p:nvSpPr>
        <p:spPr>
          <a:xfrm>
            <a:off x="1362311" y="-14989"/>
            <a:ext cx="9467377" cy="12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rgbClr val="5C3E56"/>
                </a:solidFill>
              </a:rPr>
              <a:t>Fuel Load Area and Photo Example</a:t>
            </a:r>
          </a:p>
        </p:txBody>
      </p:sp>
      <p:pic>
        <p:nvPicPr>
          <p:cNvPr id="6" name="Google Shape;110;p15">
            <a:extLst>
              <a:ext uri="{FF2B5EF4-FFF2-40B4-BE49-F238E27FC236}">
                <a16:creationId xmlns:a16="http://schemas.microsoft.com/office/drawing/2014/main" id="{9C8E0BB1-BB6F-4975-82C8-F833D05E4D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63125" y="1114008"/>
            <a:ext cx="5400182" cy="433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9;p15">
            <a:extLst>
              <a:ext uri="{FF2B5EF4-FFF2-40B4-BE49-F238E27FC236}">
                <a16:creationId xmlns:a16="http://schemas.microsoft.com/office/drawing/2014/main" id="{2B7EF0FA-E599-4CB1-9DCC-4CAF6AA8D7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49" y="1114008"/>
            <a:ext cx="3425115" cy="55491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E5954-B16E-495E-A80D-6A4B7A6DCFEA}"/>
              </a:ext>
            </a:extLst>
          </p:cNvPr>
          <p:cNvSpPr txBox="1"/>
          <p:nvPr/>
        </p:nvSpPr>
        <p:spPr>
          <a:xfrm>
            <a:off x="4245962" y="1133592"/>
            <a:ext cx="2188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On left </a:t>
            </a:r>
            <a:r>
              <a:rPr lang="en-US" sz="1600" dirty="0"/>
              <a:t>– Markers for 30 photos taken of perimeter area in C3 block of the GDSNWR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49339-B550-4700-B2F6-FC039DC04D0D}"/>
              </a:ext>
            </a:extLst>
          </p:cNvPr>
          <p:cNvSpPr txBox="1"/>
          <p:nvPr/>
        </p:nvSpPr>
        <p:spPr>
          <a:xfrm>
            <a:off x="6434527" y="5671018"/>
            <a:ext cx="583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Above </a:t>
            </a:r>
            <a:r>
              <a:rPr lang="en-US" sz="1600" dirty="0"/>
              <a:t>– Example of fuel load photo with date, time, latitude and longitude in upper left corner and bearing in bottom center. </a:t>
            </a:r>
          </a:p>
        </p:txBody>
      </p:sp>
    </p:spTree>
    <p:extLst>
      <p:ext uri="{BB962C8B-B14F-4D97-AF65-F5344CB8AC3E}">
        <p14:creationId xmlns:p14="http://schemas.microsoft.com/office/powerpoint/2010/main" val="20528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708</TotalTime>
  <Words>688</Words>
  <Application>Microsoft Office PowerPoint</Application>
  <PresentationFormat>Widescreen</PresentationFormat>
  <Paragraphs>86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Lato</vt:lpstr>
      <vt:lpstr>Wingdings</vt:lpstr>
      <vt:lpstr>Wingdings 3</vt:lpstr>
      <vt:lpstr>Wisp</vt:lpstr>
      <vt:lpstr>Earth, Water and Fire: The future of Great Dismal Swamp National Wildlife Refuge (GDSNWR) in a changing climate --- Old Dominion University,  Summer 2021</vt:lpstr>
      <vt:lpstr>“Not everything that is faced can be changed, but nothing can be changed until it is faced.”  - James Baldwin. </vt:lpstr>
      <vt:lpstr>Meet the Research Team</vt:lpstr>
      <vt:lpstr>About Me </vt:lpstr>
      <vt:lpstr>About the Project  </vt:lpstr>
      <vt:lpstr>PowerPoint Presentation</vt:lpstr>
      <vt:lpstr>The MARI Case Study Approach </vt:lpstr>
      <vt:lpstr>Fuel Load Assessments  </vt:lpstr>
      <vt:lpstr>PowerPoint Presentation</vt:lpstr>
      <vt:lpstr>Public Perceptions of Prescribed Fire Management</vt:lpstr>
      <vt:lpstr>Stakeholder Involvement </vt:lpstr>
      <vt:lpstr>Outcome of research during the summer…?</vt:lpstr>
      <vt:lpstr>Personal experience from summer research…?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 of  PowerPoint</dc:title>
  <dc:creator>Sasnett, Alison I</dc:creator>
  <cp:lastModifiedBy>Keigan T.</cp:lastModifiedBy>
  <cp:revision>36</cp:revision>
  <dcterms:created xsi:type="dcterms:W3CDTF">2018-01-19T14:42:41Z</dcterms:created>
  <dcterms:modified xsi:type="dcterms:W3CDTF">2021-11-28T04:21:07Z</dcterms:modified>
</cp:coreProperties>
</file>