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40"/>
  </p:notesMasterIdLst>
  <p:sldIdLst>
    <p:sldId id="256" r:id="rId2"/>
    <p:sldId id="257" r:id="rId3"/>
    <p:sldId id="258" r:id="rId4"/>
    <p:sldId id="263" r:id="rId5"/>
    <p:sldId id="273" r:id="rId6"/>
    <p:sldId id="259" r:id="rId7"/>
    <p:sldId id="260" r:id="rId8"/>
    <p:sldId id="261" r:id="rId9"/>
    <p:sldId id="265" r:id="rId10"/>
    <p:sldId id="266" r:id="rId11"/>
    <p:sldId id="267" r:id="rId12"/>
    <p:sldId id="268" r:id="rId13"/>
    <p:sldId id="275" r:id="rId14"/>
    <p:sldId id="270" r:id="rId15"/>
    <p:sldId id="274" r:id="rId16"/>
    <p:sldId id="271" r:id="rId17"/>
    <p:sldId id="277" r:id="rId18"/>
    <p:sldId id="285" r:id="rId19"/>
    <p:sldId id="284" r:id="rId20"/>
    <p:sldId id="286" r:id="rId21"/>
    <p:sldId id="282" r:id="rId22"/>
    <p:sldId id="278" r:id="rId23"/>
    <p:sldId id="287" r:id="rId24"/>
    <p:sldId id="279" r:id="rId25"/>
    <p:sldId id="288" r:id="rId26"/>
    <p:sldId id="283" r:id="rId27"/>
    <p:sldId id="280" r:id="rId28"/>
    <p:sldId id="299" r:id="rId29"/>
    <p:sldId id="290" r:id="rId30"/>
    <p:sldId id="293" r:id="rId31"/>
    <p:sldId id="291" r:id="rId32"/>
    <p:sldId id="292" r:id="rId33"/>
    <p:sldId id="294" r:id="rId34"/>
    <p:sldId id="297" r:id="rId35"/>
    <p:sldId id="295" r:id="rId36"/>
    <p:sldId id="296" r:id="rId37"/>
    <p:sldId id="298"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86"/>
    <p:restoredTop sz="94648"/>
  </p:normalViewPr>
  <p:slideViewPr>
    <p:cSldViewPr snapToGrid="0" snapToObjects="1">
      <p:cViewPr varScale="1">
        <p:scale>
          <a:sx n="110" d="100"/>
          <a:sy n="110" d="100"/>
        </p:scale>
        <p:origin x="192"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EA202-E3C1-DD4C-88C3-7D9C7C8B997B}" type="datetimeFigureOut">
              <a:rPr lang="en-US" smtClean="0"/>
              <a:t>12/11/20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67FBD-E59B-3C4C-B271-788FC2CE30BB}" type="slidenum">
              <a:rPr lang="en-US" smtClean="0"/>
              <a:t>‹#›</a:t>
            </a:fld>
            <a:endParaRPr lang="en-US"/>
          </a:p>
        </p:txBody>
      </p:sp>
    </p:spTree>
    <p:extLst>
      <p:ext uri="{BB962C8B-B14F-4D97-AF65-F5344CB8AC3E}">
        <p14:creationId xmlns:p14="http://schemas.microsoft.com/office/powerpoint/2010/main" val="4053111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67FBD-E59B-3C4C-B271-788FC2CE30BB}" type="slidenum">
              <a:rPr lang="en-US" smtClean="0"/>
              <a:t>4</a:t>
            </a:fld>
            <a:endParaRPr lang="en-US"/>
          </a:p>
        </p:txBody>
      </p:sp>
    </p:spTree>
    <p:extLst>
      <p:ext uri="{BB962C8B-B14F-4D97-AF65-F5344CB8AC3E}">
        <p14:creationId xmlns:p14="http://schemas.microsoft.com/office/powerpoint/2010/main" val="102615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67FBD-E59B-3C4C-B271-788FC2CE30BB}" type="slidenum">
              <a:rPr lang="en-US" smtClean="0"/>
              <a:t>24</a:t>
            </a:fld>
            <a:endParaRPr lang="en-US"/>
          </a:p>
        </p:txBody>
      </p:sp>
    </p:spTree>
    <p:extLst>
      <p:ext uri="{BB962C8B-B14F-4D97-AF65-F5344CB8AC3E}">
        <p14:creationId xmlns:p14="http://schemas.microsoft.com/office/powerpoint/2010/main" val="375483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B67FBD-E59B-3C4C-B271-788FC2CE30BB}" type="slidenum">
              <a:rPr lang="en-US" smtClean="0"/>
              <a:t>30</a:t>
            </a:fld>
            <a:endParaRPr lang="en-US"/>
          </a:p>
        </p:txBody>
      </p:sp>
    </p:spTree>
    <p:extLst>
      <p:ext uri="{BB962C8B-B14F-4D97-AF65-F5344CB8AC3E}">
        <p14:creationId xmlns:p14="http://schemas.microsoft.com/office/powerpoint/2010/main" val="70901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12/11/20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96540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55891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6812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03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12/11/20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78695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1450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12/11/20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49143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0391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4957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12/11/20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90248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12/11/20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501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12/11/20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22664003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lvl1pPr algn="l" defTabSz="914400" rtl="0" eaLnBrk="1" latinLnBrk="0" hangingPunct="1">
        <a:lnSpc>
          <a:spcPct val="90000"/>
        </a:lnSpc>
        <a:spcBef>
          <a:spcPct val="0"/>
        </a:spcBef>
        <a:buNone/>
        <a:defRPr lang="en-US" sz="36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pilotonline.com/news/article_7e9f3ab0-8f03-5ff4-9838-50d5524dcc91.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62">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green, nature&#10;&#10;Description automatically generated">
            <a:extLst>
              <a:ext uri="{FF2B5EF4-FFF2-40B4-BE49-F238E27FC236}">
                <a16:creationId xmlns:a16="http://schemas.microsoft.com/office/drawing/2014/main" id="{836EB4BE-DAA7-2C47-99A4-6ADB7E5DB623}"/>
              </a:ext>
            </a:extLst>
          </p:cNvPr>
          <p:cNvPicPr>
            <a:picLocks noChangeAspect="1"/>
          </p:cNvPicPr>
          <p:nvPr/>
        </p:nvPicPr>
        <p:blipFill rotWithShape="1">
          <a:blip r:embed="rId2">
            <a:alphaModFix amt="4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5" name="Rectangle 64">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B31E0BB6-82D6-9D48-A608-5486A25C44E4}"/>
              </a:ext>
            </a:extLst>
          </p:cNvPr>
          <p:cNvSpPr>
            <a:spLocks noGrp="1"/>
          </p:cNvSpPr>
          <p:nvPr>
            <p:ph type="ctrTitle"/>
          </p:nvPr>
        </p:nvSpPr>
        <p:spPr>
          <a:xfrm>
            <a:off x="1307868" y="2013685"/>
            <a:ext cx="9576262" cy="2461504"/>
          </a:xfrm>
        </p:spPr>
        <p:txBody>
          <a:bodyPr>
            <a:normAutofit/>
          </a:bodyPr>
          <a:lstStyle/>
          <a:p>
            <a:r>
              <a:rPr lang="en-US" dirty="0"/>
              <a:t>First Landing State Park</a:t>
            </a:r>
          </a:p>
        </p:txBody>
      </p:sp>
      <p:sp>
        <p:nvSpPr>
          <p:cNvPr id="3" name="Subtitle 2">
            <a:extLst>
              <a:ext uri="{FF2B5EF4-FFF2-40B4-BE49-F238E27FC236}">
                <a16:creationId xmlns:a16="http://schemas.microsoft.com/office/drawing/2014/main" id="{983B5C23-213F-3142-A724-0696971C3D95}"/>
              </a:ext>
            </a:extLst>
          </p:cNvPr>
          <p:cNvSpPr>
            <a:spLocks noGrp="1"/>
          </p:cNvSpPr>
          <p:nvPr>
            <p:ph type="subTitle" idx="1"/>
          </p:nvPr>
        </p:nvSpPr>
        <p:spPr>
          <a:xfrm>
            <a:off x="1769532" y="4623127"/>
            <a:ext cx="8655200" cy="457201"/>
          </a:xfrm>
        </p:spPr>
        <p:txBody>
          <a:bodyPr>
            <a:normAutofit/>
          </a:bodyPr>
          <a:lstStyle/>
          <a:p>
            <a:pPr>
              <a:spcAft>
                <a:spcPts val="600"/>
              </a:spcAft>
            </a:pPr>
            <a:r>
              <a:rPr lang="en-US" dirty="0">
                <a:solidFill>
                  <a:schemeClr val="tx1"/>
                </a:solidFill>
              </a:rPr>
              <a:t>Presented by: Kelly Jones</a:t>
            </a:r>
          </a:p>
        </p:txBody>
      </p:sp>
      <p:sp>
        <p:nvSpPr>
          <p:cNvPr id="96" name="Rectangle 66">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1559242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534" y="237744"/>
            <a:ext cx="2926080"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9100"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5514E-25B9-684D-AA44-8E82AFBFFB84}"/>
              </a:ext>
            </a:extLst>
          </p:cNvPr>
          <p:cNvSpPr>
            <a:spLocks noGrp="1"/>
          </p:cNvSpPr>
          <p:nvPr>
            <p:ph type="title"/>
          </p:nvPr>
        </p:nvSpPr>
        <p:spPr>
          <a:xfrm>
            <a:off x="557720" y="612843"/>
            <a:ext cx="2312480" cy="1499738"/>
          </a:xfrm>
        </p:spPr>
        <p:txBody>
          <a:bodyPr anchor="b">
            <a:normAutofit/>
          </a:bodyPr>
          <a:lstStyle/>
          <a:p>
            <a:r>
              <a:rPr lang="en-US" sz="2800"/>
              <a:t>Wicked Problem</a:t>
            </a:r>
          </a:p>
        </p:txBody>
      </p:sp>
      <p:sp>
        <p:nvSpPr>
          <p:cNvPr id="3" name="Content Placeholder 2">
            <a:extLst>
              <a:ext uri="{FF2B5EF4-FFF2-40B4-BE49-F238E27FC236}">
                <a16:creationId xmlns:a16="http://schemas.microsoft.com/office/drawing/2014/main" id="{6FC7F536-9021-634A-A849-174268F12F51}"/>
              </a:ext>
            </a:extLst>
          </p:cNvPr>
          <p:cNvSpPr>
            <a:spLocks noGrp="1"/>
          </p:cNvSpPr>
          <p:nvPr>
            <p:ph idx="1"/>
          </p:nvPr>
        </p:nvSpPr>
        <p:spPr>
          <a:xfrm>
            <a:off x="570960" y="2694755"/>
            <a:ext cx="2312479" cy="3144571"/>
          </a:xfrm>
        </p:spPr>
        <p:txBody>
          <a:bodyPr>
            <a:normAutofit/>
          </a:bodyPr>
          <a:lstStyle/>
          <a:p>
            <a:r>
              <a:rPr lang="en-US" dirty="0"/>
              <a:t>Wicked Problems are societal problems rooted in the environment. </a:t>
            </a:r>
          </a:p>
          <a:p>
            <a:r>
              <a:rPr lang="en-US" dirty="0"/>
              <a:t>Wicked Problems were first defined by </a:t>
            </a:r>
            <a:r>
              <a:rPr lang="en-US" dirty="0" err="1"/>
              <a:t>Rittel</a:t>
            </a:r>
            <a:r>
              <a:rPr lang="en-US" dirty="0"/>
              <a:t> &amp; Webber (1972) as problems that fit ten specified criteria:</a:t>
            </a:r>
            <a:endParaRPr lang="en-US" sz="1400" dirty="0"/>
          </a:p>
          <a:p>
            <a:endParaRPr lang="en-US" sz="1400" dirty="0">
              <a:solidFill>
                <a:schemeClr val="tx1">
                  <a:lumMod val="85000"/>
                  <a:lumOff val="15000"/>
                </a:schemeClr>
              </a:solidFill>
            </a:endParaRPr>
          </a:p>
        </p:txBody>
      </p:sp>
      <p:sp>
        <p:nvSpPr>
          <p:cNvPr id="26" name="Rectangle 25">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764" y="413053"/>
            <a:ext cx="8212114" cy="6064596"/>
          </a:xfrm>
          <a:prstGeom prst="rect">
            <a:avLst/>
          </a:prstGeom>
          <a:noFill/>
          <a:ln w="6350" cap="sq" cmpd="sng" algn="ctr">
            <a:solidFill>
              <a:srgbClr val="404040"/>
            </a:solidFill>
            <a:prstDash val="solid"/>
            <a:miter lim="800000"/>
          </a:ln>
          <a:effectLst/>
        </p:spPr>
      </p:sp>
      <p:pic>
        <p:nvPicPr>
          <p:cNvPr id="4" name="Picture 2">
            <a:extLst>
              <a:ext uri="{FF2B5EF4-FFF2-40B4-BE49-F238E27FC236}">
                <a16:creationId xmlns:a16="http://schemas.microsoft.com/office/drawing/2014/main" id="{4B6C8CA8-1EC5-7F4A-9C23-487AC71F312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19" t="-1" r="-1" b="199"/>
          <a:stretch/>
        </p:blipFill>
        <p:spPr bwMode="auto">
          <a:xfrm>
            <a:off x="4172459" y="820193"/>
            <a:ext cx="7018696" cy="521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2540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649DD-CDC3-9742-9955-D731D0158A2A}"/>
              </a:ext>
            </a:extLst>
          </p:cNvPr>
          <p:cNvSpPr>
            <a:spLocks noGrp="1"/>
          </p:cNvSpPr>
          <p:nvPr>
            <p:ph type="title"/>
          </p:nvPr>
        </p:nvSpPr>
        <p:spPr/>
        <p:txBody>
          <a:bodyPr/>
          <a:lstStyle/>
          <a:p>
            <a:r>
              <a:rPr lang="en-US" dirty="0"/>
              <a:t>Goal Statement</a:t>
            </a:r>
          </a:p>
        </p:txBody>
      </p:sp>
      <p:sp>
        <p:nvSpPr>
          <p:cNvPr id="3" name="Content Placeholder 2">
            <a:extLst>
              <a:ext uri="{FF2B5EF4-FFF2-40B4-BE49-F238E27FC236}">
                <a16:creationId xmlns:a16="http://schemas.microsoft.com/office/drawing/2014/main" id="{BC444037-E4B7-FC48-8887-17DEC9AC4400}"/>
              </a:ext>
            </a:extLst>
          </p:cNvPr>
          <p:cNvSpPr>
            <a:spLocks noGrp="1"/>
          </p:cNvSpPr>
          <p:nvPr>
            <p:ph idx="1"/>
          </p:nvPr>
        </p:nvSpPr>
        <p:spPr/>
        <p:txBody>
          <a:bodyPr/>
          <a:lstStyle/>
          <a:p>
            <a:r>
              <a:rPr lang="en-US" dirty="0"/>
              <a:t>A goal statement was created based on the perspectives of the stakeholders and the restrictions of the regulators to begin the process of defining a wicked problem. </a:t>
            </a:r>
          </a:p>
          <a:p>
            <a:r>
              <a:rPr lang="en-US" dirty="0"/>
              <a:t>This goal statement combines the mission of the VDCR and FLSP with the goals of the local community. </a:t>
            </a:r>
          </a:p>
          <a:p>
            <a:pPr marL="0" indent="0">
              <a:buNone/>
            </a:pPr>
            <a:endParaRPr lang="en-US" sz="2400" dirty="0"/>
          </a:p>
          <a:p>
            <a:pPr marL="0" indent="0">
              <a:buNone/>
            </a:pPr>
            <a:r>
              <a:rPr lang="en-US" sz="2400" dirty="0"/>
              <a:t>The goal statement derived is to maintain FLSP’s natural land while providing educational and recreational activities for locals and tourists in order to maintain FLSP’s socio-economic role in the community. </a:t>
            </a:r>
            <a:endParaRPr lang="en-US" dirty="0"/>
          </a:p>
        </p:txBody>
      </p:sp>
    </p:spTree>
    <p:extLst>
      <p:ext uri="{BB962C8B-B14F-4D97-AF65-F5344CB8AC3E}">
        <p14:creationId xmlns:p14="http://schemas.microsoft.com/office/powerpoint/2010/main" val="422210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82DE9E1-74E3-C544-96BA-5D7B168AE780}"/>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b="0" cap="all" spc="-100">
                <a:solidFill>
                  <a:schemeClr val="bg1"/>
                </a:solidFill>
              </a:rPr>
              <a:t>The System</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3002F1C9-6EBD-4B40-9BDC-4F7150CA806E}"/>
              </a:ext>
            </a:extLst>
          </p:cNvPr>
          <p:cNvPicPr>
            <a:picLocks noGrp="1" noChangeAspect="1"/>
          </p:cNvPicPr>
          <p:nvPr>
            <p:ph idx="1"/>
          </p:nvPr>
        </p:nvPicPr>
        <p:blipFill>
          <a:blip r:embed="rId3"/>
          <a:stretch>
            <a:fillRect/>
          </a:stretch>
        </p:blipFill>
        <p:spPr>
          <a:xfrm>
            <a:off x="5346570" y="1217891"/>
            <a:ext cx="6202238" cy="4419093"/>
          </a:xfrm>
          <a:prstGeom prst="rect">
            <a:avLst/>
          </a:prstGeom>
        </p:spPr>
      </p:pic>
    </p:spTree>
    <p:extLst>
      <p:ext uri="{BB962C8B-B14F-4D97-AF65-F5344CB8AC3E}">
        <p14:creationId xmlns:p14="http://schemas.microsoft.com/office/powerpoint/2010/main" val="79341445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56E3F-2F55-5449-AC8A-DBA747A88F8F}"/>
              </a:ext>
            </a:extLst>
          </p:cNvPr>
          <p:cNvSpPr>
            <a:spLocks noGrp="1"/>
          </p:cNvSpPr>
          <p:nvPr>
            <p:ph type="title"/>
          </p:nvPr>
        </p:nvSpPr>
        <p:spPr>
          <a:xfrm>
            <a:off x="6846137" y="804073"/>
            <a:ext cx="4602152" cy="1345449"/>
          </a:xfrm>
        </p:spPr>
        <p:txBody>
          <a:bodyPr>
            <a:normAutofit/>
          </a:bodyPr>
          <a:lstStyle/>
          <a:p>
            <a:r>
              <a:rPr lang="en-US" sz="4000" dirty="0"/>
              <a:t>System</a:t>
            </a:r>
          </a:p>
        </p:txBody>
      </p:sp>
      <p:pic>
        <p:nvPicPr>
          <p:cNvPr id="7" name="Picture 6" descr="Diagram&#10;&#10;Description automatically generated">
            <a:extLst>
              <a:ext uri="{FF2B5EF4-FFF2-40B4-BE49-F238E27FC236}">
                <a16:creationId xmlns:a16="http://schemas.microsoft.com/office/drawing/2014/main" id="{8CD174D8-E582-6D40-9585-B669BFB24F5A}"/>
              </a:ext>
            </a:extLst>
          </p:cNvPr>
          <p:cNvPicPr>
            <a:picLocks noChangeAspect="1"/>
          </p:cNvPicPr>
          <p:nvPr/>
        </p:nvPicPr>
        <p:blipFill>
          <a:blip r:embed="rId2"/>
          <a:stretch>
            <a:fillRect/>
          </a:stretch>
        </p:blipFill>
        <p:spPr>
          <a:xfrm>
            <a:off x="572137" y="3341450"/>
            <a:ext cx="5280155" cy="3273696"/>
          </a:xfrm>
          <a:prstGeom prst="rect">
            <a:avLst/>
          </a:prstGeom>
        </p:spPr>
      </p:pic>
      <p:pic>
        <p:nvPicPr>
          <p:cNvPr id="5" name="Picture 4" descr="Diagram&#10;&#10;Description automatically generated">
            <a:extLst>
              <a:ext uri="{FF2B5EF4-FFF2-40B4-BE49-F238E27FC236}">
                <a16:creationId xmlns:a16="http://schemas.microsoft.com/office/drawing/2014/main" id="{0255C5C2-4D71-F045-B24F-02AD3C01C08F}"/>
              </a:ext>
            </a:extLst>
          </p:cNvPr>
          <p:cNvPicPr>
            <a:picLocks noChangeAspect="1"/>
          </p:cNvPicPr>
          <p:nvPr/>
        </p:nvPicPr>
        <p:blipFill>
          <a:blip r:embed="rId3"/>
          <a:stretch>
            <a:fillRect/>
          </a:stretch>
        </p:blipFill>
        <p:spPr>
          <a:xfrm>
            <a:off x="1223802" y="407588"/>
            <a:ext cx="3890239" cy="2771795"/>
          </a:xfrm>
          <a:prstGeom prst="rect">
            <a:avLst/>
          </a:prstGeom>
        </p:spPr>
      </p:pic>
      <p:sp>
        <p:nvSpPr>
          <p:cNvPr id="3" name="Content Placeholder 2">
            <a:extLst>
              <a:ext uri="{FF2B5EF4-FFF2-40B4-BE49-F238E27FC236}">
                <a16:creationId xmlns:a16="http://schemas.microsoft.com/office/drawing/2014/main" id="{252BEBA4-5806-CC45-A593-A94FE8DE79B8}"/>
              </a:ext>
            </a:extLst>
          </p:cNvPr>
          <p:cNvSpPr>
            <a:spLocks noGrp="1"/>
          </p:cNvSpPr>
          <p:nvPr>
            <p:ph idx="1"/>
          </p:nvPr>
        </p:nvSpPr>
        <p:spPr>
          <a:xfrm>
            <a:off x="6846137" y="2303563"/>
            <a:ext cx="4602152" cy="3715424"/>
          </a:xfrm>
        </p:spPr>
        <p:txBody>
          <a:bodyPr>
            <a:normAutofit/>
          </a:bodyPr>
          <a:lstStyle/>
          <a:p>
            <a:r>
              <a:rPr lang="en-US" dirty="0"/>
              <a:t>Initially, the crucial elements included FLSP, the Virginia Beach community, and the park’s visitors (above).</a:t>
            </a:r>
          </a:p>
          <a:p>
            <a:r>
              <a:rPr lang="en-US" dirty="0"/>
              <a:t>These elements were broken up with consideration that the people are moving from one stock to another, people are the flow unit. </a:t>
            </a:r>
          </a:p>
          <a:p>
            <a:r>
              <a:rPr lang="en-US" dirty="0"/>
              <a:t>These are respectfully separated into a light peach color to show attractions and infrastructure; locals and tourists; food, transportation, accommodations, and other attractions (below). </a:t>
            </a:r>
          </a:p>
          <a:p>
            <a:endParaRPr lang="en-US" dirty="0"/>
          </a:p>
        </p:txBody>
      </p:sp>
    </p:spTree>
    <p:extLst>
      <p:ext uri="{BB962C8B-B14F-4D97-AF65-F5344CB8AC3E}">
        <p14:creationId xmlns:p14="http://schemas.microsoft.com/office/powerpoint/2010/main" val="417509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Content Placeholder 3" descr="Diagram&#10;&#10;Description automatically generated">
            <a:extLst>
              <a:ext uri="{FF2B5EF4-FFF2-40B4-BE49-F238E27FC236}">
                <a16:creationId xmlns:a16="http://schemas.microsoft.com/office/drawing/2014/main" id="{FAE3CC93-7A3E-D149-BA5F-941B87176B97}"/>
              </a:ext>
            </a:extLst>
          </p:cNvPr>
          <p:cNvPicPr>
            <a:picLocks noGrp="1" noChangeAspect="1"/>
          </p:cNvPicPr>
          <p:nvPr>
            <p:ph idx="1"/>
          </p:nvPr>
        </p:nvPicPr>
        <p:blipFill>
          <a:blip r:embed="rId2"/>
          <a:stretch>
            <a:fillRect/>
          </a:stretch>
        </p:blipFill>
        <p:spPr>
          <a:xfrm>
            <a:off x="1165853" y="643467"/>
            <a:ext cx="9860293" cy="5571066"/>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23572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8" name="Rectangle 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0" name="Rectangle 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3" name="Straight Connector 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65" name="Rectangle 64">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82DE9E1-74E3-C544-96BA-5D7B168AE780}"/>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100" b="0" cap="all" spc="-100">
                <a:solidFill>
                  <a:schemeClr val="bg1"/>
                </a:solidFill>
              </a:rPr>
              <a:t>System Fragilities</a:t>
            </a:r>
          </a:p>
        </p:txBody>
      </p:sp>
      <p:sp>
        <p:nvSpPr>
          <p:cNvPr id="67" name="Rectangle 66">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9" name="Straight Connector 68">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2" name="Content Placeholder 3" descr="Diagram&#10;&#10;Description automatically generated">
            <a:extLst>
              <a:ext uri="{FF2B5EF4-FFF2-40B4-BE49-F238E27FC236}">
                <a16:creationId xmlns:a16="http://schemas.microsoft.com/office/drawing/2014/main" id="{94E285D8-351C-E74C-B6B9-305A2D7B75A9}"/>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5346570" y="1372376"/>
            <a:ext cx="6202238" cy="4347189"/>
          </a:xfrm>
          <a:prstGeom prst="rect">
            <a:avLst/>
          </a:prstGeom>
        </p:spPr>
      </p:pic>
    </p:spTree>
    <p:extLst>
      <p:ext uri="{BB962C8B-B14F-4D97-AF65-F5344CB8AC3E}">
        <p14:creationId xmlns:p14="http://schemas.microsoft.com/office/powerpoint/2010/main" val="317493868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descr="Diagram&#10;&#10;Description automatically generated">
            <a:extLst>
              <a:ext uri="{FF2B5EF4-FFF2-40B4-BE49-F238E27FC236}">
                <a16:creationId xmlns:a16="http://schemas.microsoft.com/office/drawing/2014/main" id="{40A5DFEB-7B66-1C49-8D47-160A9EA96154}"/>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1165853" y="728869"/>
            <a:ext cx="9860293" cy="5485663"/>
          </a:xfrm>
          <a:prstGeom prst="rect">
            <a:avLst/>
          </a:prstGeom>
        </p:spPr>
      </p:pic>
    </p:spTree>
    <p:extLst>
      <p:ext uri="{BB962C8B-B14F-4D97-AF65-F5344CB8AC3E}">
        <p14:creationId xmlns:p14="http://schemas.microsoft.com/office/powerpoint/2010/main" val="138228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EB673D-175D-8147-896E-B5C9DDD5FF6A}"/>
              </a:ext>
            </a:extLst>
          </p:cNvPr>
          <p:cNvSpPr>
            <a:spLocks noGrp="1"/>
          </p:cNvSpPr>
          <p:nvPr>
            <p:ph idx="1"/>
          </p:nvPr>
        </p:nvSpPr>
        <p:spPr>
          <a:xfrm>
            <a:off x="5455112" y="565868"/>
            <a:ext cx="6392332" cy="5945616"/>
          </a:xfrm>
        </p:spPr>
        <p:txBody>
          <a:bodyPr anchor="ctr">
            <a:noAutofit/>
          </a:bodyPr>
          <a:lstStyle/>
          <a:p>
            <a:r>
              <a:rPr lang="en-US" sz="2000" dirty="0"/>
              <a:t>The high-level system is fragile to the park losing attractiveness to tourists and to residents. The second-level fragilities that are characteristics include: </a:t>
            </a:r>
          </a:p>
          <a:p>
            <a:pPr lvl="1"/>
            <a:r>
              <a:rPr lang="en-US" sz="1800" dirty="0"/>
              <a:t>The Beach/Bay are fragile to being unclean, ocean debris, flooding, and overuse. </a:t>
            </a:r>
          </a:p>
          <a:p>
            <a:pPr lvl="1"/>
            <a:r>
              <a:rPr lang="en-US" sz="1800" dirty="0"/>
              <a:t>The campgrounds are fragile to uncleanliness, usage amounts, and flooding. </a:t>
            </a:r>
          </a:p>
          <a:p>
            <a:pPr lvl="1"/>
            <a:r>
              <a:rPr lang="en-US" sz="1800" dirty="0"/>
              <a:t>The historic sites are fragile to loss of social importance. </a:t>
            </a:r>
          </a:p>
          <a:p>
            <a:pPr lvl="1"/>
            <a:r>
              <a:rPr lang="en-US" sz="1800" dirty="0"/>
              <a:t>The trails are fragile to unattractiveness through fragilities of overuse, improper use, land loss, and unique species loss. </a:t>
            </a:r>
          </a:p>
          <a:p>
            <a:pPr lvl="1"/>
            <a:r>
              <a:rPr lang="en-US" sz="1800" dirty="0"/>
              <a:t>The park infrastructure and historical sites are fragile to unattractiveness as well, but are not broken down into separate fragilities. </a:t>
            </a:r>
          </a:p>
        </p:txBody>
      </p:sp>
      <p:pic>
        <p:nvPicPr>
          <p:cNvPr id="5" name="Content Placeholder 3" descr="Diagram&#10;&#10;Description automatically generated">
            <a:extLst>
              <a:ext uri="{FF2B5EF4-FFF2-40B4-BE49-F238E27FC236}">
                <a16:creationId xmlns:a16="http://schemas.microsoft.com/office/drawing/2014/main" id="{79FE2448-6F0F-F14D-9C2C-64D7AFEE589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03581" y="1148964"/>
            <a:ext cx="4951531" cy="2863132"/>
          </a:xfrm>
          <a:prstGeom prst="rect">
            <a:avLst/>
          </a:prstGeom>
        </p:spPr>
      </p:pic>
      <p:pic>
        <p:nvPicPr>
          <p:cNvPr id="6" name="Content Placeholder 3" descr="Diagram&#10;&#10;Description automatically generated">
            <a:extLst>
              <a:ext uri="{FF2B5EF4-FFF2-40B4-BE49-F238E27FC236}">
                <a16:creationId xmlns:a16="http://schemas.microsoft.com/office/drawing/2014/main" id="{A9E704ED-0CC9-074B-BB79-A197B04BC1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89243" y="4308231"/>
            <a:ext cx="3380206" cy="630856"/>
          </a:xfrm>
          <a:prstGeom prst="rect">
            <a:avLst/>
          </a:prstGeom>
        </p:spPr>
      </p:pic>
    </p:spTree>
    <p:extLst>
      <p:ext uri="{BB962C8B-B14F-4D97-AF65-F5344CB8AC3E}">
        <p14:creationId xmlns:p14="http://schemas.microsoft.com/office/powerpoint/2010/main" val="287131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0326A-22A0-B842-94F2-8C3A8A5E23C1}"/>
              </a:ext>
            </a:extLst>
          </p:cNvPr>
          <p:cNvSpPr>
            <a:spLocks noGrp="1"/>
          </p:cNvSpPr>
          <p:nvPr>
            <p:ph idx="1"/>
          </p:nvPr>
        </p:nvSpPr>
        <p:spPr>
          <a:xfrm>
            <a:off x="377689" y="573097"/>
            <a:ext cx="6295486" cy="5946972"/>
          </a:xfrm>
        </p:spPr>
        <p:txBody>
          <a:bodyPr anchor="ctr">
            <a:normAutofit/>
          </a:bodyPr>
          <a:lstStyle/>
          <a:p>
            <a:r>
              <a:rPr lang="en-US" dirty="0"/>
              <a:t>Another high-level fragility for FLSP is that visitors could no longer be able to come to the park. Closure of the park would result in devastation for the park’s ability to maintain itself, let alone what would happen to the surrounding communities. </a:t>
            </a:r>
          </a:p>
          <a:p>
            <a:pPr lvl="1"/>
            <a:r>
              <a:rPr lang="en-US" dirty="0"/>
              <a:t>The Beach / Bay areas are fragile to flooding, sediment flow disruptions, and biological debris which are characteristics of changing park openness. </a:t>
            </a:r>
          </a:p>
          <a:p>
            <a:pPr lvl="1"/>
            <a:r>
              <a:rPr lang="en-US" dirty="0"/>
              <a:t>The campgrounds are fragile to land loss is a characteristic of the high-level fragility of closure.</a:t>
            </a:r>
          </a:p>
          <a:p>
            <a:pPr lvl="1"/>
            <a:r>
              <a:rPr lang="en-US" dirty="0"/>
              <a:t>The historic sites are fragile to loss of preservation funding, land loss, increased improper usage, and flooding.</a:t>
            </a:r>
          </a:p>
          <a:p>
            <a:pPr lvl="1"/>
            <a:r>
              <a:rPr lang="en-US" dirty="0"/>
              <a:t>The trails are fragile to land loss, flooding, and park regulations. </a:t>
            </a:r>
          </a:p>
          <a:p>
            <a:pPr lvl="1"/>
            <a:r>
              <a:rPr lang="en-US" dirty="0"/>
              <a:t>The park infrastructure, such as roads, visitor and maintenance buildings, and other built structures, are fragile to budget cuts, state and federal restrictions, land loss, and damage.</a:t>
            </a:r>
          </a:p>
          <a:p>
            <a:endParaRPr lang="en-US" dirty="0"/>
          </a:p>
        </p:txBody>
      </p:sp>
      <p:pic>
        <p:nvPicPr>
          <p:cNvPr id="7" name="Content Placeholder 3" descr="Diagram&#10;&#10;Description automatically generated">
            <a:extLst>
              <a:ext uri="{FF2B5EF4-FFF2-40B4-BE49-F238E27FC236}">
                <a16:creationId xmlns:a16="http://schemas.microsoft.com/office/drawing/2014/main" id="{ABC8C675-BADA-C34B-8482-920713D06F9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62781" y="1250470"/>
            <a:ext cx="4951531" cy="2863132"/>
          </a:xfrm>
          <a:prstGeom prst="rect">
            <a:avLst/>
          </a:prstGeom>
        </p:spPr>
      </p:pic>
      <p:pic>
        <p:nvPicPr>
          <p:cNvPr id="8" name="Content Placeholder 3" descr="Diagram&#10;&#10;Description automatically generated">
            <a:extLst>
              <a:ext uri="{FF2B5EF4-FFF2-40B4-BE49-F238E27FC236}">
                <a16:creationId xmlns:a16="http://schemas.microsoft.com/office/drawing/2014/main" id="{6CC34304-0CD2-F946-B818-0DD657D4CC4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48443" y="4409737"/>
            <a:ext cx="3380206" cy="630856"/>
          </a:xfrm>
          <a:prstGeom prst="rect">
            <a:avLst/>
          </a:prstGeom>
        </p:spPr>
      </p:pic>
    </p:spTree>
    <p:extLst>
      <p:ext uri="{BB962C8B-B14F-4D97-AF65-F5344CB8AC3E}">
        <p14:creationId xmlns:p14="http://schemas.microsoft.com/office/powerpoint/2010/main" val="917144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EB673D-175D-8147-896E-B5C9DDD5FF6A}"/>
              </a:ext>
            </a:extLst>
          </p:cNvPr>
          <p:cNvSpPr>
            <a:spLocks noGrp="1"/>
          </p:cNvSpPr>
          <p:nvPr>
            <p:ph idx="1"/>
          </p:nvPr>
        </p:nvSpPr>
        <p:spPr>
          <a:xfrm>
            <a:off x="6096000" y="432021"/>
            <a:ext cx="5665305" cy="5993958"/>
          </a:xfrm>
        </p:spPr>
        <p:txBody>
          <a:bodyPr anchor="ctr">
            <a:noAutofit/>
          </a:bodyPr>
          <a:lstStyle/>
          <a:p>
            <a:r>
              <a:rPr lang="en-US" dirty="0"/>
              <a:t>While it was important to look at the fragilities of the park on a deeper level, the stocks of local businesses and park visitors have more general fragilities that apply to the high-level stocks. </a:t>
            </a:r>
          </a:p>
          <a:p>
            <a:pPr lvl="1"/>
            <a:r>
              <a:rPr lang="en-US" dirty="0"/>
              <a:t>Structural damage of any of the local businesses is a characteristic of the high-level fragility of closure and income loss. </a:t>
            </a:r>
          </a:p>
          <a:p>
            <a:pPr lvl="1"/>
            <a:r>
              <a:rPr lang="en-US" dirty="0"/>
              <a:t>Land loss can be exploited by natural and human hazards and is a clear characteristic of closure. </a:t>
            </a:r>
          </a:p>
          <a:p>
            <a:pPr lvl="1"/>
            <a:r>
              <a:rPr lang="en-US" dirty="0"/>
              <a:t>Regulations made by the local, state, and federal agencies. All local businesses are required to follow regulations, some protecting the business, and some protecting the customers. </a:t>
            </a:r>
          </a:p>
          <a:p>
            <a:pPr lvl="1"/>
            <a:r>
              <a:rPr lang="en-US" dirty="0"/>
              <a:t>Economic downfall and income loss are second-level fragilities that are directly correlated with the high-level. </a:t>
            </a:r>
          </a:p>
        </p:txBody>
      </p:sp>
      <p:pic>
        <p:nvPicPr>
          <p:cNvPr id="5" name="Content Placeholder 3" descr="Diagram&#10;&#10;Description automatically generated">
            <a:extLst>
              <a:ext uri="{FF2B5EF4-FFF2-40B4-BE49-F238E27FC236}">
                <a16:creationId xmlns:a16="http://schemas.microsoft.com/office/drawing/2014/main" id="{349B3E81-E731-804D-80EE-3259673E5C3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21037" y="2629946"/>
            <a:ext cx="4859374" cy="1930571"/>
          </a:xfrm>
          <a:prstGeom prst="rect">
            <a:avLst/>
          </a:prstGeom>
        </p:spPr>
      </p:pic>
      <p:pic>
        <p:nvPicPr>
          <p:cNvPr id="6" name="Content Placeholder 3" descr="Diagram&#10;&#10;Description automatically generated">
            <a:extLst>
              <a:ext uri="{FF2B5EF4-FFF2-40B4-BE49-F238E27FC236}">
                <a16:creationId xmlns:a16="http://schemas.microsoft.com/office/drawing/2014/main" id="{64529FD7-943D-3E44-A0F4-749BD3F29EF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950724" y="800285"/>
            <a:ext cx="2821021" cy="1575880"/>
          </a:xfrm>
          <a:prstGeom prst="rect">
            <a:avLst/>
          </a:prstGeom>
        </p:spPr>
      </p:pic>
      <p:pic>
        <p:nvPicPr>
          <p:cNvPr id="7" name="Content Placeholder 3" descr="Diagram&#10;&#10;Description automatically generated">
            <a:extLst>
              <a:ext uri="{FF2B5EF4-FFF2-40B4-BE49-F238E27FC236}">
                <a16:creationId xmlns:a16="http://schemas.microsoft.com/office/drawing/2014/main" id="{A0D6D25B-34B8-A04F-B680-DA2C5B363C1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688076" y="4814298"/>
            <a:ext cx="3346315" cy="593386"/>
          </a:xfrm>
          <a:prstGeom prst="rect">
            <a:avLst/>
          </a:prstGeom>
        </p:spPr>
      </p:pic>
    </p:spTree>
    <p:extLst>
      <p:ext uri="{BB962C8B-B14F-4D97-AF65-F5344CB8AC3E}">
        <p14:creationId xmlns:p14="http://schemas.microsoft.com/office/powerpoint/2010/main" val="342925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2832-705B-7943-BF7C-9350110B3F3F}"/>
              </a:ext>
            </a:extLst>
          </p:cNvPr>
          <p:cNvSpPr>
            <a:spLocks noGrp="1"/>
          </p:cNvSpPr>
          <p:nvPr>
            <p:ph type="title"/>
          </p:nvPr>
        </p:nvSpPr>
        <p:spPr>
          <a:xfrm>
            <a:off x="6579450" y="727627"/>
            <a:ext cx="4957553" cy="1645920"/>
          </a:xfrm>
        </p:spPr>
        <p:txBody>
          <a:bodyPr>
            <a:normAutofit/>
          </a:bodyPr>
          <a:lstStyle/>
          <a:p>
            <a:r>
              <a:rPr lang="en-US" dirty="0"/>
              <a:t>Background</a:t>
            </a:r>
          </a:p>
        </p:txBody>
      </p:sp>
      <p:sp>
        <p:nvSpPr>
          <p:cNvPr id="10" name="Rectangle 9">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2" name="Rectangle 11">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 name="Picture 4" descr="Diagram, map&#10;&#10;Description automatically generated">
            <a:extLst>
              <a:ext uri="{FF2B5EF4-FFF2-40B4-BE49-F238E27FC236}">
                <a16:creationId xmlns:a16="http://schemas.microsoft.com/office/drawing/2014/main" id="{C3ADE9E0-35E6-F344-9AB6-896DFCE7B78E}"/>
              </a:ext>
            </a:extLst>
          </p:cNvPr>
          <p:cNvPicPr>
            <a:picLocks noChangeAspect="1"/>
          </p:cNvPicPr>
          <p:nvPr/>
        </p:nvPicPr>
        <p:blipFill>
          <a:blip r:embed="rId2"/>
          <a:stretch>
            <a:fillRect/>
          </a:stretch>
        </p:blipFill>
        <p:spPr>
          <a:xfrm>
            <a:off x="1205256" y="1335707"/>
            <a:ext cx="4414438" cy="4204750"/>
          </a:xfrm>
          <a:prstGeom prst="rect">
            <a:avLst/>
          </a:prstGeom>
        </p:spPr>
      </p:pic>
      <p:sp>
        <p:nvSpPr>
          <p:cNvPr id="3" name="Content Placeholder 2">
            <a:extLst>
              <a:ext uri="{FF2B5EF4-FFF2-40B4-BE49-F238E27FC236}">
                <a16:creationId xmlns:a16="http://schemas.microsoft.com/office/drawing/2014/main" id="{8C1584A3-0DF3-1B40-BABC-36CE5D30566C}"/>
              </a:ext>
            </a:extLst>
          </p:cNvPr>
          <p:cNvSpPr>
            <a:spLocks noGrp="1"/>
          </p:cNvSpPr>
          <p:nvPr>
            <p:ph idx="1"/>
          </p:nvPr>
        </p:nvSpPr>
        <p:spPr>
          <a:xfrm>
            <a:off x="6579450" y="2538919"/>
            <a:ext cx="4957554" cy="3496120"/>
          </a:xfrm>
        </p:spPr>
        <p:txBody>
          <a:bodyPr>
            <a:normAutofit/>
          </a:bodyPr>
          <a:lstStyle/>
          <a:p>
            <a:pPr>
              <a:lnSpc>
                <a:spcPct val="90000"/>
              </a:lnSpc>
            </a:pPr>
            <a:r>
              <a:rPr lang="en-US" sz="1400"/>
              <a:t>First Landing State Park, originally Seashore State Park, established in 1936</a:t>
            </a:r>
          </a:p>
          <a:p>
            <a:pPr>
              <a:lnSpc>
                <a:spcPct val="90000"/>
              </a:lnSpc>
            </a:pPr>
            <a:r>
              <a:rPr lang="en-US" sz="1400"/>
              <a:t>It is located in the northeastern corner of Virginia Beach, Virginia in the United States</a:t>
            </a:r>
          </a:p>
          <a:p>
            <a:pPr>
              <a:lnSpc>
                <a:spcPct val="90000"/>
              </a:lnSpc>
            </a:pPr>
            <a:r>
              <a:rPr lang="en-US" sz="1400"/>
              <a:t>The park brings in over 1 million visitors a year</a:t>
            </a:r>
          </a:p>
          <a:p>
            <a:pPr>
              <a:lnSpc>
                <a:spcPct val="90000"/>
              </a:lnSpc>
            </a:pPr>
            <a:r>
              <a:rPr lang="en-US" sz="1400"/>
              <a:t>Contains 2,888 acres, the park includes over 19 miles of trails and1.5 miles of beaches located on the mouth of the Chesapeake Bay</a:t>
            </a:r>
          </a:p>
          <a:p>
            <a:pPr>
              <a:lnSpc>
                <a:spcPct val="90000"/>
              </a:lnSpc>
            </a:pPr>
            <a:r>
              <a:rPr lang="en-US" sz="1400"/>
              <a:t>The area is environmentally unique as well, including back dunes, tidal marshes, swamps, and a maritime forest community</a:t>
            </a:r>
          </a:p>
          <a:p>
            <a:pPr>
              <a:lnSpc>
                <a:spcPct val="90000"/>
              </a:lnSpc>
            </a:pPr>
            <a:r>
              <a:rPr lang="en-US" sz="1400"/>
              <a:t>It is the northernmost limit for semi-tropical species and the southernmost limit for temperate species. </a:t>
            </a:r>
          </a:p>
          <a:p>
            <a:pPr>
              <a:lnSpc>
                <a:spcPct val="90000"/>
              </a:lnSpc>
            </a:pPr>
            <a:r>
              <a:rPr lang="en-US" sz="1400"/>
              <a:t>Migratory birds use this land as a necessary nesting ground</a:t>
            </a:r>
          </a:p>
          <a:p>
            <a:pPr>
              <a:lnSpc>
                <a:spcPct val="90000"/>
              </a:lnSpc>
            </a:pPr>
            <a:endParaRPr lang="en-US" sz="1400"/>
          </a:p>
        </p:txBody>
      </p:sp>
    </p:spTree>
    <p:extLst>
      <p:ext uri="{BB962C8B-B14F-4D97-AF65-F5344CB8AC3E}">
        <p14:creationId xmlns:p14="http://schemas.microsoft.com/office/powerpoint/2010/main" val="941711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92A1E4-55E4-EB4B-9F74-9DDFCE49902F}"/>
              </a:ext>
            </a:extLst>
          </p:cNvPr>
          <p:cNvSpPr>
            <a:spLocks noGrp="1"/>
          </p:cNvSpPr>
          <p:nvPr>
            <p:ph idx="1"/>
          </p:nvPr>
        </p:nvSpPr>
        <p:spPr>
          <a:xfrm>
            <a:off x="416737" y="751399"/>
            <a:ext cx="6288157" cy="5742166"/>
          </a:xfrm>
        </p:spPr>
        <p:txBody>
          <a:bodyPr anchor="ctr">
            <a:normAutofit/>
          </a:bodyPr>
          <a:lstStyle/>
          <a:p>
            <a:r>
              <a:rPr lang="en-US" dirty="0"/>
              <a:t>The high-level fragility of being able to remain open and receive income is specified by the second-level fragilities listed above. This refers to FLSP visitors and includes both local residents and the tourists that travel into Virginia Beach. </a:t>
            </a:r>
          </a:p>
          <a:p>
            <a:pPr lvl="1"/>
            <a:r>
              <a:rPr lang="en-US" dirty="0"/>
              <a:t>Income changes are a second-level fragility that can potentially change the ability of a visitor to leave their home. </a:t>
            </a:r>
          </a:p>
          <a:p>
            <a:pPr lvl="1"/>
            <a:r>
              <a:rPr lang="en-US" dirty="0"/>
              <a:t>Changing desires can be influenced by state, national, or global health problems; societal pressures; and weather events. </a:t>
            </a:r>
          </a:p>
          <a:p>
            <a:pPr lvl="1"/>
            <a:r>
              <a:rPr lang="en-US" dirty="0"/>
              <a:t>Physical abilities of people is another fragility that has an impact on the high-level one. </a:t>
            </a:r>
          </a:p>
          <a:p>
            <a:pPr lvl="1"/>
            <a:r>
              <a:rPr lang="en-US" dirty="0"/>
              <a:t>Restrictions set by local, state, and federal agencies typically prevent local businesses and attractions to allow people but, as seen during COVID-19, they can also prevent people from traveling, or even leaving their homes for unnecessary goods and services. </a:t>
            </a:r>
          </a:p>
          <a:p>
            <a:pPr lvl="1"/>
            <a:r>
              <a:rPr lang="en-US" dirty="0"/>
              <a:t>Fragilities are an inherent part of the high-level and second-level systems and can be clearly identified from the conceptual and stock-and-flow models. </a:t>
            </a:r>
          </a:p>
        </p:txBody>
      </p:sp>
      <p:pic>
        <p:nvPicPr>
          <p:cNvPr id="4" name="Content Placeholder 3" descr="Diagram&#10;&#10;Description automatically generated">
            <a:extLst>
              <a:ext uri="{FF2B5EF4-FFF2-40B4-BE49-F238E27FC236}">
                <a16:creationId xmlns:a16="http://schemas.microsoft.com/office/drawing/2014/main" id="{7EB552AF-18DE-7A46-A76F-8EB4B8B854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602678" y="1784618"/>
            <a:ext cx="3296738" cy="1841625"/>
          </a:xfrm>
          <a:prstGeom prst="rect">
            <a:avLst/>
          </a:prstGeom>
        </p:spPr>
      </p:pic>
      <p:pic>
        <p:nvPicPr>
          <p:cNvPr id="5" name="Content Placeholder 3" descr="Diagram&#10;&#10;Description automatically generated">
            <a:extLst>
              <a:ext uri="{FF2B5EF4-FFF2-40B4-BE49-F238E27FC236}">
                <a16:creationId xmlns:a16="http://schemas.microsoft.com/office/drawing/2014/main" id="{7F2806BF-652C-AA45-9097-9D289F4BDC0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47382" y="4152569"/>
            <a:ext cx="4607331" cy="816996"/>
          </a:xfrm>
          <a:prstGeom prst="rect">
            <a:avLst/>
          </a:prstGeom>
        </p:spPr>
      </p:pic>
    </p:spTree>
    <p:extLst>
      <p:ext uri="{BB962C8B-B14F-4D97-AF65-F5344CB8AC3E}">
        <p14:creationId xmlns:p14="http://schemas.microsoft.com/office/powerpoint/2010/main" val="2816467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82DE9E1-74E3-C544-96BA-5D7B168AE780}"/>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b="0" cap="all" spc="-100" dirty="0">
                <a:solidFill>
                  <a:schemeClr val="bg1"/>
                </a:solidFill>
              </a:rPr>
              <a:t>Hazards</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3002F1C9-6EBD-4B40-9BDC-4F7150CA806E}"/>
              </a:ext>
            </a:extLst>
          </p:cNvPr>
          <p:cNvPicPr>
            <a:picLocks noGrp="1" noChangeAspect="1"/>
          </p:cNvPicPr>
          <p:nvPr>
            <p:ph idx="1"/>
          </p:nvPr>
        </p:nvPicPr>
        <p:blipFill>
          <a:blip r:embed="rId3"/>
          <a:stretch>
            <a:fillRect/>
          </a:stretch>
        </p:blipFill>
        <p:spPr>
          <a:xfrm>
            <a:off x="5346570" y="1217891"/>
            <a:ext cx="6202238" cy="4419093"/>
          </a:xfrm>
          <a:prstGeom prst="rect">
            <a:avLst/>
          </a:prstGeom>
        </p:spPr>
      </p:pic>
    </p:spTree>
    <p:extLst>
      <p:ext uri="{BB962C8B-B14F-4D97-AF65-F5344CB8AC3E}">
        <p14:creationId xmlns:p14="http://schemas.microsoft.com/office/powerpoint/2010/main" val="104151534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C6441-43F4-F54E-A9EE-01C89A2F95AA}"/>
              </a:ext>
            </a:extLst>
          </p:cNvPr>
          <p:cNvSpPr>
            <a:spLocks noGrp="1"/>
          </p:cNvSpPr>
          <p:nvPr>
            <p:ph type="title"/>
          </p:nvPr>
        </p:nvSpPr>
        <p:spPr>
          <a:xfrm>
            <a:off x="6846137" y="804073"/>
            <a:ext cx="4602152" cy="1345449"/>
          </a:xfrm>
        </p:spPr>
        <p:txBody>
          <a:bodyPr>
            <a:normAutofit/>
          </a:bodyPr>
          <a:lstStyle/>
          <a:p>
            <a:r>
              <a:rPr lang="en-US" sz="3700"/>
              <a:t>Sea Level Rise and Climate Change </a:t>
            </a:r>
          </a:p>
        </p:txBody>
      </p:sp>
      <p:pic>
        <p:nvPicPr>
          <p:cNvPr id="7" name="Picture 6" descr="Graphical user interface, map&#10;&#10;Description automatically generated">
            <a:extLst>
              <a:ext uri="{FF2B5EF4-FFF2-40B4-BE49-F238E27FC236}">
                <a16:creationId xmlns:a16="http://schemas.microsoft.com/office/drawing/2014/main" id="{846896CC-0D05-8946-8165-CB36FD0ADECC}"/>
              </a:ext>
            </a:extLst>
          </p:cNvPr>
          <p:cNvPicPr>
            <a:picLocks noChangeAspect="1"/>
          </p:cNvPicPr>
          <p:nvPr/>
        </p:nvPicPr>
        <p:blipFill>
          <a:blip r:embed="rId2"/>
          <a:stretch>
            <a:fillRect/>
          </a:stretch>
        </p:blipFill>
        <p:spPr>
          <a:xfrm>
            <a:off x="600441" y="3485242"/>
            <a:ext cx="5136961" cy="3095019"/>
          </a:xfrm>
          <a:prstGeom prst="rect">
            <a:avLst/>
          </a:prstGeom>
        </p:spPr>
      </p:pic>
      <p:pic>
        <p:nvPicPr>
          <p:cNvPr id="5" name="Picture 4" descr="Graphical user interface, map&#10;&#10;Description automatically generated">
            <a:extLst>
              <a:ext uri="{FF2B5EF4-FFF2-40B4-BE49-F238E27FC236}">
                <a16:creationId xmlns:a16="http://schemas.microsoft.com/office/drawing/2014/main" id="{3A731D47-AF6E-4546-B4C3-4E06CB925E5F}"/>
              </a:ext>
            </a:extLst>
          </p:cNvPr>
          <p:cNvPicPr>
            <a:picLocks noChangeAspect="1"/>
          </p:cNvPicPr>
          <p:nvPr/>
        </p:nvPicPr>
        <p:blipFill>
          <a:blip r:embed="rId3"/>
          <a:stretch>
            <a:fillRect/>
          </a:stretch>
        </p:blipFill>
        <p:spPr>
          <a:xfrm>
            <a:off x="600441" y="112484"/>
            <a:ext cx="5136960" cy="3095019"/>
          </a:xfrm>
          <a:prstGeom prst="rect">
            <a:avLst/>
          </a:prstGeom>
        </p:spPr>
      </p:pic>
      <p:sp>
        <p:nvSpPr>
          <p:cNvPr id="3" name="Content Placeholder 2">
            <a:extLst>
              <a:ext uri="{FF2B5EF4-FFF2-40B4-BE49-F238E27FC236}">
                <a16:creationId xmlns:a16="http://schemas.microsoft.com/office/drawing/2014/main" id="{B08E666B-FFFF-1D48-8B2E-BEEEB3E142E2}"/>
              </a:ext>
            </a:extLst>
          </p:cNvPr>
          <p:cNvSpPr>
            <a:spLocks noGrp="1"/>
          </p:cNvSpPr>
          <p:nvPr>
            <p:ph idx="1"/>
          </p:nvPr>
        </p:nvSpPr>
        <p:spPr>
          <a:xfrm>
            <a:off x="6487542" y="2303563"/>
            <a:ext cx="5299768" cy="3715424"/>
          </a:xfrm>
        </p:spPr>
        <p:txBody>
          <a:bodyPr>
            <a:noAutofit/>
          </a:bodyPr>
          <a:lstStyle/>
          <a:p>
            <a:pPr>
              <a:lnSpc>
                <a:spcPct val="90000"/>
              </a:lnSpc>
            </a:pPr>
            <a:r>
              <a:rPr lang="en-US" sz="1600" dirty="0"/>
              <a:t>Virginia Beach, including FLSP, is at a major risk for SLR because of the low elevation and intricate series of tidal rivers that run throughout the area. </a:t>
            </a:r>
          </a:p>
          <a:p>
            <a:pPr>
              <a:lnSpc>
                <a:spcPct val="90000"/>
              </a:lnSpc>
            </a:pPr>
            <a:r>
              <a:rPr lang="en-US" sz="1600" dirty="0"/>
              <a:t>Norfolk and Virginia Beach, Virginia are currently flood areas. </a:t>
            </a:r>
          </a:p>
          <a:p>
            <a:pPr>
              <a:lnSpc>
                <a:spcPct val="90000"/>
              </a:lnSpc>
            </a:pPr>
            <a:r>
              <a:rPr lang="en-US" sz="1600" dirty="0"/>
              <a:t>Just looking at 2ft flooding in Norfolk is a 100% probability of occurrence by 2030, 2050, and 2100 (Central, 2020). </a:t>
            </a:r>
          </a:p>
          <a:p>
            <a:pPr>
              <a:lnSpc>
                <a:spcPct val="90000"/>
              </a:lnSpc>
            </a:pPr>
            <a:r>
              <a:rPr lang="en-US" sz="1600" dirty="0"/>
              <a:t>If we look at flood risks increasing in height above sea level, the probability of likelihood before 2030 and 2050 decreases. </a:t>
            </a:r>
          </a:p>
          <a:p>
            <a:pPr>
              <a:lnSpc>
                <a:spcPct val="90000"/>
              </a:lnSpc>
            </a:pPr>
            <a:r>
              <a:rPr lang="en-US" sz="1600" dirty="0"/>
              <a:t>Looking out to 2100, the probability of Norfolk flooding at 10ft to a very wide range of 4% to 92% (Central, 2020). </a:t>
            </a:r>
          </a:p>
          <a:p>
            <a:pPr>
              <a:lnSpc>
                <a:spcPct val="90000"/>
              </a:lnSpc>
            </a:pPr>
            <a:r>
              <a:rPr lang="en-US" sz="1600" dirty="0"/>
              <a:t>The construction of barriers or addition of sand to beaches exploits the fragility of the beach and bay changes to sediment flux</a:t>
            </a:r>
          </a:p>
        </p:txBody>
      </p:sp>
    </p:spTree>
    <p:extLst>
      <p:ext uri="{BB962C8B-B14F-4D97-AF65-F5344CB8AC3E}">
        <p14:creationId xmlns:p14="http://schemas.microsoft.com/office/powerpoint/2010/main" val="962608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5985-6605-D148-9B13-389B2D250737}"/>
              </a:ext>
            </a:extLst>
          </p:cNvPr>
          <p:cNvSpPr>
            <a:spLocks noGrp="1"/>
          </p:cNvSpPr>
          <p:nvPr>
            <p:ph type="title"/>
          </p:nvPr>
        </p:nvSpPr>
        <p:spPr>
          <a:xfrm>
            <a:off x="868680" y="642593"/>
            <a:ext cx="6603538" cy="1744183"/>
          </a:xfrm>
        </p:spPr>
        <p:txBody>
          <a:bodyPr>
            <a:normAutofit/>
          </a:bodyPr>
          <a:lstStyle/>
          <a:p>
            <a:r>
              <a:rPr lang="en-US" dirty="0"/>
              <a:t>Amount of People </a:t>
            </a:r>
          </a:p>
        </p:txBody>
      </p:sp>
      <p:sp>
        <p:nvSpPr>
          <p:cNvPr id="3" name="Content Placeholder 2">
            <a:extLst>
              <a:ext uri="{FF2B5EF4-FFF2-40B4-BE49-F238E27FC236}">
                <a16:creationId xmlns:a16="http://schemas.microsoft.com/office/drawing/2014/main" id="{73BF6030-81EA-CF4C-8D9D-03ADDB7CF2BF}"/>
              </a:ext>
            </a:extLst>
          </p:cNvPr>
          <p:cNvSpPr>
            <a:spLocks noGrp="1"/>
          </p:cNvSpPr>
          <p:nvPr>
            <p:ph idx="1"/>
          </p:nvPr>
        </p:nvSpPr>
        <p:spPr>
          <a:xfrm>
            <a:off x="868680" y="2386584"/>
            <a:ext cx="6603538" cy="3648456"/>
          </a:xfrm>
        </p:spPr>
        <p:txBody>
          <a:bodyPr>
            <a:normAutofit fontScale="92500"/>
          </a:bodyPr>
          <a:lstStyle/>
          <a:p>
            <a:pPr>
              <a:lnSpc>
                <a:spcPct val="90000"/>
              </a:lnSpc>
            </a:pPr>
            <a:r>
              <a:rPr lang="en-US" sz="1600" dirty="0"/>
              <a:t>FLSP is fragile to overuse, while the local businesses are fragile to under-use. </a:t>
            </a:r>
          </a:p>
          <a:p>
            <a:pPr>
              <a:lnSpc>
                <a:spcPct val="90000"/>
              </a:lnSpc>
            </a:pPr>
            <a:r>
              <a:rPr lang="en-US" sz="1600" dirty="0"/>
              <a:t>The probability of overuse occurring at the state park is great with each year due to increased amount of tourism.</a:t>
            </a:r>
          </a:p>
          <a:p>
            <a:pPr>
              <a:lnSpc>
                <a:spcPct val="90000"/>
              </a:lnSpc>
            </a:pPr>
            <a:r>
              <a:rPr lang="en-US" sz="1600" dirty="0"/>
              <a:t> COVID-19 has also resulted in more local people wanting to get outdoors and find educational, active places to recreate. </a:t>
            </a:r>
          </a:p>
          <a:p>
            <a:pPr>
              <a:lnSpc>
                <a:spcPct val="90000"/>
              </a:lnSpc>
            </a:pPr>
            <a:r>
              <a:rPr lang="en-US" sz="1600" dirty="0"/>
              <a:t>COVID-19 also resulted in a large decline in visitors to local businesses. Businesses were mandated to close for many weeks and when re-open there were and are many restrictions on the amount of people inside and out. </a:t>
            </a:r>
          </a:p>
          <a:p>
            <a:pPr>
              <a:lnSpc>
                <a:spcPct val="90000"/>
              </a:lnSpc>
            </a:pPr>
            <a:r>
              <a:rPr lang="en-US" sz="1600" dirty="0"/>
              <a:t>Virginia Beach is at risk of uncleanliness due to the fragility and exploitation through the amount of people and lack of societal pressure to avoid littering and pollution. </a:t>
            </a:r>
          </a:p>
          <a:p>
            <a:pPr>
              <a:lnSpc>
                <a:spcPct val="90000"/>
              </a:lnSpc>
            </a:pPr>
            <a:r>
              <a:rPr lang="en-US" sz="1600" dirty="0"/>
              <a:t>FLSP, as well as the local businesses, are negatively impacted by litter and pollution because it changes the perception of the visitors on the area. If there area is unclean, visitors will chose to go to a different location. </a:t>
            </a:r>
          </a:p>
        </p:txBody>
      </p:sp>
      <p:pic>
        <p:nvPicPr>
          <p:cNvPr id="11" name="Picture 10" descr="A picture containing outdoor, beach, sky, sand&#10;&#10;Description automatically generated">
            <a:extLst>
              <a:ext uri="{FF2B5EF4-FFF2-40B4-BE49-F238E27FC236}">
                <a16:creationId xmlns:a16="http://schemas.microsoft.com/office/drawing/2014/main" id="{872D4D1D-10E3-E04D-A80D-E16CBB75FD26}"/>
              </a:ext>
            </a:extLst>
          </p:cNvPr>
          <p:cNvPicPr>
            <a:picLocks noChangeAspect="1"/>
          </p:cNvPicPr>
          <p:nvPr/>
        </p:nvPicPr>
        <p:blipFill rotWithShape="1">
          <a:blip r:embed="rId2">
            <a:extLst>
              <a:ext uri="{28A0092B-C50C-407E-A947-70E740481C1C}">
                <a14:useLocalDpi xmlns:a14="http://schemas.microsoft.com/office/drawing/2010/main"/>
              </a:ext>
            </a:extLst>
          </a:blip>
          <a:srcRect b="-3"/>
          <a:stretch/>
        </p:blipFill>
        <p:spPr>
          <a:xfrm>
            <a:off x="7903029" y="365759"/>
            <a:ext cx="3917115" cy="3063241"/>
          </a:xfrm>
          <a:prstGeom prst="rect">
            <a:avLst/>
          </a:prstGeom>
        </p:spPr>
      </p:pic>
      <p:pic>
        <p:nvPicPr>
          <p:cNvPr id="13" name="Picture 12">
            <a:extLst>
              <a:ext uri="{FF2B5EF4-FFF2-40B4-BE49-F238E27FC236}">
                <a16:creationId xmlns:a16="http://schemas.microsoft.com/office/drawing/2014/main" id="{E0FDE242-9DE6-954E-A366-B5883867A420}"/>
              </a:ext>
            </a:extLst>
          </p:cNvPr>
          <p:cNvPicPr>
            <a:picLocks noChangeAspect="1"/>
          </p:cNvPicPr>
          <p:nvPr/>
        </p:nvPicPr>
        <p:blipFill rotWithShape="1">
          <a:blip r:embed="rId3">
            <a:extLst>
              <a:ext uri="{28A0092B-C50C-407E-A947-70E740481C1C}">
                <a14:useLocalDpi xmlns:a14="http://schemas.microsoft.com/office/drawing/2010/main"/>
              </a:ext>
            </a:extLst>
          </a:blip>
          <a:srcRect b="-3"/>
          <a:stretch/>
        </p:blipFill>
        <p:spPr>
          <a:xfrm>
            <a:off x="7903028" y="3429002"/>
            <a:ext cx="3917115" cy="3063239"/>
          </a:xfrm>
          <a:prstGeom prst="rect">
            <a:avLst/>
          </a:prstGeom>
        </p:spPr>
      </p:pic>
      <p:sp>
        <p:nvSpPr>
          <p:cNvPr id="24" name="Rectangle 17">
            <a:extLst>
              <a:ext uri="{FF2B5EF4-FFF2-40B4-BE49-F238E27FC236}">
                <a16:creationId xmlns:a16="http://schemas.microsoft.com/office/drawing/2014/main" id="{1EE8F117-D5DC-4AF4-AD72-FB7A93BAA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938679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8BA51-B9E4-8644-AA3B-9FBA9F10DF70}"/>
              </a:ext>
            </a:extLst>
          </p:cNvPr>
          <p:cNvSpPr>
            <a:spLocks noGrp="1"/>
          </p:cNvSpPr>
          <p:nvPr>
            <p:ph type="title"/>
          </p:nvPr>
        </p:nvSpPr>
        <p:spPr>
          <a:xfrm>
            <a:off x="1066800" y="642594"/>
            <a:ext cx="10058400" cy="912729"/>
          </a:xfrm>
        </p:spPr>
        <p:txBody>
          <a:bodyPr/>
          <a:lstStyle/>
          <a:p>
            <a:r>
              <a:rPr lang="en-US" dirty="0"/>
              <a:t>Economic Downfall </a:t>
            </a:r>
          </a:p>
        </p:txBody>
      </p:sp>
      <p:sp>
        <p:nvSpPr>
          <p:cNvPr id="3" name="Content Placeholder 2">
            <a:extLst>
              <a:ext uri="{FF2B5EF4-FFF2-40B4-BE49-F238E27FC236}">
                <a16:creationId xmlns:a16="http://schemas.microsoft.com/office/drawing/2014/main" id="{AD7F5DC9-375C-A047-9717-F4B2B8221887}"/>
              </a:ext>
            </a:extLst>
          </p:cNvPr>
          <p:cNvSpPr>
            <a:spLocks noGrp="1"/>
          </p:cNvSpPr>
          <p:nvPr>
            <p:ph idx="1"/>
          </p:nvPr>
        </p:nvSpPr>
        <p:spPr>
          <a:xfrm>
            <a:off x="1066800" y="1419757"/>
            <a:ext cx="10058400" cy="1648907"/>
          </a:xfrm>
        </p:spPr>
        <p:txBody>
          <a:bodyPr>
            <a:normAutofit/>
          </a:bodyPr>
          <a:lstStyle/>
          <a:p>
            <a:r>
              <a:rPr lang="en-US" sz="1600" dirty="0"/>
              <a:t>FLSP is fragile to budgeting restrictions. They apply and receive money from the VDCR and therefore, are dependent on the Virginia economy. </a:t>
            </a:r>
          </a:p>
          <a:p>
            <a:r>
              <a:rPr lang="en-US" sz="1600" dirty="0"/>
              <a:t>Local businesses are dependent on the local economy in order to keep the businesses going. </a:t>
            </a:r>
          </a:p>
          <a:p>
            <a:r>
              <a:rPr lang="en-US" sz="1600" dirty="0"/>
              <a:t>State, national, and even global economies impacts the tourism industry. With weaker economies tourists are less likely to travel, and therefore less likely to come to Virginia Beach. </a:t>
            </a:r>
          </a:p>
          <a:p>
            <a:endParaRPr lang="en-US" sz="1600" dirty="0"/>
          </a:p>
        </p:txBody>
      </p:sp>
      <p:sp>
        <p:nvSpPr>
          <p:cNvPr id="4" name="Title 1">
            <a:extLst>
              <a:ext uri="{FF2B5EF4-FFF2-40B4-BE49-F238E27FC236}">
                <a16:creationId xmlns:a16="http://schemas.microsoft.com/office/drawing/2014/main" id="{087CF722-9A13-7B40-9ECD-41DC1C0163BA}"/>
              </a:ext>
            </a:extLst>
          </p:cNvPr>
          <p:cNvSpPr txBox="1">
            <a:spLocks/>
          </p:cNvSpPr>
          <p:nvPr/>
        </p:nvSpPr>
        <p:spPr>
          <a:xfrm>
            <a:off x="1066800" y="3412692"/>
            <a:ext cx="10058400"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b="1" i="0" kern="1200" cap="none" spc="0" baseline="0" dirty="0">
                <a:solidFill>
                  <a:schemeClr val="tx1">
                    <a:lumMod val="85000"/>
                    <a:lumOff val="15000"/>
                  </a:schemeClr>
                </a:solidFill>
                <a:effectLst/>
                <a:latin typeface="+mj-lt"/>
                <a:ea typeface="+mn-ea"/>
                <a:cs typeface="+mn-cs"/>
              </a:defRPr>
            </a:lvl1pPr>
          </a:lstStyle>
          <a:p>
            <a:r>
              <a:rPr lang="en-US" dirty="0"/>
              <a:t>Government Restrictions</a:t>
            </a:r>
          </a:p>
        </p:txBody>
      </p:sp>
      <p:sp>
        <p:nvSpPr>
          <p:cNvPr id="5" name="Rectangle 4">
            <a:extLst>
              <a:ext uri="{FF2B5EF4-FFF2-40B4-BE49-F238E27FC236}">
                <a16:creationId xmlns:a16="http://schemas.microsoft.com/office/drawing/2014/main" id="{7AE925B7-113E-9742-BE63-C634A3FA35B9}"/>
              </a:ext>
            </a:extLst>
          </p:cNvPr>
          <p:cNvSpPr/>
          <p:nvPr/>
        </p:nvSpPr>
        <p:spPr>
          <a:xfrm>
            <a:off x="1066800" y="4098492"/>
            <a:ext cx="10402956" cy="1862048"/>
          </a:xfrm>
          <a:prstGeom prst="rect">
            <a:avLst/>
          </a:prstGeom>
        </p:spPr>
        <p:txBody>
          <a:bodyPr wrap="square">
            <a:spAutoFit/>
          </a:bodyPr>
          <a:lstStyle/>
          <a:p>
            <a:pPr marL="182880" lvl="0" indent="-182880">
              <a:spcBef>
                <a:spcPts val="900"/>
              </a:spcBef>
              <a:buClr>
                <a:prstClr val="black">
                  <a:lumMod val="85000"/>
                  <a:lumOff val="15000"/>
                </a:prstClr>
              </a:buClr>
              <a:buFont typeface="Garamond" pitchFamily="18" charset="0"/>
              <a:buChar char="◦"/>
            </a:pPr>
            <a:r>
              <a:rPr lang="en-US" sz="1600" dirty="0"/>
              <a:t>Local, state, and federal restrictions determine not only the rules and regulations of FLSP, but also the rules and regulations of local businesses and people. </a:t>
            </a:r>
          </a:p>
          <a:p>
            <a:pPr marL="182880" lvl="0" indent="-182880">
              <a:spcBef>
                <a:spcPts val="900"/>
              </a:spcBef>
              <a:buClr>
                <a:prstClr val="black">
                  <a:lumMod val="85000"/>
                  <a:lumOff val="15000"/>
                </a:prstClr>
              </a:buClr>
              <a:buFont typeface="Garamond" pitchFamily="18" charset="0"/>
              <a:buChar char="◦"/>
            </a:pPr>
            <a:r>
              <a:rPr lang="en-US" sz="1600" dirty="0"/>
              <a:t>The state and federal agencies are also able to make rules and regulations for the amount of people allowed in the park, and the guidelines necessary for park use. </a:t>
            </a:r>
          </a:p>
          <a:p>
            <a:pPr marL="182880" lvl="0" indent="-182880">
              <a:spcBef>
                <a:spcPts val="900"/>
              </a:spcBef>
              <a:buClr>
                <a:prstClr val="black">
                  <a:lumMod val="85000"/>
                  <a:lumOff val="15000"/>
                </a:prstClr>
              </a:buClr>
              <a:buFont typeface="Garamond" pitchFamily="18" charset="0"/>
              <a:buChar char="◦"/>
            </a:pPr>
            <a:r>
              <a:rPr lang="en-US" sz="1600" dirty="0"/>
              <a:t>This is seen during COVID-19. Local businesses are also subject to rules and regulations made by local, state, and federal agencies to ensure the safety of visitors. </a:t>
            </a:r>
          </a:p>
        </p:txBody>
      </p:sp>
    </p:spTree>
    <p:extLst>
      <p:ext uri="{BB962C8B-B14F-4D97-AF65-F5344CB8AC3E}">
        <p14:creationId xmlns:p14="http://schemas.microsoft.com/office/powerpoint/2010/main" val="129438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C4D022-E2BC-435F-9CDB-44DC57C07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1B440FA9-74C7-434A-A584-7E8583D5422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5663460" cy="3428990"/>
          </a:xfrm>
          <a:prstGeom prst="rect">
            <a:avLst/>
          </a:prstGeom>
        </p:spPr>
      </p:pic>
      <p:sp>
        <p:nvSpPr>
          <p:cNvPr id="12" name="Rectangle 11">
            <a:extLst>
              <a:ext uri="{FF2B5EF4-FFF2-40B4-BE49-F238E27FC236}">
                <a16:creationId xmlns:a16="http://schemas.microsoft.com/office/drawing/2014/main" id="{C926CAD6-45B1-4A85-A196-E722067B1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3480" y="0"/>
            <a:ext cx="6525472" cy="6858000"/>
          </a:xfrm>
          <a:prstGeom prst="rect">
            <a:avLst/>
          </a:prstGeom>
          <a:solidFill>
            <a:schemeClr val="bg1">
              <a:lumMod val="75000"/>
              <a:lumOff val="25000"/>
            </a:schemeClr>
          </a:solidFill>
          <a:ln w="6350" cap="sq" cmpd="sng" algn="ctr">
            <a:noFill/>
            <a:prstDash val="solid"/>
            <a:miter lim="800000"/>
          </a:ln>
          <a:effectLst/>
        </p:spPr>
      </p:sp>
      <p:sp>
        <p:nvSpPr>
          <p:cNvPr id="14" name="Rectangle 13">
            <a:extLst>
              <a:ext uri="{FF2B5EF4-FFF2-40B4-BE49-F238E27FC236}">
                <a16:creationId xmlns:a16="http://schemas.microsoft.com/office/drawing/2014/main" id="{0E0936D5-2DCE-48A4-93BC-BA7861B4E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1848" y="320040"/>
            <a:ext cx="5888736" cy="6217920"/>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750FFB2-8B84-444B-B525-266654D755F5}"/>
              </a:ext>
            </a:extLst>
          </p:cNvPr>
          <p:cNvSpPr>
            <a:spLocks noGrp="1"/>
          </p:cNvSpPr>
          <p:nvPr>
            <p:ph type="title"/>
          </p:nvPr>
        </p:nvSpPr>
        <p:spPr>
          <a:xfrm>
            <a:off x="6303580" y="642594"/>
            <a:ext cx="5245269" cy="1371600"/>
          </a:xfrm>
        </p:spPr>
        <p:txBody>
          <a:bodyPr>
            <a:normAutofit/>
          </a:bodyPr>
          <a:lstStyle/>
          <a:p>
            <a:r>
              <a:rPr lang="en-US" sz="4000">
                <a:solidFill>
                  <a:schemeClr val="tx1"/>
                </a:solidFill>
              </a:rPr>
              <a:t>Social Pressure</a:t>
            </a:r>
          </a:p>
        </p:txBody>
      </p:sp>
      <p:pic>
        <p:nvPicPr>
          <p:cNvPr id="4" name="Picture 3">
            <a:extLst>
              <a:ext uri="{FF2B5EF4-FFF2-40B4-BE49-F238E27FC236}">
                <a16:creationId xmlns:a16="http://schemas.microsoft.com/office/drawing/2014/main" id="{68A61EC6-B84D-C847-A91E-CD9DF444111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 y="3429000"/>
            <a:ext cx="5663460" cy="3429000"/>
          </a:xfrm>
          <a:prstGeom prst="rect">
            <a:avLst/>
          </a:prstGeom>
        </p:spPr>
      </p:pic>
      <p:sp>
        <p:nvSpPr>
          <p:cNvPr id="3" name="Content Placeholder 2">
            <a:extLst>
              <a:ext uri="{FF2B5EF4-FFF2-40B4-BE49-F238E27FC236}">
                <a16:creationId xmlns:a16="http://schemas.microsoft.com/office/drawing/2014/main" id="{3077AC4E-EF3C-7E42-9C72-008151B5AACD}"/>
              </a:ext>
            </a:extLst>
          </p:cNvPr>
          <p:cNvSpPr>
            <a:spLocks noGrp="1"/>
          </p:cNvSpPr>
          <p:nvPr>
            <p:ph idx="1"/>
          </p:nvPr>
        </p:nvSpPr>
        <p:spPr>
          <a:xfrm>
            <a:off x="6303580" y="2103120"/>
            <a:ext cx="5567004" cy="3931920"/>
          </a:xfrm>
        </p:spPr>
        <p:txBody>
          <a:bodyPr>
            <a:normAutofit/>
          </a:bodyPr>
          <a:lstStyle/>
          <a:p>
            <a:pPr>
              <a:lnSpc>
                <a:spcPct val="90000"/>
              </a:lnSpc>
            </a:pPr>
            <a:r>
              <a:rPr lang="en-US" sz="1600" dirty="0"/>
              <a:t>Finally, the fragility of changing desires impacts the flow of people from home to the local businesses and FLSP. </a:t>
            </a:r>
          </a:p>
          <a:p>
            <a:pPr>
              <a:lnSpc>
                <a:spcPct val="90000"/>
              </a:lnSpc>
            </a:pPr>
            <a:r>
              <a:rPr lang="en-US" sz="1600" dirty="0"/>
              <a:t>Weather, changing health and health risks, changing physical abilities, and economic loss are all hazards that exploit this risk. </a:t>
            </a:r>
          </a:p>
          <a:p>
            <a:pPr>
              <a:lnSpc>
                <a:spcPct val="90000"/>
              </a:lnSpc>
            </a:pPr>
            <a:r>
              <a:rPr lang="en-US" sz="1600" dirty="0"/>
              <a:t>If there are weather or health warnings not only in Virginia Beach, but also in nearby areas or states, people are less likely to travel than if the weather is nice and there are no health risks. </a:t>
            </a:r>
          </a:p>
          <a:p>
            <a:pPr>
              <a:lnSpc>
                <a:spcPct val="90000"/>
              </a:lnSpc>
            </a:pPr>
            <a:r>
              <a:rPr lang="en-US" sz="1600" dirty="0"/>
              <a:t>The beaches are also vulnerable to losing societal interest through ocean debris by way of marine pollution or biological events.</a:t>
            </a:r>
          </a:p>
          <a:p>
            <a:pPr>
              <a:lnSpc>
                <a:spcPct val="90000"/>
              </a:lnSpc>
            </a:pPr>
            <a:r>
              <a:rPr lang="en-US" sz="1600" dirty="0"/>
              <a:t>Recently, there has been more biological events that cause bay waters to smell or be dangerous to people. These include extreme algal blooms, jellyfish blooms, or decaying marine flora pushing into the beaches.</a:t>
            </a:r>
          </a:p>
          <a:p>
            <a:pPr>
              <a:lnSpc>
                <a:spcPct val="90000"/>
              </a:lnSpc>
            </a:pPr>
            <a:endParaRPr lang="en-US" sz="1600" dirty="0"/>
          </a:p>
        </p:txBody>
      </p:sp>
    </p:spTree>
    <p:extLst>
      <p:ext uri="{BB962C8B-B14F-4D97-AF65-F5344CB8AC3E}">
        <p14:creationId xmlns:p14="http://schemas.microsoft.com/office/powerpoint/2010/main" val="36323884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8" name="Rectangle 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0" name="Rectangle 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3" name="Straight Connector 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65" name="Rectangle 64">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82DE9E1-74E3-C544-96BA-5D7B168AE780}"/>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400" b="0" cap="all" spc="-100" dirty="0">
                <a:solidFill>
                  <a:schemeClr val="bg1"/>
                </a:solidFill>
              </a:rPr>
              <a:t>Foresight</a:t>
            </a:r>
          </a:p>
        </p:txBody>
      </p:sp>
      <p:sp>
        <p:nvSpPr>
          <p:cNvPr id="67" name="Rectangle 66">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9" name="Straight Connector 68">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340946EA-EF04-924F-B6AC-121530913EA7}"/>
              </a:ext>
            </a:extLst>
          </p:cNvPr>
          <p:cNvPicPr>
            <a:picLocks noGrp="1" noChangeAspect="1"/>
          </p:cNvPicPr>
          <p:nvPr>
            <p:ph idx="1"/>
          </p:nvPr>
        </p:nvPicPr>
        <p:blipFill>
          <a:blip r:embed="rId3"/>
          <a:stretch>
            <a:fillRect/>
          </a:stretch>
        </p:blipFill>
        <p:spPr>
          <a:xfrm>
            <a:off x="5346570" y="1745081"/>
            <a:ext cx="6202238" cy="3364713"/>
          </a:xfrm>
          <a:prstGeom prst="rect">
            <a:avLst/>
          </a:prstGeom>
        </p:spPr>
      </p:pic>
    </p:spTree>
    <p:extLst>
      <p:ext uri="{BB962C8B-B14F-4D97-AF65-F5344CB8AC3E}">
        <p14:creationId xmlns:p14="http://schemas.microsoft.com/office/powerpoint/2010/main" val="80311735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age20image27421872">
            <a:extLst>
              <a:ext uri="{FF2B5EF4-FFF2-40B4-BE49-F238E27FC236}">
                <a16:creationId xmlns:a16="http://schemas.microsoft.com/office/drawing/2014/main" id="{DECE5F6B-135E-7D47-BE10-21926979158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73" name="Rectangle 72">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9E47413-13E0-1445-850F-1AFDF532916E}"/>
              </a:ext>
            </a:extLst>
          </p:cNvPr>
          <p:cNvSpPr>
            <a:spLocks noGrp="1"/>
          </p:cNvSpPr>
          <p:nvPr>
            <p:ph type="title"/>
          </p:nvPr>
        </p:nvSpPr>
        <p:spPr>
          <a:xfrm>
            <a:off x="1357950" y="1106424"/>
            <a:ext cx="4633416" cy="1371600"/>
          </a:xfrm>
        </p:spPr>
        <p:txBody>
          <a:bodyPr>
            <a:normAutofit/>
          </a:bodyPr>
          <a:lstStyle/>
          <a:p>
            <a:r>
              <a:rPr lang="en-US" sz="4000" dirty="0"/>
              <a:t>SLR and Climate Change: Norfolk </a:t>
            </a:r>
          </a:p>
        </p:txBody>
      </p:sp>
      <p:sp>
        <p:nvSpPr>
          <p:cNvPr id="7" name="Content Placeholder 2">
            <a:extLst>
              <a:ext uri="{FF2B5EF4-FFF2-40B4-BE49-F238E27FC236}">
                <a16:creationId xmlns:a16="http://schemas.microsoft.com/office/drawing/2014/main" id="{8BE151D9-4FA3-EF46-9BFF-97ABA8A662BF}"/>
              </a:ext>
            </a:extLst>
          </p:cNvPr>
          <p:cNvSpPr>
            <a:spLocks noGrp="1"/>
          </p:cNvSpPr>
          <p:nvPr>
            <p:ph idx="1"/>
          </p:nvPr>
        </p:nvSpPr>
        <p:spPr>
          <a:xfrm>
            <a:off x="1103272" y="2642752"/>
            <a:ext cx="5120640" cy="3108823"/>
          </a:xfrm>
        </p:spPr>
        <p:txBody>
          <a:bodyPr>
            <a:normAutofit lnSpcReduction="10000"/>
          </a:bodyPr>
          <a:lstStyle/>
          <a:p>
            <a:pPr>
              <a:lnSpc>
                <a:spcPct val="90000"/>
              </a:lnSpc>
            </a:pPr>
            <a:r>
              <a:rPr lang="en-US" sz="1600" dirty="0"/>
              <a:t>At current sea level, the park is 2,888-acres</a:t>
            </a:r>
          </a:p>
          <a:p>
            <a:pPr>
              <a:lnSpc>
                <a:spcPct val="90000"/>
              </a:lnSpc>
            </a:pPr>
            <a:r>
              <a:rPr lang="en-US" sz="1600" dirty="0"/>
              <a:t>4 feet above current sea level:</a:t>
            </a:r>
          </a:p>
          <a:p>
            <a:pPr lvl="1">
              <a:lnSpc>
                <a:spcPct val="90000"/>
              </a:lnSpc>
            </a:pPr>
            <a:r>
              <a:rPr lang="en-US" sz="1400" dirty="0"/>
              <a:t>Approximately 7mi of the 19mi of trails will be completely submerged by mean high tidewater, while about 3miwill be inundated during extreme high tide events. </a:t>
            </a:r>
          </a:p>
          <a:p>
            <a:pPr>
              <a:lnSpc>
                <a:spcPct val="90000"/>
              </a:lnSpc>
            </a:pPr>
            <a:r>
              <a:rPr lang="en-US" sz="1600" dirty="0"/>
              <a:t>At 10 ft FLSP will have 500 or less acres of land </a:t>
            </a:r>
          </a:p>
          <a:p>
            <a:pPr lvl="1">
              <a:lnSpc>
                <a:spcPct val="90000"/>
              </a:lnSpc>
            </a:pPr>
            <a:r>
              <a:rPr lang="en-US" sz="1400" dirty="0"/>
              <a:t>All of the trails will be inundated and mostly unable to be utilized. </a:t>
            </a:r>
          </a:p>
          <a:p>
            <a:pPr lvl="1">
              <a:lnSpc>
                <a:spcPct val="90000"/>
              </a:lnSpc>
            </a:pPr>
            <a:r>
              <a:rPr lang="en-US" sz="1400" dirty="0"/>
              <a:t>The campground area will also be inundated, except the area closest to the road and to Fort Story. </a:t>
            </a:r>
          </a:p>
          <a:p>
            <a:pPr lvl="1">
              <a:lnSpc>
                <a:spcPct val="90000"/>
              </a:lnSpc>
            </a:pPr>
            <a:r>
              <a:rPr lang="en-US" sz="1400" dirty="0"/>
              <a:t>The cabins, visitor center, and maintenance buildings will also be inundated. </a:t>
            </a:r>
          </a:p>
          <a:p>
            <a:pPr lvl="1">
              <a:lnSpc>
                <a:spcPct val="90000"/>
              </a:lnSpc>
            </a:pPr>
            <a:r>
              <a:rPr lang="en-US" sz="1400" dirty="0"/>
              <a:t>The unique marshes, dunes, and forests will no longer exist and the attraction to the land will be lost. </a:t>
            </a:r>
          </a:p>
        </p:txBody>
      </p:sp>
    </p:spTree>
    <p:extLst>
      <p:ext uri="{BB962C8B-B14F-4D97-AF65-F5344CB8AC3E}">
        <p14:creationId xmlns:p14="http://schemas.microsoft.com/office/powerpoint/2010/main" val="79488737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3" descr="page20image27417296">
            <a:extLst>
              <a:ext uri="{FF2B5EF4-FFF2-40B4-BE49-F238E27FC236}">
                <a16:creationId xmlns:a16="http://schemas.microsoft.com/office/drawing/2014/main" id="{76425E03-D04E-3C4F-B13E-35CDF2B7351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80" name="Rectangle 7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9E47413-13E0-1445-850F-1AFDF532916E}"/>
              </a:ext>
            </a:extLst>
          </p:cNvPr>
          <p:cNvSpPr>
            <a:spLocks noGrp="1"/>
          </p:cNvSpPr>
          <p:nvPr>
            <p:ph type="title"/>
          </p:nvPr>
        </p:nvSpPr>
        <p:spPr>
          <a:xfrm>
            <a:off x="1103272" y="1154601"/>
            <a:ext cx="5120640" cy="961070"/>
          </a:xfrm>
        </p:spPr>
        <p:txBody>
          <a:bodyPr>
            <a:noAutofit/>
          </a:bodyPr>
          <a:lstStyle/>
          <a:p>
            <a:r>
              <a:rPr lang="en-US" sz="3200" dirty="0"/>
              <a:t>SLR and Climate Change: Virginia Beach </a:t>
            </a:r>
          </a:p>
        </p:txBody>
      </p:sp>
      <p:sp>
        <p:nvSpPr>
          <p:cNvPr id="7" name="Content Placeholder 2">
            <a:extLst>
              <a:ext uri="{FF2B5EF4-FFF2-40B4-BE49-F238E27FC236}">
                <a16:creationId xmlns:a16="http://schemas.microsoft.com/office/drawing/2014/main" id="{8BE151D9-4FA3-EF46-9BFF-97ABA8A662BF}"/>
              </a:ext>
            </a:extLst>
          </p:cNvPr>
          <p:cNvSpPr>
            <a:spLocks noGrp="1"/>
          </p:cNvSpPr>
          <p:nvPr>
            <p:ph idx="1"/>
          </p:nvPr>
        </p:nvSpPr>
        <p:spPr>
          <a:xfrm>
            <a:off x="1103272" y="2250142"/>
            <a:ext cx="5120640" cy="3549612"/>
          </a:xfrm>
        </p:spPr>
        <p:txBody>
          <a:bodyPr>
            <a:noAutofit/>
          </a:bodyPr>
          <a:lstStyle/>
          <a:p>
            <a:pPr>
              <a:lnSpc>
                <a:spcPct val="90000"/>
              </a:lnSpc>
            </a:pPr>
            <a:r>
              <a:rPr lang="en-US" sz="1400" dirty="0"/>
              <a:t>At 4 feet SLR, the Virginia Beach community will be inundated from North Bay flooding north to northwest. </a:t>
            </a:r>
          </a:p>
          <a:p>
            <a:pPr lvl="1">
              <a:lnSpc>
                <a:spcPct val="90000"/>
              </a:lnSpc>
            </a:pPr>
            <a:r>
              <a:rPr lang="en-US" sz="1200" dirty="0"/>
              <a:t>The North Landing river will also expand from 0.25mi across between </a:t>
            </a:r>
            <a:r>
              <a:rPr lang="en-US" sz="1200" dirty="0" err="1"/>
              <a:t>Pungo</a:t>
            </a:r>
            <a:r>
              <a:rPr lang="en-US" sz="1200" dirty="0"/>
              <a:t> Ferry Rd and W Landing Road to 0.5mi or more. </a:t>
            </a:r>
          </a:p>
          <a:p>
            <a:pPr lvl="1">
              <a:lnSpc>
                <a:spcPct val="90000"/>
              </a:lnSpc>
            </a:pPr>
            <a:r>
              <a:rPr lang="en-US" sz="1200" dirty="0"/>
              <a:t>During storm surge and flooding events, the river could expand even greater. </a:t>
            </a:r>
          </a:p>
          <a:p>
            <a:pPr>
              <a:lnSpc>
                <a:spcPct val="90000"/>
              </a:lnSpc>
            </a:pPr>
            <a:r>
              <a:rPr lang="en-US" sz="1400" dirty="0"/>
              <a:t>At 10 feet above current high tide, Norfolk is completely inundated, there is only small areas above the new sea level that are not flooded and are now islands.</a:t>
            </a:r>
          </a:p>
          <a:p>
            <a:pPr lvl="1">
              <a:lnSpc>
                <a:spcPct val="90000"/>
              </a:lnSpc>
            </a:pPr>
            <a:r>
              <a:rPr lang="en-US" sz="1200" dirty="0" err="1"/>
              <a:t>Portsmith</a:t>
            </a:r>
            <a:r>
              <a:rPr lang="en-US" sz="1200" dirty="0"/>
              <a:t> is also inundated, leaving Chesapeake and Virginia Beach to be disconnected from the rest of Virginia </a:t>
            </a:r>
          </a:p>
          <a:p>
            <a:pPr lvl="1">
              <a:lnSpc>
                <a:spcPct val="90000"/>
              </a:lnSpc>
            </a:pPr>
            <a:r>
              <a:rPr lang="en-US" sz="1200" dirty="0"/>
              <a:t>There are areas of land not flooded, but this leaves islands disconnected by saltwater rivers and would be extremely fragile to storms. </a:t>
            </a:r>
          </a:p>
          <a:p>
            <a:pPr lvl="1">
              <a:lnSpc>
                <a:spcPct val="90000"/>
              </a:lnSpc>
            </a:pPr>
            <a:r>
              <a:rPr lang="en-US" sz="1200" dirty="0"/>
              <a:t>Virginia Beach is no longer a thriving tourist destination as the beach front businesses and attractions are under the tide level. The new coast lines are full of debris and are not sandy beaches, but old properties or grasslands. </a:t>
            </a:r>
          </a:p>
        </p:txBody>
      </p:sp>
    </p:spTree>
    <p:extLst>
      <p:ext uri="{BB962C8B-B14F-4D97-AF65-F5344CB8AC3E}">
        <p14:creationId xmlns:p14="http://schemas.microsoft.com/office/powerpoint/2010/main" val="77440237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arrow&#10;&#10;Description automatically generated">
            <a:extLst>
              <a:ext uri="{FF2B5EF4-FFF2-40B4-BE49-F238E27FC236}">
                <a16:creationId xmlns:a16="http://schemas.microsoft.com/office/drawing/2014/main" id="{2462F192-9922-E54C-86B4-C14C7569FA0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flipH="1">
            <a:off x="20" y="10"/>
            <a:ext cx="12191980" cy="6857990"/>
          </a:xfrm>
          <a:prstGeom prst="rect">
            <a:avLst/>
          </a:prstGeom>
        </p:spPr>
      </p:pic>
      <p:sp>
        <p:nvSpPr>
          <p:cNvPr id="9" name="Rectangle 8">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448EB30-D873-D24A-A783-18C4DDDEEE5A}"/>
              </a:ext>
            </a:extLst>
          </p:cNvPr>
          <p:cNvSpPr>
            <a:spLocks noGrp="1"/>
          </p:cNvSpPr>
          <p:nvPr>
            <p:ph type="title"/>
          </p:nvPr>
        </p:nvSpPr>
        <p:spPr>
          <a:xfrm>
            <a:off x="4727964" y="494575"/>
            <a:ext cx="6718433" cy="962750"/>
          </a:xfrm>
        </p:spPr>
        <p:txBody>
          <a:bodyPr>
            <a:normAutofit/>
          </a:bodyPr>
          <a:lstStyle/>
          <a:p>
            <a:r>
              <a:rPr lang="en-US" dirty="0">
                <a:solidFill>
                  <a:schemeClr val="tx1">
                    <a:lumMod val="75000"/>
                    <a:lumOff val="25000"/>
                  </a:schemeClr>
                </a:solidFill>
              </a:rPr>
              <a:t>Economic Stability </a:t>
            </a:r>
          </a:p>
        </p:txBody>
      </p:sp>
      <p:sp>
        <p:nvSpPr>
          <p:cNvPr id="3" name="Content Placeholder 2">
            <a:extLst>
              <a:ext uri="{FF2B5EF4-FFF2-40B4-BE49-F238E27FC236}">
                <a16:creationId xmlns:a16="http://schemas.microsoft.com/office/drawing/2014/main" id="{A48BD7FD-4680-764F-9788-CDA0747FECDD}"/>
              </a:ext>
            </a:extLst>
          </p:cNvPr>
          <p:cNvSpPr>
            <a:spLocks noGrp="1"/>
          </p:cNvSpPr>
          <p:nvPr>
            <p:ph idx="1"/>
          </p:nvPr>
        </p:nvSpPr>
        <p:spPr>
          <a:xfrm>
            <a:off x="4417103" y="1457325"/>
            <a:ext cx="7340156" cy="5025771"/>
          </a:xfrm>
        </p:spPr>
        <p:txBody>
          <a:bodyPr>
            <a:normAutofit/>
          </a:bodyPr>
          <a:lstStyle/>
          <a:p>
            <a:pPr>
              <a:lnSpc>
                <a:spcPct val="90000"/>
              </a:lnSpc>
            </a:pPr>
            <a:r>
              <a:rPr lang="en-US" sz="1600" dirty="0">
                <a:solidFill>
                  <a:schemeClr val="tx1">
                    <a:lumMod val="75000"/>
                    <a:lumOff val="25000"/>
                  </a:schemeClr>
                </a:solidFill>
              </a:rPr>
              <a:t>Local, state, federal, and global economies impact the ability for FLSP to maintain its socio-economic role. </a:t>
            </a:r>
          </a:p>
          <a:p>
            <a:pPr lvl="1">
              <a:lnSpc>
                <a:spcPct val="90000"/>
              </a:lnSpc>
            </a:pPr>
            <a:r>
              <a:rPr lang="en-US" sz="1400" dirty="0">
                <a:solidFill>
                  <a:schemeClr val="tx1">
                    <a:lumMod val="75000"/>
                    <a:lumOff val="25000"/>
                  </a:schemeClr>
                </a:solidFill>
              </a:rPr>
              <a:t>State economy is growing, people are feeling comfortable with their personal finances and are wanting to travel. </a:t>
            </a:r>
          </a:p>
          <a:p>
            <a:pPr lvl="1">
              <a:lnSpc>
                <a:spcPct val="90000"/>
              </a:lnSpc>
            </a:pPr>
            <a:r>
              <a:rPr lang="en-US" sz="1400" dirty="0">
                <a:solidFill>
                  <a:schemeClr val="tx1">
                    <a:lumMod val="75000"/>
                    <a:lumOff val="25000"/>
                  </a:schemeClr>
                </a:solidFill>
              </a:rPr>
              <a:t>The influx of money to businesses and the communities allows them to stay updated and clean, providing for more tourists to have the desire to visit. FLSP provides a much-needed space for recreational activities. </a:t>
            </a:r>
          </a:p>
          <a:p>
            <a:pPr lvl="1">
              <a:lnSpc>
                <a:spcPct val="90000"/>
              </a:lnSpc>
            </a:pPr>
            <a:r>
              <a:rPr lang="en-US" sz="1400" dirty="0">
                <a:solidFill>
                  <a:schemeClr val="tx1">
                    <a:lumMod val="75000"/>
                    <a:lumOff val="25000"/>
                  </a:schemeClr>
                </a:solidFill>
              </a:rPr>
              <a:t>The high-use park is able to request more state money for repairs and growth. </a:t>
            </a:r>
          </a:p>
          <a:p>
            <a:pPr lvl="1">
              <a:lnSpc>
                <a:spcPct val="90000"/>
              </a:lnSpc>
            </a:pPr>
            <a:r>
              <a:rPr lang="en-US" sz="1400" dirty="0">
                <a:solidFill>
                  <a:schemeClr val="tx1">
                    <a:lumMod val="75000"/>
                    <a:lumOff val="25000"/>
                  </a:schemeClr>
                </a:solidFill>
              </a:rPr>
              <a:t>Federal and global economic growth is also correlated with the growth of the state and local economies. </a:t>
            </a:r>
          </a:p>
          <a:p>
            <a:pPr>
              <a:lnSpc>
                <a:spcPct val="90000"/>
              </a:lnSpc>
            </a:pPr>
            <a:r>
              <a:rPr lang="en-US" sz="1600" dirty="0">
                <a:solidFill>
                  <a:schemeClr val="tx1">
                    <a:lumMod val="75000"/>
                    <a:lumOff val="25000"/>
                  </a:schemeClr>
                </a:solidFill>
              </a:rPr>
              <a:t>Local, state, national, and global economies are in recession is negative to the tourism industry, and therefore negative to Virginia Beach and FLSP. </a:t>
            </a:r>
          </a:p>
          <a:p>
            <a:pPr lvl="1">
              <a:lnSpc>
                <a:spcPct val="90000"/>
              </a:lnSpc>
            </a:pPr>
            <a:r>
              <a:rPr lang="en-US" sz="1400" dirty="0">
                <a:solidFill>
                  <a:schemeClr val="tx1">
                    <a:lumMod val="75000"/>
                    <a:lumOff val="25000"/>
                  </a:schemeClr>
                </a:solidFill>
              </a:rPr>
              <a:t>People are not traveling on regular vacations but are staying home and saving money or spending it in their own communities. </a:t>
            </a:r>
          </a:p>
          <a:p>
            <a:pPr lvl="1">
              <a:lnSpc>
                <a:spcPct val="90000"/>
              </a:lnSpc>
            </a:pPr>
            <a:r>
              <a:rPr lang="en-US" sz="1400" dirty="0">
                <a:solidFill>
                  <a:schemeClr val="tx1">
                    <a:lumMod val="75000"/>
                    <a:lumOff val="25000"/>
                  </a:schemeClr>
                </a:solidFill>
              </a:rPr>
              <a:t>Restaurants and retailers are closed, and their owners can no longer provide for themselves or their families. Eventually, many of these must close their doors permanently. </a:t>
            </a:r>
          </a:p>
          <a:p>
            <a:pPr lvl="1">
              <a:lnSpc>
                <a:spcPct val="90000"/>
              </a:lnSpc>
            </a:pPr>
            <a:r>
              <a:rPr lang="en-US" sz="1400" dirty="0">
                <a:solidFill>
                  <a:schemeClr val="tx1">
                    <a:lumMod val="75000"/>
                    <a:lumOff val="25000"/>
                  </a:schemeClr>
                </a:solidFill>
              </a:rPr>
              <a:t>The community becomes desolate as more shops, businesses, and restaurants close and residents leave the area. The tourists, when later are able to travel, do not want to visit Virginia Beach because it is unclean, sad, and has limited attractions. </a:t>
            </a:r>
          </a:p>
          <a:p>
            <a:pPr lvl="1">
              <a:lnSpc>
                <a:spcPct val="90000"/>
              </a:lnSpc>
            </a:pPr>
            <a:r>
              <a:rPr lang="en-US" sz="1400" dirty="0">
                <a:solidFill>
                  <a:schemeClr val="tx1">
                    <a:lumMod val="75000"/>
                    <a:lumOff val="25000"/>
                  </a:schemeClr>
                </a:solidFill>
              </a:rPr>
              <a:t>As the economy declines and residents move away, FLSP loses local visitors as well and cannot sustain itself.</a:t>
            </a:r>
          </a:p>
        </p:txBody>
      </p:sp>
    </p:spTree>
    <p:extLst>
      <p:ext uri="{BB962C8B-B14F-4D97-AF65-F5344CB8AC3E}">
        <p14:creationId xmlns:p14="http://schemas.microsoft.com/office/powerpoint/2010/main" val="580237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descr="A picture containing sky, grass, outdoor&#10;&#10;Description automatically generated">
            <a:extLst>
              <a:ext uri="{FF2B5EF4-FFF2-40B4-BE49-F238E27FC236}">
                <a16:creationId xmlns:a16="http://schemas.microsoft.com/office/drawing/2014/main" id="{BC5F391D-2FB2-A443-BD1B-918E9333C2E5}"/>
              </a:ext>
            </a:extLst>
          </p:cNvPr>
          <p:cNvPicPr>
            <a:picLocks noChangeAspect="1"/>
          </p:cNvPicPr>
          <p:nvPr/>
        </p:nvPicPr>
        <p:blipFill rotWithShape="1">
          <a:blip r:embed="rId2">
            <a:extLst>
              <a:ext uri="{28A0092B-C50C-407E-A947-70E740481C1C}">
                <a14:useLocalDpi xmlns:a14="http://schemas.microsoft.com/office/drawing/2010/main"/>
              </a:ext>
            </a:extLst>
          </a:blip>
          <a:srcRect b="-2"/>
          <a:stretch/>
        </p:blipFill>
        <p:spPr>
          <a:xfrm>
            <a:off x="234696" y="237744"/>
            <a:ext cx="3996183" cy="5266822"/>
          </a:xfrm>
          <a:prstGeom prst="rect">
            <a:avLst/>
          </a:prstGeom>
        </p:spPr>
      </p:pic>
      <p:sp>
        <p:nvSpPr>
          <p:cNvPr id="27" name="Rectangle 26">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D3F45225-E77E-0D49-8D09-97C712DB2DBB}"/>
              </a:ext>
            </a:extLst>
          </p:cNvPr>
          <p:cNvSpPr>
            <a:spLocks noGrp="1"/>
          </p:cNvSpPr>
          <p:nvPr>
            <p:ph type="title"/>
          </p:nvPr>
        </p:nvSpPr>
        <p:spPr>
          <a:xfrm>
            <a:off x="4965192" y="642593"/>
            <a:ext cx="6280826" cy="915274"/>
          </a:xfrm>
        </p:spPr>
        <p:txBody>
          <a:bodyPr>
            <a:normAutofit/>
          </a:bodyPr>
          <a:lstStyle/>
          <a:p>
            <a:r>
              <a:rPr lang="en-US" dirty="0"/>
              <a:t>History</a:t>
            </a:r>
          </a:p>
        </p:txBody>
      </p:sp>
      <p:sp>
        <p:nvSpPr>
          <p:cNvPr id="9" name="Content Placeholder 8">
            <a:extLst>
              <a:ext uri="{FF2B5EF4-FFF2-40B4-BE49-F238E27FC236}">
                <a16:creationId xmlns:a16="http://schemas.microsoft.com/office/drawing/2014/main" id="{A497133D-BF33-48C3-A196-AE91C72730B5}"/>
              </a:ext>
            </a:extLst>
          </p:cNvPr>
          <p:cNvSpPr>
            <a:spLocks noGrp="1"/>
          </p:cNvSpPr>
          <p:nvPr>
            <p:ph idx="1"/>
          </p:nvPr>
        </p:nvSpPr>
        <p:spPr>
          <a:xfrm>
            <a:off x="4965191" y="1557867"/>
            <a:ext cx="6549475" cy="4657540"/>
          </a:xfrm>
        </p:spPr>
        <p:txBody>
          <a:bodyPr>
            <a:normAutofit fontScale="92500" lnSpcReduction="10000"/>
          </a:bodyPr>
          <a:lstStyle/>
          <a:p>
            <a:pPr>
              <a:lnSpc>
                <a:spcPct val="90000"/>
              </a:lnSpc>
            </a:pPr>
            <a:r>
              <a:rPr lang="en-US" sz="1500" dirty="0"/>
              <a:t>Chesapeake Indian Tribe once covered this land but were brutally massacred by the Powhatan nation to the west. The Powhatan’s were told of a conquering threat from the east, and knowing of only the Chesapeake people, slaughtered them about 1606-1607. The ships of English colonists arrived from London in April of 1607</a:t>
            </a:r>
          </a:p>
          <a:p>
            <a:pPr>
              <a:lnSpc>
                <a:spcPct val="90000"/>
              </a:lnSpc>
            </a:pPr>
            <a:r>
              <a:rPr lang="en-US" sz="1500" dirty="0"/>
              <a:t>The Powhatan Tribe worked with Virginia State and First Landing to place the remains of the Chesapeake Indians in a burial ground in the park. People come to this spot to pay respects to the tribe and learn of the past culture</a:t>
            </a:r>
          </a:p>
          <a:p>
            <a:pPr>
              <a:lnSpc>
                <a:spcPct val="90000"/>
              </a:lnSpc>
            </a:pPr>
            <a:r>
              <a:rPr lang="en-US" sz="1500" dirty="0"/>
              <a:t>The park is named for the location in which the first English Colonists landed in 1607, where they said to have placed a cross</a:t>
            </a:r>
          </a:p>
          <a:p>
            <a:pPr>
              <a:lnSpc>
                <a:spcPct val="90000"/>
              </a:lnSpc>
            </a:pPr>
            <a:r>
              <a:rPr lang="en-US" sz="1500" dirty="0"/>
              <a:t>The was originally named Seashore State Park and was opened in 1936 by an all Africa-American group from the Civilian Conservation Corp</a:t>
            </a:r>
          </a:p>
          <a:p>
            <a:pPr>
              <a:lnSpc>
                <a:spcPct val="90000"/>
              </a:lnSpc>
            </a:pPr>
            <a:r>
              <a:rPr lang="en-US" sz="1500" dirty="0"/>
              <a:t>Theses men built roads, trails, 6 cabins, and administrative and maintenance buildings</a:t>
            </a:r>
          </a:p>
          <a:p>
            <a:pPr>
              <a:lnSpc>
                <a:spcPct val="90000"/>
              </a:lnSpc>
            </a:pPr>
            <a:r>
              <a:rPr lang="en-US" sz="1500" dirty="0"/>
              <a:t>In 1999, Seashore State Park was renamed as First Landing State Park to recognize the first landing of the colonists. </a:t>
            </a:r>
          </a:p>
          <a:p>
            <a:pPr>
              <a:lnSpc>
                <a:spcPct val="90000"/>
              </a:lnSpc>
            </a:pPr>
            <a:r>
              <a:rPr lang="en-US" sz="1500" dirty="0"/>
              <a:t>The park today is 2,888-acres, has 20 cabins, over 200 campsites, and about 19-miles of trails but no longer contains the symbolic cross that represents the landing of the colonists </a:t>
            </a:r>
          </a:p>
          <a:p>
            <a:pPr>
              <a:lnSpc>
                <a:spcPct val="90000"/>
              </a:lnSpc>
            </a:pPr>
            <a:r>
              <a:rPr lang="en-US" sz="1500" dirty="0"/>
              <a:t>It is highly attractive to residents and tourists because of the rich history and prime location so close to oceanfront Virginia Beach. People also have a lot of interest in the deep and rich history</a:t>
            </a:r>
          </a:p>
          <a:p>
            <a:pPr>
              <a:lnSpc>
                <a:spcPct val="90000"/>
              </a:lnSpc>
            </a:pPr>
            <a:endParaRPr lang="en-US" sz="1100" dirty="0"/>
          </a:p>
        </p:txBody>
      </p:sp>
      <p:sp>
        <p:nvSpPr>
          <p:cNvPr id="8" name="Rectangle 7">
            <a:extLst>
              <a:ext uri="{FF2B5EF4-FFF2-40B4-BE49-F238E27FC236}">
                <a16:creationId xmlns:a16="http://schemas.microsoft.com/office/drawing/2014/main" id="{CD0F3E30-D556-CE4B-9DF9-011926197533}"/>
              </a:ext>
            </a:extLst>
          </p:cNvPr>
          <p:cNvSpPr/>
          <p:nvPr/>
        </p:nvSpPr>
        <p:spPr>
          <a:xfrm>
            <a:off x="234695" y="5504566"/>
            <a:ext cx="4144798" cy="1115690"/>
          </a:xfrm>
          <a:prstGeom prst="rect">
            <a:avLst/>
          </a:prstGeom>
        </p:spPr>
        <p:txBody>
          <a:bodyPr wrap="square">
            <a:spAutoFit/>
          </a:bodyPr>
          <a:lstStyle/>
          <a:p>
            <a:r>
              <a:rPr lang="en-US" sz="1400" b="1" i="0" dirty="0">
                <a:solidFill>
                  <a:schemeClr val="bg1">
                    <a:lumMod val="50000"/>
                  </a:schemeClr>
                </a:solidFill>
                <a:effectLst/>
                <a:latin typeface="Open Sans"/>
              </a:rPr>
              <a:t>First Landing Festival's Historic Reenactment</a:t>
            </a:r>
          </a:p>
          <a:p>
            <a:r>
              <a:rPr lang="en-US" sz="1050" b="1" i="0" dirty="0">
                <a:solidFill>
                  <a:schemeClr val="bg1">
                    <a:lumMod val="50000"/>
                  </a:schemeClr>
                </a:solidFill>
                <a:effectLst/>
                <a:latin typeface="Open Sans"/>
              </a:rPr>
              <a:t>By </a:t>
            </a:r>
            <a:r>
              <a:rPr lang="en-US" sz="1050" b="1" i="0" cap="all" dirty="0">
                <a:solidFill>
                  <a:schemeClr val="bg1">
                    <a:lumMod val="50000"/>
                  </a:schemeClr>
                </a:solidFill>
                <a:effectLst/>
                <a:latin typeface="Open Sans"/>
              </a:rPr>
              <a:t>STEVE EARLEY</a:t>
            </a:r>
            <a:endParaRPr lang="en-US" sz="1050" b="0" i="0" dirty="0">
              <a:solidFill>
                <a:schemeClr val="bg1">
                  <a:lumMod val="50000"/>
                </a:schemeClr>
              </a:solidFill>
              <a:effectLst/>
              <a:latin typeface="Open Sans"/>
            </a:endParaRPr>
          </a:p>
          <a:p>
            <a:r>
              <a:rPr lang="en-US" sz="1050" b="0" i="0" dirty="0">
                <a:solidFill>
                  <a:schemeClr val="bg1">
                    <a:lumMod val="50000"/>
                  </a:schemeClr>
                </a:solidFill>
                <a:effectLst/>
                <a:latin typeface="Georgia" panose="02040502050405020303" pitchFamily="18" charset="0"/>
              </a:rPr>
              <a:t>Reenactors bow their heads in prayer on the dunes lining Chesapeake Bay during the First Landing Festival's Historic Reenactment and Celebration at First Landing State Park in Virginia Beach on Saturday, March 26, 2016. (Steve </a:t>
            </a:r>
            <a:r>
              <a:rPr lang="en-US" sz="1050" b="0" i="0" dirty="0" err="1">
                <a:solidFill>
                  <a:schemeClr val="bg1">
                    <a:lumMod val="50000"/>
                  </a:schemeClr>
                </a:solidFill>
                <a:effectLst/>
                <a:latin typeface="Georgia" panose="02040502050405020303" pitchFamily="18" charset="0"/>
              </a:rPr>
              <a:t>Earley</a:t>
            </a:r>
            <a:r>
              <a:rPr lang="en-US" sz="1050" b="0" i="0" dirty="0">
                <a:solidFill>
                  <a:schemeClr val="bg1">
                    <a:lumMod val="50000"/>
                  </a:schemeClr>
                </a:solidFill>
                <a:effectLst/>
                <a:latin typeface="Georgia" panose="02040502050405020303" pitchFamily="18" charset="0"/>
              </a:rPr>
              <a:t>)</a:t>
            </a:r>
          </a:p>
        </p:txBody>
      </p:sp>
    </p:spTree>
    <p:extLst>
      <p:ext uri="{BB962C8B-B14F-4D97-AF65-F5344CB8AC3E}">
        <p14:creationId xmlns:p14="http://schemas.microsoft.com/office/powerpoint/2010/main" val="1475735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48" name="Rectangle 4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0" name="Rectangle 4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2" name="Group 5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53" name="Straight Connector 5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7" name="Rectangle 56">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Rectangle 60">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65" name="Rectangle 64">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82DE9E1-74E3-C544-96BA-5D7B168AE780}"/>
              </a:ext>
            </a:extLst>
          </p:cNvPr>
          <p:cNvSpPr>
            <a:spLocks noGrp="1"/>
          </p:cNvSpPr>
          <p:nvPr>
            <p:ph type="title"/>
          </p:nvPr>
        </p:nvSpPr>
        <p:spPr>
          <a:xfrm>
            <a:off x="1239407" y="1952329"/>
            <a:ext cx="2978281" cy="2953342"/>
          </a:xfrm>
        </p:spPr>
        <p:txBody>
          <a:bodyPr vert="horz" lIns="91440" tIns="45720" rIns="91440" bIns="45720" rtlCol="0" anchor="ctr">
            <a:normAutofit/>
          </a:bodyPr>
          <a:lstStyle/>
          <a:p>
            <a:pPr algn="ctr">
              <a:lnSpc>
                <a:spcPct val="83000"/>
              </a:lnSpc>
            </a:pPr>
            <a:r>
              <a:rPr lang="en-US" sz="3000" b="0" cap="all" spc="-100" dirty="0">
                <a:solidFill>
                  <a:schemeClr val="bg1"/>
                </a:solidFill>
              </a:rPr>
              <a:t>Interventions</a:t>
            </a:r>
          </a:p>
        </p:txBody>
      </p:sp>
      <p:sp>
        <p:nvSpPr>
          <p:cNvPr id="67" name="Rectangle 66">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9" name="Straight Connector 68">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26" name="Content Placeholder 25" descr="Map&#10;&#10;Description automatically generated">
            <a:extLst>
              <a:ext uri="{FF2B5EF4-FFF2-40B4-BE49-F238E27FC236}">
                <a16:creationId xmlns:a16="http://schemas.microsoft.com/office/drawing/2014/main" id="{817E0F13-4C1C-3948-B903-D032A6EFD1DE}"/>
              </a:ext>
            </a:extLst>
          </p:cNvPr>
          <p:cNvPicPr>
            <a:picLocks noGrp="1"/>
          </p:cNvPicPr>
          <p:nvPr>
            <p:ph idx="1"/>
          </p:nvPr>
        </p:nvPicPr>
        <p:blipFill>
          <a:blip r:embed="rId4"/>
          <a:stretch>
            <a:fillRect/>
          </a:stretch>
        </p:blipFill>
        <p:spPr>
          <a:xfrm>
            <a:off x="5784798" y="516228"/>
            <a:ext cx="5295256" cy="2883600"/>
          </a:xfrm>
          <a:prstGeom prst="rect">
            <a:avLst/>
          </a:prstGeom>
        </p:spPr>
      </p:pic>
      <p:grpSp>
        <p:nvGrpSpPr>
          <p:cNvPr id="4" name="Group 3">
            <a:extLst>
              <a:ext uri="{FF2B5EF4-FFF2-40B4-BE49-F238E27FC236}">
                <a16:creationId xmlns:a16="http://schemas.microsoft.com/office/drawing/2014/main" id="{81893CCD-7B22-4749-A096-C45843F5CCE7}"/>
              </a:ext>
            </a:extLst>
          </p:cNvPr>
          <p:cNvGrpSpPr/>
          <p:nvPr/>
        </p:nvGrpSpPr>
        <p:grpSpPr>
          <a:xfrm>
            <a:off x="5784798" y="3398556"/>
            <a:ext cx="5295600" cy="2938077"/>
            <a:chOff x="5784798" y="3655228"/>
            <a:chExt cx="5295600" cy="2938077"/>
          </a:xfrm>
        </p:grpSpPr>
        <p:sp>
          <p:nvSpPr>
            <p:cNvPr id="3" name="Rectangle 2">
              <a:extLst>
                <a:ext uri="{FF2B5EF4-FFF2-40B4-BE49-F238E27FC236}">
                  <a16:creationId xmlns:a16="http://schemas.microsoft.com/office/drawing/2014/main" id="{590E052C-194D-9B48-A229-3491B8DA5A72}"/>
                </a:ext>
              </a:extLst>
            </p:cNvPr>
            <p:cNvSpPr/>
            <p:nvPr/>
          </p:nvSpPr>
          <p:spPr>
            <a:xfrm>
              <a:off x="5784798" y="3655228"/>
              <a:ext cx="5295256" cy="2938077"/>
            </a:xfrm>
            <a:prstGeom prst="rect">
              <a:avLst/>
            </a:prstGeom>
            <a:solidFill>
              <a:schemeClr val="accent6">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D5C146F-EF01-9D4C-816C-31764BF41225}"/>
                </a:ext>
              </a:extLst>
            </p:cNvPr>
            <p:cNvPicPr>
              <a:picLocks noChangeAspect="1"/>
            </p:cNvPicPr>
            <p:nvPr/>
          </p:nvPicPr>
          <p:blipFill rotWithShape="1">
            <a:blip r:embed="rId5">
              <a:extLst>
                <a:ext uri="{28A0092B-C50C-407E-A947-70E740481C1C}">
                  <a14:useLocalDpi xmlns:a14="http://schemas.microsoft.com/office/drawing/2010/main"/>
                </a:ext>
              </a:extLst>
            </a:blip>
            <a:srcRect l="11083" t="20910" r="1809" b="8035"/>
            <a:stretch/>
          </p:blipFill>
          <p:spPr>
            <a:xfrm>
              <a:off x="5784798" y="3656511"/>
              <a:ext cx="5295600" cy="2883369"/>
            </a:xfrm>
            <a:prstGeom prst="rect">
              <a:avLst/>
            </a:prstGeom>
          </p:spPr>
        </p:pic>
      </p:grpSp>
    </p:spTree>
    <p:extLst>
      <p:ext uri="{BB962C8B-B14F-4D97-AF65-F5344CB8AC3E}">
        <p14:creationId xmlns:p14="http://schemas.microsoft.com/office/powerpoint/2010/main" val="139095822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5" name="Picture 4">
            <a:extLst>
              <a:ext uri="{FF2B5EF4-FFF2-40B4-BE49-F238E27FC236}">
                <a16:creationId xmlns:a16="http://schemas.microsoft.com/office/drawing/2014/main" id="{FE8FAA08-73A1-4C43-B2D9-9A775E6920F4}"/>
              </a:ext>
            </a:extLst>
          </p:cNvPr>
          <p:cNvPicPr>
            <a:picLocks noChangeAspect="1"/>
          </p:cNvPicPr>
          <p:nvPr/>
        </p:nvPicPr>
        <p:blipFill rotWithShape="1">
          <a:blip r:embed="rId2">
            <a:extLst>
              <a:ext uri="{28A0092B-C50C-407E-A947-70E740481C1C}">
                <a14:useLocalDpi xmlns:a14="http://schemas.microsoft.com/office/drawing/2010/main"/>
              </a:ext>
            </a:extLst>
          </a:blip>
          <a:srcRect t="-1881"/>
          <a:stretch/>
        </p:blipFill>
        <p:spPr>
          <a:xfrm>
            <a:off x="424928" y="419292"/>
            <a:ext cx="5522976" cy="6053328"/>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00C485-DDFB-834B-A53D-B54697AEE335}"/>
              </a:ext>
            </a:extLst>
          </p:cNvPr>
          <p:cNvSpPr>
            <a:spLocks noGrp="1"/>
          </p:cNvSpPr>
          <p:nvPr>
            <p:ph type="title"/>
          </p:nvPr>
        </p:nvSpPr>
        <p:spPr>
          <a:xfrm>
            <a:off x="6534405" y="446146"/>
            <a:ext cx="5252905" cy="1196917"/>
          </a:xfrm>
        </p:spPr>
        <p:txBody>
          <a:bodyPr>
            <a:normAutofit/>
          </a:bodyPr>
          <a:lstStyle/>
          <a:p>
            <a:r>
              <a:rPr lang="en-US" sz="3200" dirty="0"/>
              <a:t>Interventions Addressing Sea Level Rise </a:t>
            </a:r>
          </a:p>
        </p:txBody>
      </p:sp>
      <p:sp>
        <p:nvSpPr>
          <p:cNvPr id="3" name="Content Placeholder 2">
            <a:extLst>
              <a:ext uri="{FF2B5EF4-FFF2-40B4-BE49-F238E27FC236}">
                <a16:creationId xmlns:a16="http://schemas.microsoft.com/office/drawing/2014/main" id="{A159152B-C6C5-6B41-9FB7-7425D82DC2A5}"/>
              </a:ext>
            </a:extLst>
          </p:cNvPr>
          <p:cNvSpPr>
            <a:spLocks noGrp="1"/>
          </p:cNvSpPr>
          <p:nvPr>
            <p:ph idx="1"/>
          </p:nvPr>
        </p:nvSpPr>
        <p:spPr>
          <a:xfrm>
            <a:off x="6534405" y="2071688"/>
            <a:ext cx="5252904" cy="4378724"/>
          </a:xfrm>
        </p:spPr>
        <p:txBody>
          <a:bodyPr>
            <a:normAutofit/>
          </a:bodyPr>
          <a:lstStyle/>
          <a:p>
            <a:pPr>
              <a:lnSpc>
                <a:spcPct val="90000"/>
              </a:lnSpc>
            </a:pPr>
            <a:r>
              <a:rPr lang="en-US" sz="1600" dirty="0"/>
              <a:t>FLSP is an important tourist attraction due to the unique ecosystems as well as the various beaches, camping, and trails that provide excellent outdoor recreation. </a:t>
            </a:r>
          </a:p>
          <a:p>
            <a:pPr>
              <a:lnSpc>
                <a:spcPct val="90000"/>
              </a:lnSpc>
            </a:pPr>
            <a:r>
              <a:rPr lang="en-US" sz="1600" dirty="0"/>
              <a:t>Natural Interventions:</a:t>
            </a:r>
          </a:p>
          <a:p>
            <a:pPr lvl="1">
              <a:lnSpc>
                <a:spcPct val="90000"/>
              </a:lnSpc>
            </a:pPr>
            <a:r>
              <a:rPr lang="en-US" dirty="0"/>
              <a:t>Add sediment to the beaches, building natural dikes, and increasing vegetation and marshland. </a:t>
            </a:r>
          </a:p>
          <a:p>
            <a:pPr lvl="2">
              <a:lnSpc>
                <a:spcPct val="90000"/>
              </a:lnSpc>
            </a:pPr>
            <a:r>
              <a:rPr lang="en-US" dirty="0"/>
              <a:t>Bringing in sediments to build up the beaches of the bayside of the terrain would delay to impacts of SLR.</a:t>
            </a:r>
          </a:p>
          <a:p>
            <a:pPr lvl="2">
              <a:lnSpc>
                <a:spcPct val="90000"/>
              </a:lnSpc>
            </a:pPr>
            <a:r>
              <a:rPr lang="en-US" dirty="0"/>
              <a:t>Unfortunately, this method would also greatly impact the unique ecosystems by covering them up and potential inviting invasive species to the park. </a:t>
            </a:r>
          </a:p>
          <a:p>
            <a:pPr lvl="2">
              <a:lnSpc>
                <a:spcPct val="90000"/>
              </a:lnSpc>
            </a:pPr>
            <a:r>
              <a:rPr lang="en-US" dirty="0"/>
              <a:t>Expanding marshes and vegetation would also slow the erosion of the inland-most areas, first inundated by SLR.</a:t>
            </a:r>
          </a:p>
          <a:p>
            <a:pPr lvl="1">
              <a:lnSpc>
                <a:spcPct val="90000"/>
              </a:lnSpc>
            </a:pPr>
            <a:r>
              <a:rPr lang="en-US" dirty="0"/>
              <a:t>Do nothing, allow for natural migration and inundation to occur</a:t>
            </a:r>
          </a:p>
          <a:p>
            <a:pPr lvl="2">
              <a:lnSpc>
                <a:spcPct val="90000"/>
              </a:lnSpc>
            </a:pPr>
            <a:r>
              <a:rPr lang="en-US" dirty="0"/>
              <a:t>Use the inundation as study areas and educational programs for the community</a:t>
            </a:r>
          </a:p>
        </p:txBody>
      </p:sp>
    </p:spTree>
    <p:extLst>
      <p:ext uri="{BB962C8B-B14F-4D97-AF65-F5344CB8AC3E}">
        <p14:creationId xmlns:p14="http://schemas.microsoft.com/office/powerpoint/2010/main" val="1101328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85DA9F-E9D9-A441-B591-3DF5366B87A7}"/>
              </a:ext>
            </a:extLst>
          </p:cNvPr>
          <p:cNvPicPr>
            <a:picLocks noChangeAspect="1"/>
          </p:cNvPicPr>
          <p:nvPr/>
        </p:nvPicPr>
        <p:blipFill rotWithShape="1">
          <a:blip r:embed="rId2">
            <a:extLst>
              <a:ext uri="{28A0092B-C50C-407E-A947-70E740481C1C}">
                <a14:useLocalDpi xmlns:a14="http://schemas.microsoft.com/office/drawing/2010/main"/>
              </a:ext>
            </a:extLst>
          </a:blip>
          <a:srcRect l="11083" t="20910" r="1809" b="8035"/>
          <a:stretch/>
        </p:blipFill>
        <p:spPr>
          <a:xfrm>
            <a:off x="270163" y="249382"/>
            <a:ext cx="11679381" cy="6359236"/>
          </a:xfrm>
          <a:prstGeom prst="rect">
            <a:avLst/>
          </a:prstGeom>
        </p:spPr>
      </p:pic>
      <p:sp>
        <p:nvSpPr>
          <p:cNvPr id="9" name="Rectangle 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689245D6-1509-4D47-9E67-193157736861}"/>
              </a:ext>
            </a:extLst>
          </p:cNvPr>
          <p:cNvSpPr>
            <a:spLocks noGrp="1"/>
          </p:cNvSpPr>
          <p:nvPr>
            <p:ph type="title"/>
          </p:nvPr>
        </p:nvSpPr>
        <p:spPr>
          <a:xfrm>
            <a:off x="1357951" y="1238865"/>
            <a:ext cx="4633416" cy="921614"/>
          </a:xfrm>
        </p:spPr>
        <p:txBody>
          <a:bodyPr>
            <a:normAutofit/>
          </a:bodyPr>
          <a:lstStyle/>
          <a:p>
            <a:r>
              <a:rPr lang="en-US" sz="2800" dirty="0"/>
              <a:t>Interventions Addressing Societal Pressures </a:t>
            </a:r>
          </a:p>
        </p:txBody>
      </p:sp>
      <p:sp>
        <p:nvSpPr>
          <p:cNvPr id="3" name="Content Placeholder 2">
            <a:extLst>
              <a:ext uri="{FF2B5EF4-FFF2-40B4-BE49-F238E27FC236}">
                <a16:creationId xmlns:a16="http://schemas.microsoft.com/office/drawing/2014/main" id="{AA435B2B-F8C9-D343-8B6C-46753723CBA6}"/>
              </a:ext>
            </a:extLst>
          </p:cNvPr>
          <p:cNvSpPr>
            <a:spLocks noGrp="1"/>
          </p:cNvSpPr>
          <p:nvPr>
            <p:ph idx="1"/>
          </p:nvPr>
        </p:nvSpPr>
        <p:spPr>
          <a:xfrm>
            <a:off x="1125406" y="2292920"/>
            <a:ext cx="5098506" cy="3458656"/>
          </a:xfrm>
        </p:spPr>
        <p:txBody>
          <a:bodyPr>
            <a:noAutofit/>
          </a:bodyPr>
          <a:lstStyle/>
          <a:p>
            <a:pPr>
              <a:lnSpc>
                <a:spcPct val="90000"/>
              </a:lnSpc>
            </a:pPr>
            <a:r>
              <a:rPr lang="en-US" sz="1400" dirty="0"/>
              <a:t>Virtual Spaces are able to be utilized effectively for communication and can be used for community world</a:t>
            </a:r>
          </a:p>
          <a:p>
            <a:pPr>
              <a:lnSpc>
                <a:spcPct val="90000"/>
              </a:lnSpc>
            </a:pPr>
            <a:r>
              <a:rPr lang="en-US" sz="1400" dirty="0"/>
              <a:t>Virtual interventions:</a:t>
            </a:r>
          </a:p>
          <a:p>
            <a:pPr lvl="1">
              <a:lnSpc>
                <a:spcPct val="90000"/>
              </a:lnSpc>
            </a:pPr>
            <a:r>
              <a:rPr lang="en-US" sz="1400" dirty="0"/>
              <a:t>VDCR updates the already existing virtual platform to include more information and park videos on the parks page.</a:t>
            </a:r>
          </a:p>
          <a:p>
            <a:pPr lvl="1">
              <a:lnSpc>
                <a:spcPct val="90000"/>
              </a:lnSpc>
            </a:pPr>
            <a:r>
              <a:rPr lang="en-US" sz="1400" dirty="0"/>
              <a:t>VDCR allows for a staff member at the park to post about the park on a regular basis on existing platforms</a:t>
            </a:r>
          </a:p>
          <a:p>
            <a:pPr lvl="1">
              <a:lnSpc>
                <a:spcPct val="90000"/>
              </a:lnSpc>
            </a:pPr>
            <a:r>
              <a:rPr lang="en-US" sz="1400" dirty="0"/>
              <a:t>FLSP work with others to create a new virtual platform</a:t>
            </a:r>
          </a:p>
          <a:p>
            <a:pPr lvl="2">
              <a:lnSpc>
                <a:spcPct val="90000"/>
              </a:lnSpc>
            </a:pPr>
            <a:r>
              <a:rPr lang="en-US" sz="1200" dirty="0"/>
              <a:t>A space featuring videos of the park that include unique species, the unique environments, the history, and more. </a:t>
            </a:r>
          </a:p>
          <a:p>
            <a:pPr lvl="2">
              <a:lnSpc>
                <a:spcPct val="90000"/>
              </a:lnSpc>
            </a:pPr>
            <a:r>
              <a:rPr lang="en-US" sz="1200" dirty="0"/>
              <a:t>Ability to facilitate discussion between experts of the park and the people trying to learn and engage in the park. </a:t>
            </a:r>
          </a:p>
          <a:p>
            <a:pPr lvl="2">
              <a:lnSpc>
                <a:spcPct val="90000"/>
              </a:lnSpc>
            </a:pPr>
            <a:r>
              <a:rPr lang="en-US" sz="1200" dirty="0"/>
              <a:t>This virtual intervention could also have a membership fee for some of the content or costs for virtual programming which would maintain revenue flow during off seasons or when people cannot travel. </a:t>
            </a:r>
          </a:p>
        </p:txBody>
      </p:sp>
    </p:spTree>
    <p:extLst>
      <p:ext uri="{BB962C8B-B14F-4D97-AF65-F5344CB8AC3E}">
        <p14:creationId xmlns:p14="http://schemas.microsoft.com/office/powerpoint/2010/main" val="3039149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2">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DC913-A3B9-5F4B-965D-6A7A31DC3E26}"/>
              </a:ext>
            </a:extLst>
          </p:cNvPr>
          <p:cNvSpPr>
            <a:spLocks noGrp="1"/>
          </p:cNvSpPr>
          <p:nvPr>
            <p:ph type="title"/>
          </p:nvPr>
        </p:nvSpPr>
        <p:spPr>
          <a:xfrm>
            <a:off x="868680" y="642593"/>
            <a:ext cx="6281928" cy="1218105"/>
          </a:xfrm>
        </p:spPr>
        <p:txBody>
          <a:bodyPr>
            <a:normAutofit/>
          </a:bodyPr>
          <a:lstStyle/>
          <a:p>
            <a:r>
              <a:rPr lang="en-US" dirty="0"/>
              <a:t>Interventions Addressing Economic Issues </a:t>
            </a:r>
          </a:p>
        </p:txBody>
      </p:sp>
      <p:sp>
        <p:nvSpPr>
          <p:cNvPr id="3" name="Content Placeholder 2">
            <a:extLst>
              <a:ext uri="{FF2B5EF4-FFF2-40B4-BE49-F238E27FC236}">
                <a16:creationId xmlns:a16="http://schemas.microsoft.com/office/drawing/2014/main" id="{CDBE94FF-55FF-5B46-8BA2-F3FB37CD7A25}"/>
              </a:ext>
            </a:extLst>
          </p:cNvPr>
          <p:cNvSpPr>
            <a:spLocks noGrp="1"/>
          </p:cNvSpPr>
          <p:nvPr>
            <p:ph idx="1"/>
          </p:nvPr>
        </p:nvSpPr>
        <p:spPr>
          <a:xfrm>
            <a:off x="868680" y="2386584"/>
            <a:ext cx="6281928" cy="3648456"/>
          </a:xfrm>
        </p:spPr>
        <p:txBody>
          <a:bodyPr>
            <a:normAutofit/>
          </a:bodyPr>
          <a:lstStyle/>
          <a:p>
            <a:pPr>
              <a:lnSpc>
                <a:spcPct val="90000"/>
              </a:lnSpc>
            </a:pPr>
            <a:r>
              <a:rPr lang="en-US" sz="1600" dirty="0"/>
              <a:t>Currently FLSP is located in the city of Virginia Beach, but there is not a lot of interaction between the two.</a:t>
            </a:r>
          </a:p>
          <a:p>
            <a:pPr lvl="1">
              <a:lnSpc>
                <a:spcPct val="90000"/>
              </a:lnSpc>
            </a:pPr>
            <a:r>
              <a:rPr lang="en-US" sz="1400" dirty="0"/>
              <a:t>The park, the businesses, and the local government work more hand-in-hand and provide more transportation of activities and events between the two, there could be a stronger economic relationship. </a:t>
            </a:r>
          </a:p>
          <a:p>
            <a:pPr lvl="1">
              <a:lnSpc>
                <a:spcPct val="90000"/>
              </a:lnSpc>
            </a:pPr>
            <a:r>
              <a:rPr lang="en-US" sz="1400" dirty="0"/>
              <a:t>Building programs that work more effectively with VB and its residents will ensure longer term incentive for the residents to engage with FLSP. Investing in the community is a key factor here. </a:t>
            </a:r>
          </a:p>
          <a:p>
            <a:pPr>
              <a:lnSpc>
                <a:spcPct val="90000"/>
              </a:lnSpc>
            </a:pPr>
            <a:r>
              <a:rPr lang="en-US" sz="1600" dirty="0"/>
              <a:t>Increase funding from VDCR to FLSP in order to increase cleanliness, keep the park updated, and limit costs to residents. </a:t>
            </a:r>
          </a:p>
          <a:p>
            <a:pPr lvl="1">
              <a:lnSpc>
                <a:spcPct val="90000"/>
              </a:lnSpc>
            </a:pPr>
            <a:r>
              <a:rPr lang="en-US" sz="1400" dirty="0"/>
              <a:t>FLSP creates a membership fee for full access to the new virtual space</a:t>
            </a:r>
          </a:p>
          <a:p>
            <a:pPr lvl="1">
              <a:lnSpc>
                <a:spcPct val="90000"/>
              </a:lnSpc>
            </a:pPr>
            <a:r>
              <a:rPr lang="en-US" sz="1400" dirty="0"/>
              <a:t>If other, smaller parks, were to engage with virtual platforms and marketing techniques, their revenue could increase</a:t>
            </a:r>
          </a:p>
          <a:p>
            <a:pPr lvl="1">
              <a:lnSpc>
                <a:spcPct val="90000"/>
              </a:lnSpc>
            </a:pPr>
            <a:endParaRPr lang="en-US" sz="1100" dirty="0"/>
          </a:p>
        </p:txBody>
      </p:sp>
      <p:pic>
        <p:nvPicPr>
          <p:cNvPr id="4" name="Picture 3">
            <a:extLst>
              <a:ext uri="{FF2B5EF4-FFF2-40B4-BE49-F238E27FC236}">
                <a16:creationId xmlns:a16="http://schemas.microsoft.com/office/drawing/2014/main" id="{481CBEC3-66F9-5148-9131-9C5ADF13C6A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974530" y="1225777"/>
            <a:ext cx="3985844" cy="4406445"/>
          </a:xfrm>
          <a:prstGeom prst="rect">
            <a:avLst/>
          </a:prstGeom>
        </p:spPr>
      </p:pic>
    </p:spTree>
    <p:extLst>
      <p:ext uri="{BB962C8B-B14F-4D97-AF65-F5344CB8AC3E}">
        <p14:creationId xmlns:p14="http://schemas.microsoft.com/office/powerpoint/2010/main" val="1332187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66">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9" name="Rectangle 68">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1" name="Rectangle 70">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3" name="Group 7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74" name="Straight Connector 73">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86" name="Rectangle 85">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382DE9E1-74E3-C544-96BA-5D7B168AE780}"/>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2300" b="0" cap="all" spc="-100" dirty="0">
                <a:solidFill>
                  <a:schemeClr val="bg1"/>
                </a:solidFill>
              </a:rPr>
              <a:t>Recommendations</a:t>
            </a:r>
          </a:p>
        </p:txBody>
      </p:sp>
      <p:sp>
        <p:nvSpPr>
          <p:cNvPr id="88" name="Rectangle 87">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0" name="Straight Connector 89">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Content Placeholder 3" descr="A picture containing outdoor, grass, sky, house&#10;&#10;Description automatically generated">
            <a:extLst>
              <a:ext uri="{FF2B5EF4-FFF2-40B4-BE49-F238E27FC236}">
                <a16:creationId xmlns:a16="http://schemas.microsoft.com/office/drawing/2014/main" id="{03DE5622-8ACB-CB42-98FB-B1B8645D124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5346570" y="1357441"/>
            <a:ext cx="6202238" cy="4139993"/>
          </a:xfrm>
          <a:prstGeom prst="rect">
            <a:avLst/>
          </a:prstGeom>
        </p:spPr>
      </p:pic>
    </p:spTree>
    <p:extLst>
      <p:ext uri="{BB962C8B-B14F-4D97-AF65-F5344CB8AC3E}">
        <p14:creationId xmlns:p14="http://schemas.microsoft.com/office/powerpoint/2010/main" val="2295444693"/>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2B4AFA75-2115-7B45-B3F7-5E5E58EB7E6B}"/>
              </a:ext>
            </a:extLst>
          </p:cNvPr>
          <p:cNvSpPr>
            <a:spLocks noGrp="1"/>
          </p:cNvSpPr>
          <p:nvPr>
            <p:ph type="title"/>
          </p:nvPr>
        </p:nvSpPr>
        <p:spPr>
          <a:xfrm>
            <a:off x="983887" y="1185059"/>
            <a:ext cx="3491832" cy="4487882"/>
          </a:xfrm>
        </p:spPr>
        <p:txBody>
          <a:bodyPr>
            <a:normAutofit/>
          </a:bodyPr>
          <a:lstStyle/>
          <a:p>
            <a:pPr algn="ctr"/>
            <a:r>
              <a:rPr lang="en-US" sz="4400"/>
              <a:t>Addressing Sea Level Rise </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E3B72138-6FEF-DF43-A450-D81437444437}"/>
              </a:ext>
            </a:extLst>
          </p:cNvPr>
          <p:cNvSpPr>
            <a:spLocks noGrp="1"/>
          </p:cNvSpPr>
          <p:nvPr>
            <p:ph idx="1"/>
          </p:nvPr>
        </p:nvSpPr>
        <p:spPr>
          <a:xfrm>
            <a:off x="5925455" y="438912"/>
            <a:ext cx="5815584" cy="5980176"/>
          </a:xfrm>
        </p:spPr>
        <p:txBody>
          <a:bodyPr anchor="ctr">
            <a:normAutofit/>
          </a:bodyPr>
          <a:lstStyle/>
          <a:p>
            <a:pPr>
              <a:lnSpc>
                <a:spcPct val="90000"/>
              </a:lnSpc>
            </a:pPr>
            <a:r>
              <a:rPr lang="en-US" sz="1600" b="1" dirty="0"/>
              <a:t>Recognizing that: </a:t>
            </a:r>
          </a:p>
          <a:p>
            <a:pPr lvl="1">
              <a:lnSpc>
                <a:spcPct val="90000"/>
              </a:lnSpc>
            </a:pPr>
            <a:r>
              <a:rPr lang="en-US" sz="1400" dirty="0"/>
              <a:t>Sea Level Rise is a continuous threat to the area</a:t>
            </a:r>
          </a:p>
          <a:p>
            <a:pPr lvl="1">
              <a:lnSpc>
                <a:spcPct val="90000"/>
              </a:lnSpc>
            </a:pPr>
            <a:r>
              <a:rPr lang="en-US" sz="1400" dirty="0"/>
              <a:t>The missions of the VDCR and FLSP are to maintain natural environments for educational and recreational activities </a:t>
            </a:r>
          </a:p>
          <a:p>
            <a:pPr>
              <a:lnSpc>
                <a:spcPct val="90000"/>
              </a:lnSpc>
            </a:pPr>
            <a:r>
              <a:rPr lang="en-US" sz="1600" b="1" dirty="0"/>
              <a:t>Acknowledging that: </a:t>
            </a:r>
          </a:p>
          <a:p>
            <a:pPr lvl="1">
              <a:lnSpc>
                <a:spcPct val="90000"/>
              </a:lnSpc>
            </a:pPr>
            <a:r>
              <a:rPr lang="en-US" sz="1400" dirty="0"/>
              <a:t>FLSP is only one of the many state parks and is not the sole focus of VDCR, but provides a major revenue source for the state park system</a:t>
            </a:r>
          </a:p>
          <a:p>
            <a:pPr lvl="1">
              <a:lnSpc>
                <a:spcPct val="90000"/>
              </a:lnSpc>
            </a:pPr>
            <a:r>
              <a:rPr lang="en-US" sz="1400" dirty="0"/>
              <a:t>Virginia Beach has many small businesses and other tourist attractions to encourage community growth, but that FLSP is one of the largest outdoor recreational locations </a:t>
            </a:r>
          </a:p>
          <a:p>
            <a:pPr lvl="1">
              <a:lnSpc>
                <a:spcPct val="90000"/>
              </a:lnSpc>
            </a:pPr>
            <a:r>
              <a:rPr lang="en-US" sz="1400" dirty="0"/>
              <a:t>The southeastern end of Virginia Beach is also likely to be affected by sea level rise first, as it is at the lowest elevation in the area and closest to the ocean inlets. </a:t>
            </a:r>
          </a:p>
          <a:p>
            <a:pPr>
              <a:lnSpc>
                <a:spcPct val="90000"/>
              </a:lnSpc>
            </a:pPr>
            <a:r>
              <a:rPr lang="en-US" sz="1600" b="1" dirty="0"/>
              <a:t>It is recommended that the Virginia Department of Conservation and Recreation and First Landing State Park: </a:t>
            </a:r>
          </a:p>
          <a:p>
            <a:pPr lvl="1">
              <a:lnSpc>
                <a:spcPct val="90000"/>
              </a:lnSpc>
            </a:pPr>
            <a:r>
              <a:rPr lang="en-US" sz="1400" dirty="0"/>
              <a:t>Allow the natural inundation to occur</a:t>
            </a:r>
          </a:p>
          <a:p>
            <a:pPr lvl="1">
              <a:lnSpc>
                <a:spcPct val="90000"/>
              </a:lnSpc>
            </a:pPr>
            <a:r>
              <a:rPr lang="en-US" sz="1400" dirty="0"/>
              <a:t>Use this natural process as an educational experience and encourage tourists to come and learn about the changing environment </a:t>
            </a:r>
          </a:p>
          <a:p>
            <a:pPr lvl="1">
              <a:lnSpc>
                <a:spcPct val="90000"/>
              </a:lnSpc>
            </a:pPr>
            <a:r>
              <a:rPr lang="en-US" sz="1400" dirty="0"/>
              <a:t>As a part of the history, beaches have been migrating forever and can be included in the discussion when talking about the colonist’s landing site. Showing images of the beach changes could be a good display </a:t>
            </a:r>
          </a:p>
        </p:txBody>
      </p:sp>
    </p:spTree>
    <p:extLst>
      <p:ext uri="{BB962C8B-B14F-4D97-AF65-F5344CB8AC3E}">
        <p14:creationId xmlns:p14="http://schemas.microsoft.com/office/powerpoint/2010/main" val="84521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56F04440-FEE6-2045-AFAA-F0FE0DD245FB}"/>
              </a:ext>
            </a:extLst>
          </p:cNvPr>
          <p:cNvSpPr>
            <a:spLocks noGrp="1"/>
          </p:cNvSpPr>
          <p:nvPr>
            <p:ph type="title"/>
          </p:nvPr>
        </p:nvSpPr>
        <p:spPr>
          <a:xfrm>
            <a:off x="983887" y="1185059"/>
            <a:ext cx="3491832" cy="4487882"/>
          </a:xfrm>
        </p:spPr>
        <p:txBody>
          <a:bodyPr>
            <a:normAutofit/>
          </a:bodyPr>
          <a:lstStyle/>
          <a:p>
            <a:pPr algn="ctr"/>
            <a:r>
              <a:rPr lang="en-US" sz="4400"/>
              <a:t>Addressing Societal Pressures </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08739E8E-663C-8945-969E-A1B91C3DF6F2}"/>
              </a:ext>
            </a:extLst>
          </p:cNvPr>
          <p:cNvSpPr>
            <a:spLocks noGrp="1"/>
          </p:cNvSpPr>
          <p:nvPr>
            <p:ph idx="1"/>
          </p:nvPr>
        </p:nvSpPr>
        <p:spPr>
          <a:xfrm>
            <a:off x="5925455" y="643464"/>
            <a:ext cx="5815584" cy="5775624"/>
          </a:xfrm>
        </p:spPr>
        <p:txBody>
          <a:bodyPr anchor="ctr">
            <a:normAutofit lnSpcReduction="10000"/>
          </a:bodyPr>
          <a:lstStyle/>
          <a:p>
            <a:pPr>
              <a:lnSpc>
                <a:spcPct val="90000"/>
              </a:lnSpc>
            </a:pPr>
            <a:r>
              <a:rPr lang="en-US" sz="1600" b="1" dirty="0"/>
              <a:t>Recognizing that: </a:t>
            </a:r>
          </a:p>
          <a:p>
            <a:pPr lvl="1">
              <a:lnSpc>
                <a:spcPct val="90000"/>
              </a:lnSpc>
            </a:pPr>
            <a:r>
              <a:rPr lang="en-US" sz="1400" dirty="0"/>
              <a:t>Technology today allows for virtual spaces to be semi-equivalent to in-person needs </a:t>
            </a:r>
          </a:p>
          <a:p>
            <a:pPr lvl="1">
              <a:lnSpc>
                <a:spcPct val="90000"/>
              </a:lnSpc>
            </a:pPr>
            <a:r>
              <a:rPr lang="en-US" sz="1400" dirty="0"/>
              <a:t>Global pandemics, such as COVID-19, and other global societal pressures are major hazards for today’s society </a:t>
            </a:r>
          </a:p>
          <a:p>
            <a:pPr lvl="1">
              <a:lnSpc>
                <a:spcPct val="90000"/>
              </a:lnSpc>
            </a:pPr>
            <a:r>
              <a:rPr lang="en-US" sz="1400" dirty="0"/>
              <a:t> Tourism is fragile to the emotions of people traveling </a:t>
            </a:r>
          </a:p>
          <a:p>
            <a:pPr>
              <a:lnSpc>
                <a:spcPct val="90000"/>
              </a:lnSpc>
            </a:pPr>
            <a:r>
              <a:rPr lang="en-US" sz="1600" b="1" dirty="0"/>
              <a:t>Acknowledging that: </a:t>
            </a:r>
          </a:p>
          <a:p>
            <a:pPr lvl="1">
              <a:lnSpc>
                <a:spcPct val="90000"/>
              </a:lnSpc>
            </a:pPr>
            <a:r>
              <a:rPr lang="en-US" sz="1400" dirty="0"/>
              <a:t>FLSP and Virginia Beach are fragile to these implications </a:t>
            </a:r>
          </a:p>
          <a:p>
            <a:pPr lvl="1">
              <a:lnSpc>
                <a:spcPct val="90000"/>
              </a:lnSpc>
            </a:pPr>
            <a:r>
              <a:rPr lang="en-US" sz="1400" dirty="0"/>
              <a:t> FLSP and Virginia Beach are interconnected provide one-another with necessary economic importance </a:t>
            </a:r>
          </a:p>
          <a:p>
            <a:pPr lvl="1">
              <a:lnSpc>
                <a:spcPct val="90000"/>
              </a:lnSpc>
            </a:pPr>
            <a:r>
              <a:rPr lang="en-US" sz="1400" dirty="0"/>
              <a:t>Virtual Spaces are not utilized enough to support FLSP or Virginia Beach local businesses </a:t>
            </a:r>
          </a:p>
          <a:p>
            <a:pPr>
              <a:lnSpc>
                <a:spcPct val="90000"/>
              </a:lnSpc>
            </a:pPr>
            <a:r>
              <a:rPr lang="en-US" sz="1600" b="1" dirty="0"/>
              <a:t>It is recommended that the Virginia Department of Conservation and Recreation and First Landing State Park: </a:t>
            </a:r>
          </a:p>
          <a:p>
            <a:pPr lvl="1">
              <a:lnSpc>
                <a:spcPct val="90000"/>
              </a:lnSpc>
            </a:pPr>
            <a:r>
              <a:rPr lang="en-US" sz="1400" dirty="0"/>
              <a:t>The VDCR update the already existing virtual platform to include more information and park videos on the parks page. </a:t>
            </a:r>
          </a:p>
          <a:p>
            <a:pPr lvl="1">
              <a:lnSpc>
                <a:spcPct val="90000"/>
              </a:lnSpc>
            </a:pPr>
            <a:r>
              <a:rPr lang="en-US" sz="1400" dirty="0"/>
              <a:t>Another intervention would be for the VDCR to allow a person from the park’s staff to post events, health and safety information, and fun activities or facts about the park on a regular basis on Twitter, Instagram, and other current social media applications </a:t>
            </a:r>
          </a:p>
          <a:p>
            <a:pPr lvl="1">
              <a:lnSpc>
                <a:spcPct val="90000"/>
              </a:lnSpc>
            </a:pPr>
            <a:r>
              <a:rPr lang="en-US" sz="1400" dirty="0"/>
              <a:t>FLSP could work with others to create a virtual platform where there could be a space for a facilitation of knowledge sharing. This space should be able to host people who want to ’go’ to the park without being there in person and should be able to facilitate discussion between experts of the park and the people trying to learn and participate in the park. </a:t>
            </a:r>
          </a:p>
          <a:p>
            <a:pPr>
              <a:lnSpc>
                <a:spcPct val="90000"/>
              </a:lnSpc>
            </a:pPr>
            <a:endParaRPr lang="en-US" sz="1100" dirty="0"/>
          </a:p>
        </p:txBody>
      </p:sp>
    </p:spTree>
    <p:extLst>
      <p:ext uri="{BB962C8B-B14F-4D97-AF65-F5344CB8AC3E}">
        <p14:creationId xmlns:p14="http://schemas.microsoft.com/office/powerpoint/2010/main" val="1795152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E06B5AD5-2536-FE41-8068-1913548B0644}"/>
              </a:ext>
            </a:extLst>
          </p:cNvPr>
          <p:cNvSpPr>
            <a:spLocks noGrp="1"/>
          </p:cNvSpPr>
          <p:nvPr>
            <p:ph type="title"/>
          </p:nvPr>
        </p:nvSpPr>
        <p:spPr>
          <a:xfrm>
            <a:off x="983887" y="1185059"/>
            <a:ext cx="3491832" cy="4487882"/>
          </a:xfrm>
        </p:spPr>
        <p:txBody>
          <a:bodyPr>
            <a:normAutofit/>
          </a:bodyPr>
          <a:lstStyle/>
          <a:p>
            <a:pPr algn="ctr"/>
            <a:r>
              <a:rPr lang="en-US" sz="4400"/>
              <a:t>Addressing Economic Issues </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751F8A26-F36D-B548-A7E6-7125524E0F38}"/>
              </a:ext>
            </a:extLst>
          </p:cNvPr>
          <p:cNvSpPr>
            <a:spLocks noGrp="1"/>
          </p:cNvSpPr>
          <p:nvPr>
            <p:ph idx="1"/>
          </p:nvPr>
        </p:nvSpPr>
        <p:spPr>
          <a:xfrm>
            <a:off x="5925455" y="438912"/>
            <a:ext cx="5815584" cy="5980176"/>
          </a:xfrm>
        </p:spPr>
        <p:txBody>
          <a:bodyPr anchor="ctr">
            <a:noAutofit/>
          </a:bodyPr>
          <a:lstStyle/>
          <a:p>
            <a:pPr>
              <a:lnSpc>
                <a:spcPct val="90000"/>
              </a:lnSpc>
            </a:pPr>
            <a:r>
              <a:rPr lang="en-US" sz="1600" b="1" dirty="0"/>
              <a:t>Recognizing that: </a:t>
            </a:r>
          </a:p>
          <a:p>
            <a:pPr lvl="1">
              <a:lnSpc>
                <a:spcPct val="90000"/>
              </a:lnSpc>
            </a:pPr>
            <a:r>
              <a:rPr lang="en-US" sz="1400" dirty="0"/>
              <a:t>SLR and climate change can cause physical destruction </a:t>
            </a:r>
          </a:p>
          <a:p>
            <a:pPr lvl="1">
              <a:lnSpc>
                <a:spcPct val="90000"/>
              </a:lnSpc>
            </a:pPr>
            <a:r>
              <a:rPr lang="en-US" sz="1400" dirty="0"/>
              <a:t>Societal pressures lead to people being unable to travel and therefore lead to economic loss </a:t>
            </a:r>
          </a:p>
          <a:p>
            <a:pPr>
              <a:lnSpc>
                <a:spcPct val="90000"/>
              </a:lnSpc>
            </a:pPr>
            <a:r>
              <a:rPr lang="en-US" sz="1600" b="1" dirty="0"/>
              <a:t>Acknowledging that: </a:t>
            </a:r>
          </a:p>
          <a:p>
            <a:pPr lvl="1">
              <a:lnSpc>
                <a:spcPct val="90000"/>
              </a:lnSpc>
            </a:pPr>
            <a:r>
              <a:rPr lang="en-US" sz="1400" dirty="0"/>
              <a:t>FLSP is fragile to revenue loss caused by physical destruction, societal desires, and governmental restrictions changing the amount of people able to come to the park. Local businesses are fragile to these changes in revenue as well </a:t>
            </a:r>
          </a:p>
          <a:p>
            <a:pPr lvl="1">
              <a:lnSpc>
                <a:spcPct val="90000"/>
              </a:lnSpc>
            </a:pPr>
            <a:r>
              <a:rPr lang="en-US" sz="1400" dirty="0"/>
              <a:t>FLSP and local businesses are interconnected and are important economically to one-another </a:t>
            </a:r>
          </a:p>
          <a:p>
            <a:pPr>
              <a:lnSpc>
                <a:spcPct val="90000"/>
              </a:lnSpc>
            </a:pPr>
            <a:r>
              <a:rPr lang="en-US" sz="1600" b="1" dirty="0"/>
              <a:t>It is recommended that the Virginia Department of Conservation and Recreation and First Landing State Park: </a:t>
            </a:r>
          </a:p>
          <a:p>
            <a:pPr lvl="1">
              <a:lnSpc>
                <a:spcPct val="90000"/>
              </a:lnSpc>
            </a:pPr>
            <a:r>
              <a:rPr lang="en-US" sz="1400" dirty="0"/>
              <a:t>The park, the businesses, and the local government work to build programs that work more effectively with Virginia Beach and its residents will ensure longer term incentive for the residents to engage with FLSP. </a:t>
            </a:r>
          </a:p>
          <a:p>
            <a:pPr lvl="2">
              <a:lnSpc>
                <a:spcPct val="90000"/>
              </a:lnSpc>
            </a:pPr>
            <a:r>
              <a:rPr lang="en-US" sz="1200" dirty="0"/>
              <a:t>This can be done by having some local restaurants host booths on the park property to sell food. Some businesses selling local merchandise could also host booths. The park could also provide more transportation between oceanfront and the park to increase tourists flow around the area </a:t>
            </a:r>
          </a:p>
          <a:p>
            <a:pPr lvl="1">
              <a:lnSpc>
                <a:spcPct val="90000"/>
              </a:lnSpc>
            </a:pPr>
            <a:r>
              <a:rPr lang="en-US" sz="1400" dirty="0"/>
              <a:t>Take the virtual intervention of creating a new virtual space and include a membership fee for some of the content or costs for virtual programming. </a:t>
            </a:r>
          </a:p>
        </p:txBody>
      </p:sp>
    </p:spTree>
    <p:extLst>
      <p:ext uri="{BB962C8B-B14F-4D97-AF65-F5344CB8AC3E}">
        <p14:creationId xmlns:p14="http://schemas.microsoft.com/office/powerpoint/2010/main" val="3758114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3007-0FDD-5B43-99C2-97247B24151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B45D38F-F682-A147-B7E2-477383D84770}"/>
              </a:ext>
            </a:extLst>
          </p:cNvPr>
          <p:cNvSpPr>
            <a:spLocks noGrp="1"/>
          </p:cNvSpPr>
          <p:nvPr>
            <p:ph idx="1"/>
          </p:nvPr>
        </p:nvSpPr>
        <p:spPr/>
        <p:txBody>
          <a:bodyPr/>
          <a:lstStyle/>
          <a:p>
            <a:r>
              <a:rPr lang="en-US" dirty="0"/>
              <a:t>See </a:t>
            </a:r>
            <a:r>
              <a:rPr lang="en-US" i="1" dirty="0"/>
              <a:t>Climate Change and Sea-Level Rise: Potential Impacts on the Socio-Economic Role of First </a:t>
            </a:r>
          </a:p>
          <a:p>
            <a:r>
              <a:rPr lang="en-US" i="1" dirty="0"/>
              <a:t>Landing State Park for the Region document</a:t>
            </a:r>
            <a:endParaRPr lang="en-US" dirty="0">
              <a:hlinkClick r:id="rId2"/>
            </a:endParaRPr>
          </a:p>
          <a:p>
            <a:r>
              <a:rPr lang="en-US" dirty="0" err="1"/>
              <a:t>Pierceall</a:t>
            </a:r>
            <a:r>
              <a:rPr lang="en-US" dirty="0"/>
              <a:t>, K.  2019. Actors re-create 1607 landing in Virginia Beach at First Landing Festival. Pilot Online. https://www.pilotonline.com/news/article_7e9f3ab0-8f03-5ff4-9838-50d5524dcc91.html</a:t>
            </a:r>
          </a:p>
          <a:p>
            <a:r>
              <a:rPr lang="en-US" dirty="0"/>
              <a:t>Brown, J. 2019. Report: Hampton Roads among most vulnerable to hurricanes. Pilot Online. https://</a:t>
            </a:r>
            <a:r>
              <a:rPr lang="en-US" dirty="0" err="1"/>
              <a:t>www.pilotonline.com</a:t>
            </a:r>
            <a:r>
              <a:rPr lang="en-US" dirty="0"/>
              <a:t>/business/article_504dfaf5-2844-5879-8a5e-5ed8feca2c8d</a:t>
            </a:r>
            <a:r>
              <a:rPr lang="en-US"/>
              <a:t>.html</a:t>
            </a:r>
            <a:endParaRPr lang="en-US" dirty="0"/>
          </a:p>
        </p:txBody>
      </p:sp>
    </p:spTree>
    <p:extLst>
      <p:ext uri="{BB962C8B-B14F-4D97-AF65-F5344CB8AC3E}">
        <p14:creationId xmlns:p14="http://schemas.microsoft.com/office/powerpoint/2010/main" val="4238998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B949D8D-8E17-4DBF-BEA8-13C57BF63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BC6FC45-D4D9-4025-91DA-272D318D3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EA284212-C175-4C82-B112-A5208F70C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09" y="393365"/>
            <a:ext cx="7328969" cy="6059273"/>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80726-1986-684D-8FCD-F20B3F1E574E}"/>
              </a:ext>
            </a:extLst>
          </p:cNvPr>
          <p:cNvSpPr>
            <a:spLocks noGrp="1"/>
          </p:cNvSpPr>
          <p:nvPr>
            <p:ph type="title"/>
          </p:nvPr>
        </p:nvSpPr>
        <p:spPr>
          <a:xfrm>
            <a:off x="868680" y="642593"/>
            <a:ext cx="6281928" cy="1744183"/>
          </a:xfrm>
        </p:spPr>
        <p:txBody>
          <a:bodyPr>
            <a:normAutofit/>
          </a:bodyPr>
          <a:lstStyle/>
          <a:p>
            <a:r>
              <a:rPr lang="en-US"/>
              <a:t>Graduate Conservation Leadership</a:t>
            </a:r>
          </a:p>
        </p:txBody>
      </p:sp>
      <p:sp>
        <p:nvSpPr>
          <p:cNvPr id="3" name="Content Placeholder 2">
            <a:extLst>
              <a:ext uri="{FF2B5EF4-FFF2-40B4-BE49-F238E27FC236}">
                <a16:creationId xmlns:a16="http://schemas.microsoft.com/office/drawing/2014/main" id="{9C17EF0D-7781-3A42-9144-EC2B1E240E96}"/>
              </a:ext>
            </a:extLst>
          </p:cNvPr>
          <p:cNvSpPr>
            <a:spLocks noGrp="1"/>
          </p:cNvSpPr>
          <p:nvPr>
            <p:ph idx="1"/>
          </p:nvPr>
        </p:nvSpPr>
        <p:spPr>
          <a:xfrm>
            <a:off x="868680" y="2386584"/>
            <a:ext cx="6281928" cy="3648456"/>
          </a:xfrm>
        </p:spPr>
        <p:txBody>
          <a:bodyPr>
            <a:normAutofit/>
          </a:bodyPr>
          <a:lstStyle/>
          <a:p>
            <a:pPr>
              <a:lnSpc>
                <a:spcPct val="90000"/>
              </a:lnSpc>
            </a:pPr>
            <a:r>
              <a:rPr lang="en-US" sz="1500"/>
              <a:t>Old Dominion University, Mitigation and Adaptation Research Institute: Graduate Conservation Leadership Certificate Program </a:t>
            </a:r>
          </a:p>
          <a:p>
            <a:pPr>
              <a:lnSpc>
                <a:spcPct val="90000"/>
              </a:lnSpc>
            </a:pPr>
            <a:r>
              <a:rPr lang="en-US" sz="1500"/>
              <a:t>Based on a Memorandum of Understanding between the U.S. Fish and Wildlife Services (FWS) and MARI at ODU, a graduate Certificates in Conservation Leadership was implemented in 2016 until 2019. Since then, MARI has continued the program</a:t>
            </a:r>
          </a:p>
          <a:p>
            <a:pPr>
              <a:lnSpc>
                <a:spcPct val="90000"/>
              </a:lnSpc>
            </a:pPr>
            <a:r>
              <a:rPr lang="en-US" sz="1500"/>
              <a:t>The Program has a research agenda in conservation under climate change and sea level rise </a:t>
            </a:r>
          </a:p>
          <a:p>
            <a:pPr>
              <a:lnSpc>
                <a:spcPct val="90000"/>
              </a:lnSpc>
            </a:pPr>
            <a:r>
              <a:rPr lang="en-US" sz="1500"/>
              <a:t>To complete the program there are 3 courses and 1 internship requirement</a:t>
            </a:r>
          </a:p>
          <a:p>
            <a:pPr>
              <a:lnSpc>
                <a:spcPct val="90000"/>
              </a:lnSpc>
            </a:pPr>
            <a:r>
              <a:rPr lang="en-US" sz="1500"/>
              <a:t>FLSP was an excellent candidate for an internship, as they have worked closely with the program leader, Dr. Hans-Peter </a:t>
            </a:r>
            <a:r>
              <a:rPr lang="en-US" sz="1500" err="1"/>
              <a:t>Plag</a:t>
            </a:r>
            <a:r>
              <a:rPr lang="en-US" sz="1500"/>
              <a:t> to place 2 other students</a:t>
            </a:r>
          </a:p>
          <a:p>
            <a:pPr>
              <a:lnSpc>
                <a:spcPct val="90000"/>
              </a:lnSpc>
            </a:pPr>
            <a:r>
              <a:rPr lang="en-US" sz="1500"/>
              <a:t>The internship includes working at the park to learn the intricate details of how the park is managed and completing a case study.</a:t>
            </a:r>
          </a:p>
        </p:txBody>
      </p:sp>
      <p:sp>
        <p:nvSpPr>
          <p:cNvPr id="42" name="Rectangle 41">
            <a:extLst>
              <a:ext uri="{FF2B5EF4-FFF2-40B4-BE49-F238E27FC236}">
                <a16:creationId xmlns:a16="http://schemas.microsoft.com/office/drawing/2014/main" id="{619EC706-8928-4DFD-8084-35D599EB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7370" y="0"/>
            <a:ext cx="435463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ood, drawing&#10;&#10;Description automatically generated">
            <a:extLst>
              <a:ext uri="{FF2B5EF4-FFF2-40B4-BE49-F238E27FC236}">
                <a16:creationId xmlns:a16="http://schemas.microsoft.com/office/drawing/2014/main" id="{CB643D89-D7C9-144A-83C2-86CAA648C969}"/>
              </a:ext>
            </a:extLst>
          </p:cNvPr>
          <p:cNvPicPr>
            <a:picLocks noChangeAspect="1"/>
          </p:cNvPicPr>
          <p:nvPr/>
        </p:nvPicPr>
        <p:blipFill>
          <a:blip r:embed="rId3"/>
          <a:stretch>
            <a:fillRect/>
          </a:stretch>
        </p:blipFill>
        <p:spPr>
          <a:xfrm>
            <a:off x="8316242" y="2622135"/>
            <a:ext cx="3322121" cy="1614919"/>
          </a:xfrm>
          <a:prstGeom prst="rect">
            <a:avLst/>
          </a:prstGeom>
        </p:spPr>
      </p:pic>
    </p:spTree>
    <p:extLst>
      <p:ext uri="{BB962C8B-B14F-4D97-AF65-F5344CB8AC3E}">
        <p14:creationId xmlns:p14="http://schemas.microsoft.com/office/powerpoint/2010/main" val="320496946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264B15C-30C9-F94D-A843-8AF1AE2A651D}"/>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b="0" cap="all" spc="-100" dirty="0">
                <a:solidFill>
                  <a:schemeClr val="bg1"/>
                </a:solidFill>
              </a:rPr>
              <a:t>Case Study</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187F8E82-F5CA-EC41-80D6-9F63E25A73FE}"/>
              </a:ext>
            </a:extLst>
          </p:cNvPr>
          <p:cNvSpPr txBox="1">
            <a:spLocks/>
          </p:cNvSpPr>
          <p:nvPr/>
        </p:nvSpPr>
        <p:spPr>
          <a:xfrm>
            <a:off x="5181179" y="955046"/>
            <a:ext cx="6649357" cy="5150098"/>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dirty="0"/>
              <a:t>As a part of the internship, a case study was conducted</a:t>
            </a:r>
          </a:p>
          <a:p>
            <a:r>
              <a:rPr lang="en-US" dirty="0"/>
              <a:t>2 other case studies have been completed on the impacts of climate change and sea level rise on aspects of the park, with another in progress</a:t>
            </a:r>
          </a:p>
          <a:p>
            <a:r>
              <a:rPr lang="en-US" dirty="0"/>
              <a:t>It was important to look at the bigger picture for my case study:</a:t>
            </a:r>
          </a:p>
          <a:p>
            <a:pPr lvl="1"/>
            <a:r>
              <a:rPr lang="en-US" dirty="0"/>
              <a:t>First Landing State Park is an important tourist attraction and important educational and recreation spot for residents</a:t>
            </a:r>
          </a:p>
          <a:p>
            <a:pPr lvl="1"/>
            <a:r>
              <a:rPr lang="en-US" dirty="0"/>
              <a:t>Sea level rise is a challenge that First Landing State Park and Southeastern Virginia will face</a:t>
            </a:r>
          </a:p>
          <a:p>
            <a:r>
              <a:rPr lang="en-US" dirty="0"/>
              <a:t>These factors provided for adequate questions for the case study of:</a:t>
            </a:r>
          </a:p>
          <a:p>
            <a:pPr marL="0" indent="0">
              <a:buNone/>
            </a:pPr>
            <a:endParaRPr lang="en-US" dirty="0"/>
          </a:p>
          <a:p>
            <a:pPr marL="0" indent="0">
              <a:buNone/>
            </a:pPr>
            <a:r>
              <a:rPr lang="en-US" sz="2400" b="1" dirty="0"/>
              <a:t>Climate Change and Sea-Level Rise: Potential Impacts on the Socio-Economic Role of First Landing State Park for the Region </a:t>
            </a:r>
          </a:p>
          <a:p>
            <a:endParaRPr lang="en-US" dirty="0"/>
          </a:p>
          <a:p>
            <a:endParaRPr lang="en-US" dirty="0"/>
          </a:p>
          <a:p>
            <a:endParaRPr lang="en-US" dirty="0"/>
          </a:p>
        </p:txBody>
      </p:sp>
    </p:spTree>
    <p:extLst>
      <p:ext uri="{BB962C8B-B14F-4D97-AF65-F5344CB8AC3E}">
        <p14:creationId xmlns:p14="http://schemas.microsoft.com/office/powerpoint/2010/main" val="336316619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0F24F9-4F76-2C4A-9FDD-FCBB507B9050}"/>
              </a:ext>
            </a:extLst>
          </p:cNvPr>
          <p:cNvSpPr>
            <a:spLocks noGrp="1"/>
          </p:cNvSpPr>
          <p:nvPr>
            <p:ph type="title"/>
          </p:nvPr>
        </p:nvSpPr>
        <p:spPr>
          <a:xfrm>
            <a:off x="868680" y="642593"/>
            <a:ext cx="6281928" cy="812983"/>
          </a:xfrm>
        </p:spPr>
        <p:txBody>
          <a:bodyPr>
            <a:normAutofit/>
          </a:bodyPr>
          <a:lstStyle/>
          <a:p>
            <a:r>
              <a:rPr lang="en-US" dirty="0"/>
              <a:t>The Challenge</a:t>
            </a:r>
          </a:p>
        </p:txBody>
      </p:sp>
      <p:sp>
        <p:nvSpPr>
          <p:cNvPr id="3" name="Content Placeholder 2">
            <a:extLst>
              <a:ext uri="{FF2B5EF4-FFF2-40B4-BE49-F238E27FC236}">
                <a16:creationId xmlns:a16="http://schemas.microsoft.com/office/drawing/2014/main" id="{9E3A39D8-3045-4C42-A22D-C904E564B096}"/>
              </a:ext>
            </a:extLst>
          </p:cNvPr>
          <p:cNvSpPr>
            <a:spLocks noGrp="1"/>
          </p:cNvSpPr>
          <p:nvPr>
            <p:ph idx="1"/>
          </p:nvPr>
        </p:nvSpPr>
        <p:spPr>
          <a:xfrm>
            <a:off x="321552" y="1693320"/>
            <a:ext cx="7340157" cy="4789777"/>
          </a:xfrm>
        </p:spPr>
        <p:txBody>
          <a:bodyPr>
            <a:normAutofit/>
          </a:bodyPr>
          <a:lstStyle/>
          <a:p>
            <a:pPr>
              <a:lnSpc>
                <a:spcPct val="90000"/>
              </a:lnSpc>
            </a:pPr>
            <a:r>
              <a:rPr lang="en-US" sz="1600" dirty="0"/>
              <a:t>First Landing is a major tourist attraction due to the beautiful beaches, trails through the unique habitats, and lodging. </a:t>
            </a:r>
          </a:p>
          <a:p>
            <a:pPr>
              <a:lnSpc>
                <a:spcPct val="90000"/>
              </a:lnSpc>
            </a:pPr>
            <a:r>
              <a:rPr lang="en-US" sz="1600" dirty="0"/>
              <a:t>Climate change and sea level rise pose a threat to low elevation areas like the park and Virginia Beach. </a:t>
            </a:r>
          </a:p>
          <a:p>
            <a:pPr>
              <a:lnSpc>
                <a:spcPct val="90000"/>
              </a:lnSpc>
            </a:pPr>
            <a:r>
              <a:rPr lang="en-US" sz="1600" dirty="0"/>
              <a:t>Destruction from these events lowers the appeal for tourists and poses an economic threat to the surrounding community. </a:t>
            </a:r>
          </a:p>
          <a:p>
            <a:pPr>
              <a:lnSpc>
                <a:spcPct val="90000"/>
              </a:lnSpc>
            </a:pPr>
            <a:r>
              <a:rPr lang="en-US" sz="1600" dirty="0"/>
              <a:t>The National Oceanic and Atmospheric Administration (NOAA) displayed the current relative rate of sea level at the Chesapeake Bay Bridge Tunnel, VA at +5.92 mm/year based on monthly mean sea level between 1975 to 2017 (COOPS, 2018). </a:t>
            </a:r>
          </a:p>
          <a:p>
            <a:pPr>
              <a:lnSpc>
                <a:spcPct val="90000"/>
              </a:lnSpc>
            </a:pPr>
            <a:r>
              <a:rPr lang="en-US" sz="1600" dirty="0"/>
              <a:t>SLR and climate change are likely to change the habitat communities of the park. The unique habitats found in the park so close to oceanfront Virginia Beach are a major reason for visitors to the park. FLSP is one of the most populated parks in Virginia</a:t>
            </a:r>
          </a:p>
          <a:p>
            <a:pPr>
              <a:lnSpc>
                <a:spcPct val="90000"/>
              </a:lnSpc>
            </a:pPr>
            <a:r>
              <a:rPr lang="en-US" sz="1600" dirty="0"/>
              <a:t>FLSP plays an important socio-economic role in the Hampton Roads, particularly Virginia Beach, area. </a:t>
            </a:r>
          </a:p>
          <a:p>
            <a:pPr>
              <a:lnSpc>
                <a:spcPct val="90000"/>
              </a:lnSpc>
            </a:pPr>
            <a:r>
              <a:rPr lang="en-US" sz="1600" dirty="0"/>
              <a:t>The challenge is to ensure that FLSP can maintain this important role during a time of SLR and climate change. Recommendations for this case study will be given to FLSP in order to address this issue. </a:t>
            </a:r>
          </a:p>
        </p:txBody>
      </p:sp>
      <p:pic>
        <p:nvPicPr>
          <p:cNvPr id="5" name="Picture 4" descr="Map&#10;&#10;Description automatically generated">
            <a:extLst>
              <a:ext uri="{FF2B5EF4-FFF2-40B4-BE49-F238E27FC236}">
                <a16:creationId xmlns:a16="http://schemas.microsoft.com/office/drawing/2014/main" id="{DE50F031-DE6D-2248-8614-B1A534473CBD}"/>
              </a:ext>
            </a:extLst>
          </p:cNvPr>
          <p:cNvPicPr>
            <a:picLocks noChangeAspect="1"/>
          </p:cNvPicPr>
          <p:nvPr/>
        </p:nvPicPr>
        <p:blipFill rotWithShape="1">
          <a:blip r:embed="rId2">
            <a:extLst>
              <a:ext uri="{28A0092B-C50C-407E-A947-70E740481C1C}">
                <a14:useLocalDpi xmlns:a14="http://schemas.microsoft.com/office/drawing/2010/main"/>
              </a:ext>
            </a:extLst>
          </a:blip>
          <a:srcRect b="-3"/>
          <a:stretch/>
        </p:blipFill>
        <p:spPr>
          <a:xfrm>
            <a:off x="7837371" y="237744"/>
            <a:ext cx="4124416" cy="6382512"/>
          </a:xfrm>
          <a:prstGeom prst="rect">
            <a:avLst/>
          </a:prstGeom>
        </p:spPr>
      </p:pic>
    </p:spTree>
    <p:extLst>
      <p:ext uri="{BB962C8B-B14F-4D97-AF65-F5344CB8AC3E}">
        <p14:creationId xmlns:p14="http://schemas.microsoft.com/office/powerpoint/2010/main" val="3410368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sp>
        <p:nvSpPr>
          <p:cNvPr id="22" name="Rectangle 15">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17">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E6B7BA-317B-0C4C-A140-72FC4BE54668}"/>
              </a:ext>
            </a:extLst>
          </p:cNvPr>
          <p:cNvSpPr>
            <a:spLocks noGrp="1"/>
          </p:cNvSpPr>
          <p:nvPr>
            <p:ph type="title"/>
          </p:nvPr>
        </p:nvSpPr>
        <p:spPr>
          <a:xfrm>
            <a:off x="9321801" y="612843"/>
            <a:ext cx="2312480" cy="501582"/>
          </a:xfrm>
        </p:spPr>
        <p:txBody>
          <a:bodyPr anchor="b">
            <a:normAutofit/>
          </a:bodyPr>
          <a:lstStyle/>
          <a:p>
            <a:r>
              <a:rPr lang="en-US" sz="2400" dirty="0"/>
              <a:t>Methodology </a:t>
            </a:r>
          </a:p>
        </p:txBody>
      </p:sp>
      <p:sp>
        <p:nvSpPr>
          <p:cNvPr id="24" name="Content Placeholder 8">
            <a:extLst>
              <a:ext uri="{FF2B5EF4-FFF2-40B4-BE49-F238E27FC236}">
                <a16:creationId xmlns:a16="http://schemas.microsoft.com/office/drawing/2014/main" id="{8D540C98-108B-4E64-BB8A-232CA88129EE}"/>
              </a:ext>
            </a:extLst>
          </p:cNvPr>
          <p:cNvSpPr>
            <a:spLocks noGrp="1"/>
          </p:cNvSpPr>
          <p:nvPr>
            <p:ph idx="1"/>
          </p:nvPr>
        </p:nvSpPr>
        <p:spPr>
          <a:xfrm>
            <a:off x="9321801" y="1352169"/>
            <a:ext cx="2312479" cy="4892988"/>
          </a:xfrm>
        </p:spPr>
        <p:txBody>
          <a:bodyPr>
            <a:normAutofit fontScale="92500" lnSpcReduction="10000"/>
          </a:bodyPr>
          <a:lstStyle/>
          <a:p>
            <a:r>
              <a:rPr lang="en-US" sz="1600" dirty="0"/>
              <a:t>The Case Study Template has been developed as a part of the Conservation Leadership Program</a:t>
            </a:r>
          </a:p>
          <a:p>
            <a:r>
              <a:rPr lang="en-US" sz="1600" dirty="0"/>
              <a:t>The template takes a transdisciplinary approach to real-world wicked problems with the goal to develop recommendations for a target audience </a:t>
            </a:r>
          </a:p>
          <a:p>
            <a:r>
              <a:rPr lang="en-US" sz="1600" dirty="0"/>
              <a:t>The tool begins with a wicked problem</a:t>
            </a:r>
          </a:p>
          <a:p>
            <a:r>
              <a:rPr lang="en-US" sz="1600" dirty="0"/>
              <a:t>The case study of FLSP and the local community seeks to assess the impacts of hazards related to climate change, SLR, and economic challenges in the area. </a:t>
            </a:r>
            <a:endParaRPr lang="en-US" sz="1400" dirty="0"/>
          </a:p>
        </p:txBody>
      </p:sp>
      <p:pic>
        <p:nvPicPr>
          <p:cNvPr id="8" name="Picture 7" descr="Diagram&#10;&#10;Description automatically generated">
            <a:extLst>
              <a:ext uri="{FF2B5EF4-FFF2-40B4-BE49-F238E27FC236}">
                <a16:creationId xmlns:a16="http://schemas.microsoft.com/office/drawing/2014/main" id="{B61A7A27-1CB1-2F46-B097-C17D7F0DC1A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42950" y="1352169"/>
            <a:ext cx="7529513" cy="4105656"/>
          </a:xfrm>
          <a:prstGeom prst="rect">
            <a:avLst/>
          </a:prstGeom>
        </p:spPr>
      </p:pic>
    </p:spTree>
    <p:extLst>
      <p:ext uri="{BB962C8B-B14F-4D97-AF65-F5344CB8AC3E}">
        <p14:creationId xmlns:p14="http://schemas.microsoft.com/office/powerpoint/2010/main" val="24490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8" name="Rectangle 37">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40" name="Rectangle 39">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2" name="Group 41">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3" name="Straight Connector 42">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7" name="Rectangle 46">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1" name="Rectangle 50">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55" name="Rectangle 54">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E264B15C-30C9-F94D-A843-8AF1AE2A651D}"/>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b="0" cap="all" spc="-100">
                <a:solidFill>
                  <a:schemeClr val="bg1"/>
                </a:solidFill>
              </a:rPr>
              <a:t>Decision Making Space </a:t>
            </a:r>
          </a:p>
        </p:txBody>
      </p:sp>
      <p:sp>
        <p:nvSpPr>
          <p:cNvPr id="57" name="Rectangle 56">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9" name="Straight Connector 58">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CD47DFE-F06C-544D-B6AC-6E1F230A4558}"/>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r="-1149" b="-2"/>
          <a:stretch/>
        </p:blipFill>
        <p:spPr>
          <a:xfrm>
            <a:off x="5346570" y="1707660"/>
            <a:ext cx="6202238" cy="3439555"/>
          </a:xfrm>
          <a:prstGeom prst="rect">
            <a:avLst/>
          </a:prstGeom>
        </p:spPr>
      </p:pic>
    </p:spTree>
    <p:extLst>
      <p:ext uri="{BB962C8B-B14F-4D97-AF65-F5344CB8AC3E}">
        <p14:creationId xmlns:p14="http://schemas.microsoft.com/office/powerpoint/2010/main" val="316276995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CF9C-7D26-694D-99B4-CF28035AF791}"/>
              </a:ext>
            </a:extLst>
          </p:cNvPr>
          <p:cNvSpPr>
            <a:spLocks noGrp="1"/>
          </p:cNvSpPr>
          <p:nvPr>
            <p:ph type="title"/>
          </p:nvPr>
        </p:nvSpPr>
        <p:spPr/>
        <p:txBody>
          <a:bodyPr/>
          <a:lstStyle/>
          <a:p>
            <a:r>
              <a:rPr lang="en-US" dirty="0"/>
              <a:t>Participatory Modeling </a:t>
            </a:r>
          </a:p>
        </p:txBody>
      </p:sp>
      <p:sp>
        <p:nvSpPr>
          <p:cNvPr id="3" name="Content Placeholder 2">
            <a:extLst>
              <a:ext uri="{FF2B5EF4-FFF2-40B4-BE49-F238E27FC236}">
                <a16:creationId xmlns:a16="http://schemas.microsoft.com/office/drawing/2014/main" id="{BE873E8D-8D95-3345-B0D5-3CAD97F2226E}"/>
              </a:ext>
            </a:extLst>
          </p:cNvPr>
          <p:cNvSpPr>
            <a:spLocks noGrp="1"/>
          </p:cNvSpPr>
          <p:nvPr>
            <p:ph idx="1"/>
          </p:nvPr>
        </p:nvSpPr>
        <p:spPr/>
        <p:txBody>
          <a:bodyPr/>
          <a:lstStyle/>
          <a:p>
            <a:r>
              <a:rPr lang="en-US" dirty="0"/>
              <a:t>FLSP: Our mission is to protect the natural environment, while providing outdoor recreation, environmentally educational programs, and historic preservation of the area (FLSP Business Plan). We have limited resources to engage in extra activities that do not align with the mission or that create more work hours or funding within the mission statement. </a:t>
            </a:r>
          </a:p>
          <a:p>
            <a:r>
              <a:rPr lang="en-US" dirty="0"/>
              <a:t>Local Residents: We love utilizing the park for recreational activities as well as the variety of educational programs. FLSP is a unique environment and our goal is to continue to use it as long as it is economical. </a:t>
            </a:r>
          </a:p>
          <a:p>
            <a:r>
              <a:rPr lang="en-US" dirty="0"/>
              <a:t>Tourists: FLSP provides us with outdoor recreational activities and contains a rich history. Many come for the campgrounds near the beach, while others come for the historic areas. Others come to visit Virginia Beach or other local cities and find it for good walking and biking trails. We want it to remain active to provide these for us, and without them we would have to find somewhere else. </a:t>
            </a:r>
          </a:p>
          <a:p>
            <a:r>
              <a:rPr lang="en-US" dirty="0"/>
              <a:t>VB Businesses: FLSP bring in tourists and is good for the shops, restaurants, and accommodations. We think that the park enhances our business and would like for it to continue to bring in people. </a:t>
            </a:r>
          </a:p>
          <a:p>
            <a:endParaRPr lang="en-US" dirty="0"/>
          </a:p>
        </p:txBody>
      </p:sp>
    </p:spTree>
    <p:extLst>
      <p:ext uri="{BB962C8B-B14F-4D97-AF65-F5344CB8AC3E}">
        <p14:creationId xmlns:p14="http://schemas.microsoft.com/office/powerpoint/2010/main" val="35724678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Gothic"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4336</Words>
  <Application>Microsoft Macintosh PowerPoint</Application>
  <PresentationFormat>Widescreen</PresentationFormat>
  <Paragraphs>224</Paragraphs>
  <Slides>38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Century Gothic</vt:lpstr>
      <vt:lpstr>Garamond</vt:lpstr>
      <vt:lpstr>Georgia</vt:lpstr>
      <vt:lpstr>Gill Sans MT</vt:lpstr>
      <vt:lpstr>Open Sans</vt:lpstr>
      <vt:lpstr>SavonVTI</vt:lpstr>
      <vt:lpstr>First Landing State Park</vt:lpstr>
      <vt:lpstr>Background</vt:lpstr>
      <vt:lpstr>History</vt:lpstr>
      <vt:lpstr>Graduate Conservation Leadership</vt:lpstr>
      <vt:lpstr>Case Study</vt:lpstr>
      <vt:lpstr>The Challenge</vt:lpstr>
      <vt:lpstr>Methodology </vt:lpstr>
      <vt:lpstr>Decision Making Space </vt:lpstr>
      <vt:lpstr>Participatory Modeling </vt:lpstr>
      <vt:lpstr>Wicked Problem</vt:lpstr>
      <vt:lpstr>Goal Statement</vt:lpstr>
      <vt:lpstr>The System</vt:lpstr>
      <vt:lpstr>System</vt:lpstr>
      <vt:lpstr>PowerPoint Presentation</vt:lpstr>
      <vt:lpstr>System Fragilities</vt:lpstr>
      <vt:lpstr>PowerPoint Presentation</vt:lpstr>
      <vt:lpstr>PowerPoint Presentation</vt:lpstr>
      <vt:lpstr>PowerPoint Presentation</vt:lpstr>
      <vt:lpstr>PowerPoint Presentation</vt:lpstr>
      <vt:lpstr>PowerPoint Presentation</vt:lpstr>
      <vt:lpstr>Hazards</vt:lpstr>
      <vt:lpstr>Sea Level Rise and Climate Change </vt:lpstr>
      <vt:lpstr>Amount of People </vt:lpstr>
      <vt:lpstr>Economic Downfall </vt:lpstr>
      <vt:lpstr>Social Pressure</vt:lpstr>
      <vt:lpstr>Foresight</vt:lpstr>
      <vt:lpstr>SLR and Climate Change: Norfolk </vt:lpstr>
      <vt:lpstr>SLR and Climate Change: Virginia Beach </vt:lpstr>
      <vt:lpstr>Economic Stability </vt:lpstr>
      <vt:lpstr>Interventions</vt:lpstr>
      <vt:lpstr>Interventions Addressing Sea Level Rise </vt:lpstr>
      <vt:lpstr>Interventions Addressing Societal Pressures </vt:lpstr>
      <vt:lpstr>Interventions Addressing Economic Issues </vt:lpstr>
      <vt:lpstr>Recommendations</vt:lpstr>
      <vt:lpstr>Addressing Sea Level Rise </vt:lpstr>
      <vt:lpstr>Addressing Societal Pressures </vt:lpstr>
      <vt:lpstr>Addressing Economic Issues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Landing State Park</dc:title>
  <dc:creator>Jones, Kelly</dc:creator>
  <cp:lastModifiedBy>Jones, Kelly</cp:lastModifiedBy>
  <cp:revision>4</cp:revision>
  <dcterms:created xsi:type="dcterms:W3CDTF">2020-12-11T14:43:18Z</dcterms:created>
  <dcterms:modified xsi:type="dcterms:W3CDTF">2020-12-11T14:57:29Z</dcterms:modified>
</cp:coreProperties>
</file>