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5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60" autoAdjust="0"/>
    <p:restoredTop sz="94660"/>
  </p:normalViewPr>
  <p:slideViewPr>
    <p:cSldViewPr snapToGrid="0">
      <p:cViewPr>
        <p:scale>
          <a:sx n="60" d="100"/>
          <a:sy n="60" d="100"/>
        </p:scale>
        <p:origin x="1058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 Zwicker" userId="ebb8b91b6ecd7b0c" providerId="LiveId" clId="{737B8EA4-EFE1-4131-8FBC-3E0C987A5B74}"/>
    <pc:docChg chg="modSld">
      <pc:chgData name="Alexa Zwicker" userId="ebb8b91b6ecd7b0c" providerId="LiveId" clId="{737B8EA4-EFE1-4131-8FBC-3E0C987A5B74}" dt="2020-04-21T21:30:24.266" v="0" actId="1076"/>
      <pc:docMkLst>
        <pc:docMk/>
      </pc:docMkLst>
      <pc:sldChg chg="modSp">
        <pc:chgData name="Alexa Zwicker" userId="ebb8b91b6ecd7b0c" providerId="LiveId" clId="{737B8EA4-EFE1-4131-8FBC-3E0C987A5B74}" dt="2020-04-21T21:30:24.266" v="0" actId="1076"/>
        <pc:sldMkLst>
          <pc:docMk/>
          <pc:sldMk cId="1232527343" sldId="258"/>
        </pc:sldMkLst>
        <pc:spChg chg="mod">
          <ac:chgData name="Alexa Zwicker" userId="ebb8b91b6ecd7b0c" providerId="LiveId" clId="{737B8EA4-EFE1-4131-8FBC-3E0C987A5B74}" dt="2020-04-21T21:30:24.266" v="0" actId="1076"/>
          <ac:spMkLst>
            <pc:docMk/>
            <pc:sldMk cId="1232527343" sldId="258"/>
            <ac:spMk id="2" creationId="{2B1460F8-8678-41AD-9DD7-DC2CCC28019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565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10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005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96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3151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18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20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7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9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3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6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00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5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47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44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9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AAB13E7-371D-4E6C-A3F5-315435433BA1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7B5FAE7-C0FC-4943-88CB-F1443063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904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  <p:sldLayoutId id="2147484347" r:id="rId12"/>
    <p:sldLayoutId id="2147484348" r:id="rId13"/>
    <p:sldLayoutId id="2147484349" r:id="rId14"/>
    <p:sldLayoutId id="2147484350" r:id="rId15"/>
    <p:sldLayoutId id="2147484351" r:id="rId16"/>
    <p:sldLayoutId id="21474843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2C6BD-55AB-4BDF-93D8-D11B3A82D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8898403" cy="3038708"/>
          </a:xfrm>
        </p:spPr>
        <p:txBody>
          <a:bodyPr>
            <a:normAutofit/>
          </a:bodyPr>
          <a:lstStyle/>
          <a:p>
            <a:r>
              <a:rPr lang="en-US" dirty="0"/>
              <a:t>How to support the Mission of Back Bay national wildlife refuge under sea level rise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2F1EE-7932-4B9E-9656-3697320D5B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By Alexa Zwicker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F66F9-FEC7-432E-A308-D3680F29E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4" t="28662" r="25951" b="36943"/>
          <a:stretch/>
        </p:blipFill>
        <p:spPr>
          <a:xfrm>
            <a:off x="7365726" y="3652293"/>
            <a:ext cx="4433777" cy="2833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0C96BB-8FCB-4FBE-BA3F-AC021F6582A9}"/>
              </a:ext>
            </a:extLst>
          </p:cNvPr>
          <p:cNvSpPr txBox="1"/>
          <p:nvPr/>
        </p:nvSpPr>
        <p:spPr>
          <a:xfrm>
            <a:off x="9989289" y="6462403"/>
            <a:ext cx="2000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by Alexa Zwicker</a:t>
            </a:r>
          </a:p>
        </p:txBody>
      </p:sp>
    </p:spTree>
    <p:extLst>
      <p:ext uri="{BB962C8B-B14F-4D97-AF65-F5344CB8AC3E}">
        <p14:creationId xmlns:p14="http://schemas.microsoft.com/office/powerpoint/2010/main" val="1484398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1AD1A-85F2-4B4E-83A1-11908A10D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“we don’t own the planet earth, we belong to it. And we must share it with our wildlife.” – Steve Irwin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4E1AC-C68B-4696-953B-107EC1A0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892"/>
          <a:stretch/>
        </p:blipFill>
        <p:spPr>
          <a:xfrm>
            <a:off x="2657706" y="179372"/>
            <a:ext cx="6876587" cy="4028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D171BA-137E-4C44-9400-51A742F9146C}"/>
              </a:ext>
            </a:extLst>
          </p:cNvPr>
          <p:cNvSpPr txBox="1"/>
          <p:nvPr/>
        </p:nvSpPr>
        <p:spPr>
          <a:xfrm>
            <a:off x="9534293" y="3007398"/>
            <a:ext cx="1248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Back Bay National Wildlife Refuge shot by Alexa Zwicker</a:t>
            </a:r>
          </a:p>
        </p:txBody>
      </p:sp>
    </p:spTree>
    <p:extLst>
      <p:ext uri="{BB962C8B-B14F-4D97-AF65-F5344CB8AC3E}">
        <p14:creationId xmlns:p14="http://schemas.microsoft.com/office/powerpoint/2010/main" val="2464045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89DA3-B1E7-441B-8EEE-AF8EAF51A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90" y="450590"/>
            <a:ext cx="6489739" cy="1507067"/>
          </a:xfrm>
        </p:spPr>
        <p:txBody>
          <a:bodyPr/>
          <a:lstStyle/>
          <a:p>
            <a:r>
              <a:rPr lang="en-US" dirty="0"/>
              <a:t>A little bit about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6603E-17BA-47E7-9852-849FA80C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90" y="2031380"/>
            <a:ext cx="7478481" cy="36152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Student at Old Dominion University studying Biology with a minor in Conservation Leadership.</a:t>
            </a:r>
          </a:p>
          <a:p>
            <a:r>
              <a:rPr lang="en-US" dirty="0">
                <a:solidFill>
                  <a:schemeClr val="tx1"/>
                </a:solidFill>
              </a:rPr>
              <a:t>Interested in managing threatened ecosystems, learning about invasive species, and protecting endangered wildlife.</a:t>
            </a:r>
          </a:p>
          <a:p>
            <a:r>
              <a:rPr lang="en-US" dirty="0">
                <a:solidFill>
                  <a:schemeClr val="tx1"/>
                </a:solidFill>
              </a:rPr>
              <a:t>Very passionate about leaving a space better than you found it.</a:t>
            </a:r>
          </a:p>
          <a:p>
            <a:r>
              <a:rPr lang="en-US" dirty="0">
                <a:solidFill>
                  <a:schemeClr val="tx1"/>
                </a:solidFill>
              </a:rPr>
              <a:t>Here to present possible ways Back Bay National Wildlife Refuge could combatant sea level rise and uphold the mission of the refuge given increases in salinity.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33FB1-146F-4B37-9C7B-17B06AFCE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33" t="4228" r="14156" b="11762"/>
          <a:stretch/>
        </p:blipFill>
        <p:spPr>
          <a:xfrm>
            <a:off x="8281639" y="750849"/>
            <a:ext cx="3657600" cy="57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07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047C9-4A05-4BAB-8B89-6C75EA680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0"/>
            <a:ext cx="8534400" cy="1432726"/>
          </a:xfrm>
        </p:spPr>
        <p:txBody>
          <a:bodyPr/>
          <a:lstStyle/>
          <a:p>
            <a:r>
              <a:rPr lang="en-US" dirty="0"/>
              <a:t>Fresh water vs. Salt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F19CC-4B6D-4BCE-B8FE-2DDEBBDD9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795454"/>
            <a:ext cx="5181329" cy="57094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Back Bay is currently a freshwater marsh ecosystem threatened by sea level rise and strong storm surges</a:t>
            </a:r>
          </a:p>
          <a:p>
            <a:r>
              <a:rPr lang="en-US" dirty="0">
                <a:solidFill>
                  <a:schemeClr val="tx1"/>
                </a:solidFill>
              </a:rPr>
              <a:t>Inundation, salinification, erosion, over wash and accretion of sediments </a:t>
            </a:r>
          </a:p>
          <a:p>
            <a:r>
              <a:rPr lang="en-US" dirty="0">
                <a:solidFill>
                  <a:schemeClr val="tx1"/>
                </a:solidFill>
              </a:rPr>
              <a:t>Key habitat for migrating birds along the Atlantic Flyway</a:t>
            </a:r>
          </a:p>
          <a:p>
            <a:r>
              <a:rPr lang="en-US" dirty="0">
                <a:solidFill>
                  <a:schemeClr val="tx1"/>
                </a:solidFill>
              </a:rPr>
              <a:t>Submerged aquatic vegetation (SAV) relies on the freshwater ecosystem to thrive and is highly susceptible to saltwater intrusion</a:t>
            </a:r>
          </a:p>
          <a:p>
            <a:r>
              <a:rPr lang="en-US" dirty="0">
                <a:solidFill>
                  <a:schemeClr val="tx1"/>
                </a:solidFill>
              </a:rPr>
              <a:t>Loss of SAV beds reduce the bird population on the refuge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1AB7A-FA0D-4667-9B42-78985B37C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404" y="1225105"/>
            <a:ext cx="5925826" cy="4407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E6F77-7B6A-499F-80F0-606F808E38B7}"/>
              </a:ext>
            </a:extLst>
          </p:cNvPr>
          <p:cNvSpPr txBox="1"/>
          <p:nvPr/>
        </p:nvSpPr>
        <p:spPr>
          <a:xfrm>
            <a:off x="6032404" y="5657671"/>
            <a:ext cx="59852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Graph by Settle, Fairfax H. and Schwab, Donald J., 1991. Waterfowl Trends in Back Bay, Virginia from 1954-1990. Proceedings of the Back Bay Ecological Symposium 1990. II. Fauna. 1.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498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2A4A-9233-4014-BD42-E1169D91F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-21701"/>
            <a:ext cx="8534400" cy="1310931"/>
          </a:xfrm>
        </p:spPr>
        <p:txBody>
          <a:bodyPr/>
          <a:lstStyle/>
          <a:p>
            <a:r>
              <a:rPr lang="en-US" dirty="0"/>
              <a:t>Sea level rise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E0956-D7C0-4C91-9151-BB41AEEA4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906967"/>
            <a:ext cx="4185155" cy="52497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 0.092-0.283 meter rise by 2030 </a:t>
            </a:r>
          </a:p>
          <a:p>
            <a:r>
              <a:rPr lang="en-US" dirty="0">
                <a:solidFill>
                  <a:schemeClr val="tx1"/>
                </a:solidFill>
              </a:rPr>
              <a:t>A 0.152-0.366 meter rise by 2050 </a:t>
            </a:r>
          </a:p>
          <a:p>
            <a:r>
              <a:rPr lang="en-US" dirty="0">
                <a:solidFill>
                  <a:schemeClr val="tx1"/>
                </a:solidFill>
              </a:rPr>
              <a:t>A 0.305-1.311 meter rise by 2100 </a:t>
            </a:r>
          </a:p>
          <a:p>
            <a:r>
              <a:rPr lang="en-US" dirty="0">
                <a:solidFill>
                  <a:schemeClr val="tx1"/>
                </a:solidFill>
              </a:rPr>
              <a:t>Worst case scenario being a 2.438 meter rise by 2100</a:t>
            </a:r>
          </a:p>
          <a:p>
            <a:r>
              <a:rPr lang="en-US" dirty="0">
                <a:solidFill>
                  <a:schemeClr val="tx1"/>
                </a:solidFill>
              </a:rPr>
              <a:t>It would take between 0.914 meters and 1.219 meters of sea level rise to completely inundate Back Bay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EFEC3-D309-4255-B4D6-3A5DD741E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14" t="9084" r="2572"/>
          <a:stretch/>
        </p:blipFill>
        <p:spPr>
          <a:xfrm>
            <a:off x="5032917" y="1345580"/>
            <a:ext cx="3389972" cy="4811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551DA6-8C7D-4497-9864-B5065F72C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51" t="9708" r="8283"/>
          <a:stretch/>
        </p:blipFill>
        <p:spPr>
          <a:xfrm>
            <a:off x="8586439" y="1345579"/>
            <a:ext cx="3389972" cy="4811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ED988-DEAF-457A-9F81-E9ACC2986B00}"/>
              </a:ext>
            </a:extLst>
          </p:cNvPr>
          <p:cNvSpPr txBox="1"/>
          <p:nvPr/>
        </p:nvSpPr>
        <p:spPr>
          <a:xfrm>
            <a:off x="6333893" y="919898"/>
            <a:ext cx="46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0.3 meters vs. 1.2 meters of sea level rise.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8B5666-76C4-4519-A0A8-29FD0138B696}"/>
              </a:ext>
            </a:extLst>
          </p:cNvPr>
          <p:cNvSpPr txBox="1"/>
          <p:nvPr/>
        </p:nvSpPr>
        <p:spPr>
          <a:xfrm>
            <a:off x="5032917" y="6096000"/>
            <a:ext cx="68840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NOAA, 2020. Sea Level Rise Viewer. National </a:t>
            </a:r>
            <a:r>
              <a:rPr lang="en-US" sz="1200" dirty="0" err="1"/>
              <a:t>Oceaninc</a:t>
            </a:r>
            <a:r>
              <a:rPr lang="en-US" sz="1200" dirty="0"/>
              <a:t> and Atmospheric Administration, https://coast.noaa.gov/slr/#/layer/slr/0/-8480130.032241825/4486421.049645084/8/satellite/none/0.8/2050/interHigh/midAccretion. Accessed, April 2, 2020.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98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EABCB-1098-4205-951B-2D45E65CD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8" y="0"/>
            <a:ext cx="10236549" cy="1507067"/>
          </a:xfrm>
        </p:spPr>
        <p:txBody>
          <a:bodyPr/>
          <a:lstStyle/>
          <a:p>
            <a:r>
              <a:rPr lang="en-US" dirty="0"/>
              <a:t>What will Happen to the Freshwater Marshes…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CA50C-A680-4FFB-A35D-B0E2BB520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82" y="1278302"/>
            <a:ext cx="3090069" cy="405198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Back Bay  sea level rise in double the global rate of sea level rise (</a:t>
            </a:r>
            <a:r>
              <a:rPr lang="en-US" dirty="0" err="1">
                <a:solidFill>
                  <a:schemeClr val="tx1"/>
                </a:solidFill>
              </a:rPr>
              <a:t>Karlov</a:t>
            </a:r>
            <a:r>
              <a:rPr lang="en-US" dirty="0">
                <a:solidFill>
                  <a:schemeClr val="tx1"/>
                </a:solidFill>
              </a:rPr>
              <a:t> et al., 2017)</a:t>
            </a:r>
          </a:p>
          <a:p>
            <a:r>
              <a:rPr lang="en-US" dirty="0">
                <a:solidFill>
                  <a:schemeClr val="tx1"/>
                </a:solidFill>
              </a:rPr>
              <a:t>0.3 meters vs 1.5 meters</a:t>
            </a:r>
          </a:p>
          <a:p>
            <a:r>
              <a:rPr lang="en-US" dirty="0">
                <a:solidFill>
                  <a:schemeClr val="tx1"/>
                </a:solidFill>
              </a:rPr>
              <a:t>Migrating waterfowl will no longer be able to  inhabit the refuge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9A4AB-D2E1-47F9-8149-7280CD3A2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11" t="7749" r="5612"/>
          <a:stretch/>
        </p:blipFill>
        <p:spPr>
          <a:xfrm>
            <a:off x="3665167" y="911008"/>
            <a:ext cx="3977269" cy="5485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59CFC-08C8-4224-8732-481232355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93" t="5983" r="3913"/>
          <a:stretch/>
        </p:blipFill>
        <p:spPr>
          <a:xfrm>
            <a:off x="7888539" y="911008"/>
            <a:ext cx="3877179" cy="5485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F09555-D644-42EB-8FC5-ECD756B43220}"/>
              </a:ext>
            </a:extLst>
          </p:cNvPr>
          <p:cNvSpPr txBox="1"/>
          <p:nvPr/>
        </p:nvSpPr>
        <p:spPr>
          <a:xfrm>
            <a:off x="296418" y="5403432"/>
            <a:ext cx="33497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NOAA, 2020. Sea Level Rise Viewer. National </a:t>
            </a:r>
            <a:r>
              <a:rPr lang="en-US" sz="1200" dirty="0" err="1"/>
              <a:t>Oceaninc</a:t>
            </a:r>
            <a:r>
              <a:rPr lang="en-US" sz="1200" dirty="0"/>
              <a:t> and Atmospheric Administration, https://coast.noaa.gov/slr/#/layer/slr/0/-8480130.032241825/4486421.049645084/8/satellite/none/0.8/2050/interHigh/midAccretion. Accessed, April 2, 2020.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63D3A-B598-489C-B07C-71AC74323C76}"/>
              </a:ext>
            </a:extLst>
          </p:cNvPr>
          <p:cNvSpPr/>
          <p:nvPr/>
        </p:nvSpPr>
        <p:spPr>
          <a:xfrm>
            <a:off x="3646213" y="63963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Karlov</a:t>
            </a:r>
            <a:r>
              <a:rPr lang="en-US" sz="1200" dirty="0"/>
              <a:t>, N., Hill, E., </a:t>
            </a:r>
            <a:r>
              <a:rPr lang="en-US" sz="1200" dirty="0" err="1"/>
              <a:t>Plag</a:t>
            </a:r>
            <a:r>
              <a:rPr lang="en-US" sz="1200" dirty="0"/>
              <a:t>, H-P., 2017. Sea Level Rise Impacts and Barrier Island </a:t>
            </a:r>
            <a:r>
              <a:rPr lang="en-US" sz="1200" dirty="0" err="1"/>
              <a:t>Rospong</a:t>
            </a:r>
            <a:r>
              <a:rPr lang="en-US" sz="1200" dirty="0"/>
              <a:t> in Back Bay National Wildlife Refuge.</a:t>
            </a:r>
          </a:p>
        </p:txBody>
      </p:sp>
    </p:spTree>
    <p:extLst>
      <p:ext uri="{BB962C8B-B14F-4D97-AF65-F5344CB8AC3E}">
        <p14:creationId xmlns:p14="http://schemas.microsoft.com/office/powerpoint/2010/main" val="3301688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02A4F-718B-4640-9088-C2072283A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791" y="185854"/>
            <a:ext cx="8534400" cy="1507067"/>
          </a:xfrm>
        </p:spPr>
        <p:txBody>
          <a:bodyPr/>
          <a:lstStyle/>
          <a:p>
            <a:r>
              <a:rPr lang="en-US" dirty="0"/>
              <a:t>So…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BB5FD-309C-4E6B-BE5E-708524C08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792" y="1519871"/>
            <a:ext cx="5530734" cy="492347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Back Bay National Wildlife Refuge should consider buying farmland in Pungo and converting it into freshwater marshes.</a:t>
            </a:r>
          </a:p>
          <a:p>
            <a:r>
              <a:rPr lang="en-US" dirty="0">
                <a:solidFill>
                  <a:schemeClr val="tx1"/>
                </a:solidFill>
              </a:rPr>
              <a:t>Sea level rise is not going away, we need to adapt quickly.</a:t>
            </a:r>
          </a:p>
          <a:p>
            <a:r>
              <a:rPr lang="en-US" dirty="0">
                <a:solidFill>
                  <a:schemeClr val="tx1"/>
                </a:solidFill>
              </a:rPr>
              <a:t>This makes a difference to the patrons of Back Bay National Wildlife Refuge, as well as the waterfowl that inhabit the refuge.</a:t>
            </a:r>
          </a:p>
          <a:p>
            <a:r>
              <a:rPr lang="en-US" dirty="0">
                <a:solidFill>
                  <a:schemeClr val="tx1"/>
                </a:solidFill>
              </a:rPr>
              <a:t>It is important to know that we can make a difference ,even if it’s small, it matters to someone.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B1E46-88B8-4040-8550-6B105E242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8" t="9444" r="13293" b="12378"/>
          <a:stretch/>
        </p:blipFill>
        <p:spPr>
          <a:xfrm>
            <a:off x="6200484" y="1327823"/>
            <a:ext cx="5679415" cy="4379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72F1E-FEB2-4322-8289-4372224E9E2B}"/>
              </a:ext>
            </a:extLst>
          </p:cNvPr>
          <p:cNvSpPr txBox="1"/>
          <p:nvPr/>
        </p:nvSpPr>
        <p:spPr>
          <a:xfrm>
            <a:off x="10069033" y="5707772"/>
            <a:ext cx="1919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 by Alexa Zwicker</a:t>
            </a:r>
          </a:p>
        </p:txBody>
      </p:sp>
    </p:spTree>
    <p:extLst>
      <p:ext uri="{BB962C8B-B14F-4D97-AF65-F5344CB8AC3E}">
        <p14:creationId xmlns:p14="http://schemas.microsoft.com/office/powerpoint/2010/main" val="132536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460F8-8678-41AD-9DD7-DC2CCC28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375" y="2524924"/>
            <a:ext cx="8534400" cy="1507067"/>
          </a:xfrm>
        </p:spPr>
        <p:txBody>
          <a:bodyPr/>
          <a:lstStyle/>
          <a:p>
            <a:r>
              <a:rPr lang="en-US" dirty="0"/>
              <a:t>Thank you For your time!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C43A2-DA78-4C49-8059-D740A0B5A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30" t="-1192" r="24066" b="11219"/>
          <a:stretch/>
        </p:blipFill>
        <p:spPr>
          <a:xfrm>
            <a:off x="7545659" y="193288"/>
            <a:ext cx="4252332" cy="617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27343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TM02900771[[fn=Slice]]</Template>
  <TotalTime>247</TotalTime>
  <Words>571</Words>
  <Application>Microsoft Office PowerPoint</Application>
  <PresentationFormat>Widescreen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Slice</vt:lpstr>
      <vt:lpstr>How to support the Mission of Back Bay national wildlife refuge under sea level rise</vt:lpstr>
      <vt:lpstr>“we don’t own the planet earth, we belong to it. And we must share it with our wildlife.” – Steve Irwin</vt:lpstr>
      <vt:lpstr>A little bit about me…</vt:lpstr>
      <vt:lpstr>Fresh water vs. Salt Water</vt:lpstr>
      <vt:lpstr>Sea level rise projections</vt:lpstr>
      <vt:lpstr>What will Happen to the Freshwater Marshes…</vt:lpstr>
      <vt:lpstr>So…</vt:lpstr>
      <vt:lpstr>Thank you For your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support the Mission of Back Bay national wildlife refuge under sea level rise</dc:title>
  <dc:creator>Alexa Zwicker</dc:creator>
  <cp:lastModifiedBy>Alexa Zwicker</cp:lastModifiedBy>
  <cp:revision>18</cp:revision>
  <dcterms:created xsi:type="dcterms:W3CDTF">2020-04-21T17:23:32Z</dcterms:created>
  <dcterms:modified xsi:type="dcterms:W3CDTF">2020-04-21T21:30:33Z</dcterms:modified>
</cp:coreProperties>
</file>