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FF78-BA63-4011-B725-48CEE33AF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2981" y="212441"/>
            <a:ext cx="9642763" cy="1708893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Sea Level Rise on First Landing State Park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E32C4-2CA1-417B-99B5-17F169514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1155" y="6110014"/>
            <a:ext cx="5578764" cy="706416"/>
          </a:xfrm>
        </p:spPr>
        <p:txBody>
          <a:bodyPr/>
          <a:lstStyle/>
          <a:p>
            <a:r>
              <a:rPr lang="en-US" dirty="0"/>
              <a:t>Internship Overview by: Angela Kennedy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A79D4-A779-4CDD-82C1-72D8E043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701" y="1921334"/>
            <a:ext cx="6295032" cy="4188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C4077A-B1BB-4057-BD49-D192C9414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4" y="2561608"/>
            <a:ext cx="1993081" cy="726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B2B2BF-89B5-4F19-8832-279DA545C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968" y="3619091"/>
            <a:ext cx="1480876" cy="1227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51959-B697-4B14-80C1-341E2040F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0" y="3656041"/>
            <a:ext cx="1194957" cy="12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6FB7-B7B2-46A4-B895-6342D3D87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3" y="745837"/>
            <a:ext cx="4431995" cy="53663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The System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First Landing State Park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The Challenge</a:t>
            </a:r>
          </a:p>
          <a:p>
            <a:pPr marL="0" indent="0" algn="ctr">
              <a:buNone/>
            </a:pPr>
            <a:r>
              <a:rPr lang="en-US" dirty="0"/>
              <a:t>Impacts of sea level rise on the park and the unique ecosystem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Stakeholders</a:t>
            </a:r>
          </a:p>
          <a:p>
            <a:pPr marL="0" indent="0" algn="ctr">
              <a:buNone/>
            </a:pPr>
            <a:r>
              <a:rPr lang="en-US" dirty="0"/>
              <a:t>Department of Conservation &amp; Recreation</a:t>
            </a:r>
          </a:p>
          <a:p>
            <a:pPr marL="0" indent="0" algn="ctr">
              <a:buNone/>
            </a:pPr>
            <a:r>
              <a:rPr lang="en-US" dirty="0"/>
              <a:t>National Natural Landmark Program</a:t>
            </a:r>
          </a:p>
          <a:p>
            <a:pPr marL="0" indent="0" algn="ctr">
              <a:buNone/>
            </a:pPr>
            <a:r>
              <a:rPr lang="en-US" dirty="0"/>
              <a:t>Commonwealth of VA</a:t>
            </a:r>
          </a:p>
          <a:p>
            <a:pPr marL="0" indent="0" algn="ctr">
              <a:buNone/>
            </a:pPr>
            <a:r>
              <a:rPr lang="en-US" dirty="0"/>
              <a:t>City of VA Beach</a:t>
            </a:r>
          </a:p>
          <a:p>
            <a:pPr marL="0" indent="0" algn="ctr">
              <a:buNone/>
            </a:pPr>
            <a:r>
              <a:rPr lang="en-US" dirty="0"/>
              <a:t>Local Community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5D992-01A2-47A5-BBF6-96587DDD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1" y="902966"/>
            <a:ext cx="5938986" cy="44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2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3854-4042-4DF5-AD65-14DFC334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205" y="498274"/>
            <a:ext cx="2981886" cy="56990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1E12D-10D1-431A-A8AD-D1F29F2D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5" y="1163782"/>
            <a:ext cx="5273963" cy="5495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FLSP opened as Seashore State Park in 1936</a:t>
            </a:r>
          </a:p>
          <a:p>
            <a:r>
              <a:rPr lang="en-US" dirty="0"/>
              <a:t>Opened along with 5 other parks in VA state park system</a:t>
            </a:r>
          </a:p>
          <a:p>
            <a:r>
              <a:rPr lang="en-US" dirty="0"/>
              <a:t>Renamed in 1999 to memorialize landing of first settlers of VA</a:t>
            </a:r>
          </a:p>
          <a:p>
            <a:r>
              <a:rPr lang="en-US" dirty="0"/>
              <a:t>General assembly authorized land acquisition in 1933; Civilian Conservation Corps developed the park from 1933-1940</a:t>
            </a:r>
          </a:p>
          <a:p>
            <a:r>
              <a:rPr lang="en-US" dirty="0"/>
              <a:t>2,888 acres of dunes, beaches, swales, maritime forests, SW marshes, FW wetlands</a:t>
            </a:r>
          </a:p>
          <a:p>
            <a:r>
              <a:rPr lang="en-US" dirty="0"/>
              <a:t>Over 60 rare species; 14 distinct natural communities</a:t>
            </a:r>
          </a:p>
          <a:p>
            <a:r>
              <a:rPr lang="en-US" dirty="0"/>
              <a:t>National Natural Landmark</a:t>
            </a:r>
          </a:p>
          <a:p>
            <a:r>
              <a:rPr lang="en-US" dirty="0"/>
              <a:t>19 miles of trails; 1.5 miles of beach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AC383-2368-4A1A-BAE6-60A174538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131" y="1182258"/>
            <a:ext cx="5667518" cy="35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8E54FD-3BD5-4059-879D-C79043415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58" y="4756702"/>
            <a:ext cx="1966069" cy="2260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5CB98-88E7-4F61-9487-A8E659FC3843}"/>
              </a:ext>
            </a:extLst>
          </p:cNvPr>
          <p:cNvSpPr txBox="1"/>
          <p:nvPr/>
        </p:nvSpPr>
        <p:spPr>
          <a:xfrm>
            <a:off x="10690514" y="6518296"/>
            <a:ext cx="14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(DCR, 2000)</a:t>
            </a:r>
          </a:p>
        </p:txBody>
      </p:sp>
    </p:spTree>
    <p:extLst>
      <p:ext uri="{BB962C8B-B14F-4D97-AF65-F5344CB8AC3E}">
        <p14:creationId xmlns:p14="http://schemas.microsoft.com/office/powerpoint/2010/main" val="168059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C661D-CA19-4834-BDB0-76E8C0EF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896" y="94672"/>
            <a:ext cx="4395049" cy="632166"/>
          </a:xfrm>
        </p:spPr>
        <p:txBody>
          <a:bodyPr/>
          <a:lstStyle/>
          <a:p>
            <a:r>
              <a:rPr lang="en-US" dirty="0"/>
              <a:t>Sea Level Rise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7977-A540-4311-9EBA-0D4EE5DF6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48" y="685327"/>
            <a:ext cx="5152426" cy="31126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Global Trends</a:t>
            </a:r>
          </a:p>
          <a:p>
            <a:r>
              <a:rPr lang="en-US" dirty="0"/>
              <a:t>Anthropogenic influences drive accelerated sea level rise</a:t>
            </a:r>
          </a:p>
          <a:p>
            <a:r>
              <a:rPr lang="en-US" dirty="0"/>
              <a:t>SLR rate was 10 times faster in 20</a:t>
            </a:r>
            <a:r>
              <a:rPr lang="en-US" baseline="30000" dirty="0"/>
              <a:t>th</a:t>
            </a:r>
            <a:r>
              <a:rPr lang="en-US" dirty="0"/>
              <a:t> century than past 3,000 years</a:t>
            </a:r>
          </a:p>
          <a:p>
            <a:r>
              <a:rPr lang="en-US" dirty="0"/>
              <a:t>SLR rate significantly higher in last 25 years than last 100 years</a:t>
            </a:r>
          </a:p>
          <a:p>
            <a:r>
              <a:rPr lang="en-US" dirty="0"/>
              <a:t>Even  more of a threat to low-lying coastline areas like FLSP and Chesapeake Bay area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BE1D6D-5286-4AA5-A7F6-46949266C455}"/>
              </a:ext>
            </a:extLst>
          </p:cNvPr>
          <p:cNvSpPr txBox="1">
            <a:spLocks/>
          </p:cNvSpPr>
          <p:nvPr/>
        </p:nvSpPr>
        <p:spPr>
          <a:xfrm>
            <a:off x="295448" y="3887209"/>
            <a:ext cx="6054437" cy="23852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Hazards to FLSP</a:t>
            </a:r>
          </a:p>
          <a:p>
            <a:r>
              <a:rPr lang="en-US" dirty="0"/>
              <a:t>Flooding and inundation</a:t>
            </a:r>
          </a:p>
          <a:p>
            <a:r>
              <a:rPr lang="en-US" dirty="0"/>
              <a:t>Rising water table</a:t>
            </a:r>
          </a:p>
          <a:p>
            <a:r>
              <a:rPr lang="en-US" dirty="0"/>
              <a:t>Increased erosion driven by more frequent &amp; severe storm surges</a:t>
            </a:r>
          </a:p>
          <a:p>
            <a:r>
              <a:rPr lang="en-US" dirty="0"/>
              <a:t>Saltwater intrusion into the groundwater &amp; surface 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59174-706F-414B-8D7B-FC1364D7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764" y="646466"/>
            <a:ext cx="4169108" cy="3711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F6469-1284-4B58-A269-CC264247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885" y="4481447"/>
            <a:ext cx="5842115" cy="1977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448144-7261-48D6-83FC-F45A54D66AF5}"/>
              </a:ext>
            </a:extLst>
          </p:cNvPr>
          <p:cNvSpPr txBox="1"/>
          <p:nvPr/>
        </p:nvSpPr>
        <p:spPr>
          <a:xfrm>
            <a:off x="9093471" y="6519446"/>
            <a:ext cx="2899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/>
              <a:t>(Glick et al., 2008, IPCC, 2015)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04ABE-75BF-40D0-8968-7DF2B608ABB1}"/>
              </a:ext>
            </a:extLst>
          </p:cNvPr>
          <p:cNvSpPr txBox="1"/>
          <p:nvPr/>
        </p:nvSpPr>
        <p:spPr>
          <a:xfrm>
            <a:off x="5003741" y="6519446"/>
            <a:ext cx="4267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(Institute for Environmental Education, 2011)</a:t>
            </a:r>
          </a:p>
        </p:txBody>
      </p:sp>
    </p:spTree>
    <p:extLst>
      <p:ext uri="{BB962C8B-B14F-4D97-AF65-F5344CB8AC3E}">
        <p14:creationId xmlns:p14="http://schemas.microsoft.com/office/powerpoint/2010/main" val="330813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93D2-81E8-42AC-8205-D90AA102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406" y="18479"/>
            <a:ext cx="7803268" cy="678207"/>
          </a:xfrm>
        </p:spPr>
        <p:txBody>
          <a:bodyPr/>
          <a:lstStyle/>
          <a:p>
            <a:r>
              <a:rPr lang="en-US" dirty="0"/>
              <a:t>Vulnerabilities of First Landing State 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1368-F8D8-4780-A1FA-DCCD5B2D8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" y="505097"/>
            <a:ext cx="6339840" cy="635290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Flora and fauna</a:t>
            </a:r>
          </a:p>
          <a:p>
            <a:pPr lvl="1"/>
            <a:r>
              <a:rPr lang="en-US" dirty="0"/>
              <a:t>Over 60 rare species</a:t>
            </a:r>
          </a:p>
          <a:p>
            <a:pPr lvl="1"/>
            <a:r>
              <a:rPr lang="en-US" dirty="0"/>
              <a:t>Includes the chicken turtle &amp; carpenter frog</a:t>
            </a:r>
          </a:p>
          <a:p>
            <a:pPr lvl="1"/>
            <a:r>
              <a:rPr lang="en-US" dirty="0"/>
              <a:t>Adapted to a specific range of salinity fluctuations</a:t>
            </a:r>
          </a:p>
          <a:p>
            <a:pPr lvl="1"/>
            <a:r>
              <a:rPr lang="en-US" dirty="0"/>
              <a:t>Increase in salinity could decrease species composition</a:t>
            </a:r>
          </a:p>
          <a:p>
            <a:r>
              <a:rPr lang="en-US" b="1" dirty="0"/>
              <a:t>Natural communities</a:t>
            </a:r>
          </a:p>
          <a:p>
            <a:pPr lvl="1"/>
            <a:r>
              <a:rPr lang="en-US" dirty="0"/>
              <a:t>14 distinct communities; at least 8 are state rare, and at least 2 are globally rare</a:t>
            </a:r>
          </a:p>
          <a:p>
            <a:pPr lvl="1"/>
            <a:r>
              <a:rPr lang="en-US" dirty="0"/>
              <a:t>Increase in salinity could increase fragmentation of FW &amp; brackish marshes</a:t>
            </a:r>
          </a:p>
          <a:p>
            <a:r>
              <a:rPr lang="en-US" b="1" dirty="0"/>
              <a:t>Recreation and economic activity</a:t>
            </a:r>
          </a:p>
          <a:p>
            <a:pPr lvl="1"/>
            <a:r>
              <a:rPr lang="en-US" dirty="0"/>
              <a:t>FLSP is important to cultural, recreational, &amp; economic state of the Tidewater region</a:t>
            </a:r>
          </a:p>
          <a:p>
            <a:pPr lvl="1"/>
            <a:r>
              <a:rPr lang="en-US" dirty="0"/>
              <a:t>One of the top revenue providers of VA state parks</a:t>
            </a:r>
          </a:p>
          <a:p>
            <a:pPr lvl="1"/>
            <a:r>
              <a:rPr lang="en-US" dirty="0"/>
              <a:t>Contributed $23.5 million in economic impact</a:t>
            </a:r>
          </a:p>
          <a:p>
            <a:pPr lvl="1"/>
            <a:r>
              <a:rPr lang="en-US" dirty="0"/>
              <a:t>Popular for the recreational opportunities, such as hiking, camping &amp; societal benefits, such as stress-reduction, health benefits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0C4CF-4BB4-443C-8B33-3A5FFE6F28E4}"/>
              </a:ext>
            </a:extLst>
          </p:cNvPr>
          <p:cNvPicPr/>
          <p:nvPr/>
        </p:nvPicPr>
        <p:blipFill rotWithShape="1">
          <a:blip r:embed="rId2"/>
          <a:srcRect t="1716" b="4053"/>
          <a:stretch/>
        </p:blipFill>
        <p:spPr bwMode="auto">
          <a:xfrm>
            <a:off x="6168525" y="696686"/>
            <a:ext cx="5724525" cy="4315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946A2-0B3C-4FC4-9D2A-4BF37A97C6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92" y="5012145"/>
            <a:ext cx="4603068" cy="182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0C3B52-5BE4-4848-9157-380FB4A89744}"/>
              </a:ext>
            </a:extLst>
          </p:cNvPr>
          <p:cNvSpPr txBox="1"/>
          <p:nvPr/>
        </p:nvSpPr>
        <p:spPr>
          <a:xfrm>
            <a:off x="4197047" y="6519446"/>
            <a:ext cx="259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(DCR, 2000, Mignini, 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78A71-8473-47DB-8B2D-35425F3DB543}"/>
              </a:ext>
            </a:extLst>
          </p:cNvPr>
          <p:cNvSpPr txBox="1"/>
          <p:nvPr/>
        </p:nvSpPr>
        <p:spPr>
          <a:xfrm>
            <a:off x="7959634" y="6500966"/>
            <a:ext cx="4328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(Institute for Environmental Education, 2011)</a:t>
            </a:r>
          </a:p>
        </p:txBody>
      </p:sp>
    </p:spTree>
    <p:extLst>
      <p:ext uri="{BB962C8B-B14F-4D97-AF65-F5344CB8AC3E}">
        <p14:creationId xmlns:p14="http://schemas.microsoft.com/office/powerpoint/2010/main" val="265317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702C-5B29-4565-981D-FF4B49D9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816" y="0"/>
            <a:ext cx="6616527" cy="678097"/>
          </a:xfrm>
        </p:spPr>
        <p:txBody>
          <a:bodyPr/>
          <a:lstStyle/>
          <a:p>
            <a:r>
              <a:rPr lang="en-US" dirty="0"/>
              <a:t>Foresight: Possible Futures of FLSP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6E684-AFF3-42F9-B239-0CA6CC0E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721" y="564880"/>
            <a:ext cx="6721030" cy="643680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Data and models were utilized from: </a:t>
            </a:r>
          </a:p>
          <a:p>
            <a:pPr lvl="1"/>
            <a:r>
              <a:rPr lang="en-US" dirty="0"/>
              <a:t>The 2014 synthesis report of the Intergovernmental Panel on Climate Change (IPCC)</a:t>
            </a:r>
          </a:p>
          <a:p>
            <a:pPr lvl="1"/>
            <a:r>
              <a:rPr lang="en-US" dirty="0"/>
              <a:t>Studies of the Union of Concerned Scientists (UCS)</a:t>
            </a:r>
          </a:p>
          <a:p>
            <a:pPr lvl="1"/>
            <a:r>
              <a:rPr lang="en-US" dirty="0"/>
              <a:t>Studies of the US Geological Survey (USGS)</a:t>
            </a:r>
          </a:p>
          <a:p>
            <a:pPr lvl="1"/>
            <a:r>
              <a:rPr lang="en-US" dirty="0"/>
              <a:t>The findings of scientists Robert </a:t>
            </a:r>
            <a:r>
              <a:rPr lang="en-US" dirty="0" err="1"/>
              <a:t>Deconto</a:t>
            </a:r>
            <a:r>
              <a:rPr lang="en-US" dirty="0"/>
              <a:t> and David Pollard</a:t>
            </a:r>
          </a:p>
          <a:p>
            <a:pPr lvl="1"/>
            <a:r>
              <a:rPr lang="en-US" dirty="0"/>
              <a:t>Carnegie Mellon University’s CREATE Lab’s </a:t>
            </a:r>
            <a:r>
              <a:rPr lang="en-US" dirty="0" err="1"/>
              <a:t>EarthTime</a:t>
            </a:r>
            <a:r>
              <a:rPr lang="en-US" dirty="0"/>
              <a:t> project </a:t>
            </a:r>
          </a:p>
          <a:p>
            <a:r>
              <a:rPr lang="en-US" b="1" dirty="0"/>
              <a:t>Low Risk Scenario</a:t>
            </a:r>
            <a:endParaRPr lang="en-US" dirty="0"/>
          </a:p>
          <a:p>
            <a:pPr lvl="1"/>
            <a:r>
              <a:rPr lang="en-US" dirty="0"/>
              <a:t>Local SLR of 0.55 m to 1.0 m by year 2100</a:t>
            </a:r>
          </a:p>
          <a:p>
            <a:pPr lvl="1"/>
            <a:r>
              <a:rPr lang="en-US" dirty="0"/>
              <a:t>Allow for more time to support habitat’s resilience &amp; ability to migrate</a:t>
            </a:r>
          </a:p>
          <a:p>
            <a:pPr lvl="1"/>
            <a:r>
              <a:rPr lang="en-US" dirty="0"/>
              <a:t>Areas of FLSP would be frequently flooded, eroded, and/or permanently inundated </a:t>
            </a:r>
          </a:p>
          <a:p>
            <a:r>
              <a:rPr lang="en-US" b="1" dirty="0"/>
              <a:t>High Risk Scenario</a:t>
            </a:r>
            <a:endParaRPr lang="en-US" dirty="0"/>
          </a:p>
          <a:p>
            <a:pPr lvl="1"/>
            <a:r>
              <a:rPr lang="en-US" dirty="0"/>
              <a:t>Local SLR of more than 2.1 m by year 2100</a:t>
            </a:r>
          </a:p>
          <a:p>
            <a:pPr lvl="1"/>
            <a:r>
              <a:rPr lang="en-US" dirty="0"/>
              <a:t>Rate of sediment accretion &amp; habitat migration would likely not keep pace with SLR</a:t>
            </a:r>
          </a:p>
          <a:p>
            <a:pPr lvl="1"/>
            <a:r>
              <a:rPr lang="en-US" dirty="0"/>
              <a:t>High probability of loss of rare habitats/species and recreational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9993C-4625-4FFF-B06E-CA1C0FBC51DB}"/>
              </a:ext>
            </a:extLst>
          </p:cNvPr>
          <p:cNvSpPr txBox="1"/>
          <p:nvPr/>
        </p:nvSpPr>
        <p:spPr>
          <a:xfrm>
            <a:off x="7236829" y="6542605"/>
            <a:ext cx="503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(Glick et al., 2008, Caldas et al., 2017, Earthtime,2018)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01100-B418-4D6B-ADA3-1FD583071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10" y="597257"/>
            <a:ext cx="4049018" cy="28907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388BB-93C5-4D78-B488-BDC614801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34" y="3487962"/>
            <a:ext cx="3953692" cy="30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5015-F12F-463E-A358-A778D31B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004" y="0"/>
            <a:ext cx="7644138" cy="704223"/>
          </a:xfrm>
        </p:spPr>
        <p:txBody>
          <a:bodyPr/>
          <a:lstStyle/>
          <a:p>
            <a:r>
              <a:rPr lang="en-US" dirty="0"/>
              <a:t>Decision-Making &amp; Stakeholders of FLSP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55AE3-2595-4723-9469-5010DD249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554" y="783771"/>
            <a:ext cx="7158446" cy="598279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Virginia’s Department of Conservation &amp; Recreation (DCR)</a:t>
            </a:r>
          </a:p>
          <a:p>
            <a:pPr lvl="1"/>
            <a:r>
              <a:rPr lang="en-US" dirty="0"/>
              <a:t>Lead conservation agency of VA</a:t>
            </a:r>
          </a:p>
          <a:p>
            <a:pPr lvl="1"/>
            <a:r>
              <a:rPr lang="en-US" dirty="0"/>
              <a:t>Oversees FLSP’s management plan that is revised about every 20 years</a:t>
            </a:r>
          </a:p>
          <a:p>
            <a:pPr lvl="1"/>
            <a:r>
              <a:rPr lang="en-US" dirty="0"/>
              <a:t>Plan is reviewed every 5 years to reevaluate progress of projects and plans</a:t>
            </a:r>
          </a:p>
          <a:p>
            <a:r>
              <a:rPr lang="en-US" b="1" dirty="0"/>
              <a:t>Department of Interior’s National Natural Landmark Program</a:t>
            </a:r>
          </a:p>
          <a:p>
            <a:pPr lvl="1"/>
            <a:r>
              <a:rPr lang="en-US" dirty="0"/>
              <a:t>FLSP follows guidelines placed by this federal agency; about 1,500 acres of FLSP are on the national registry</a:t>
            </a:r>
          </a:p>
          <a:p>
            <a:r>
              <a:rPr lang="en-US" b="1" dirty="0"/>
              <a:t>City of Virginia Beach</a:t>
            </a:r>
          </a:p>
          <a:p>
            <a:pPr lvl="1"/>
            <a:r>
              <a:rPr lang="en-US" dirty="0"/>
              <a:t>FLSP operates under agreements of the city, which directs management of certain areas of FLSP</a:t>
            </a:r>
          </a:p>
          <a:p>
            <a:r>
              <a:rPr lang="en-US" b="1" dirty="0"/>
              <a:t>The governor, city, park staff, national agencies, &amp; the local &amp; visiting population need to support the development and execution of plans for mitigating the impacts of sea level rise </a:t>
            </a:r>
          </a:p>
          <a:p>
            <a:pPr lvl="1"/>
            <a:r>
              <a:rPr lang="en-US" dirty="0"/>
              <a:t>Supported by public polls in the Tidewater area showing high concern about impacts of SLR (DCR, 2000)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FF7F-216D-40FC-941C-88888A046A3F}"/>
              </a:ext>
            </a:extLst>
          </p:cNvPr>
          <p:cNvSpPr txBox="1"/>
          <p:nvPr/>
        </p:nvSpPr>
        <p:spPr>
          <a:xfrm>
            <a:off x="0" y="6519446"/>
            <a:ext cx="4432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(Institute for Environmental Education, 2011)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24B89-A573-46CE-87B2-717F59CE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1" y="1056334"/>
            <a:ext cx="4270375" cy="2441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A768AE-3152-49AA-9789-79CD3A1C4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81" y="3849928"/>
            <a:ext cx="4270374" cy="22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D6A4-8A7D-4766-B946-F9D123A4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474" y="139337"/>
            <a:ext cx="7321921" cy="686805"/>
          </a:xfrm>
        </p:spPr>
        <p:txBody>
          <a:bodyPr/>
          <a:lstStyle/>
          <a:p>
            <a:r>
              <a:rPr lang="en-US"/>
              <a:t>Options &amp; Recommendations for FLSP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CAE9-058F-4A85-8D6E-E5AF2B5E6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18452"/>
            <a:ext cx="6879771" cy="5939548"/>
          </a:xfrm>
        </p:spPr>
        <p:txBody>
          <a:bodyPr>
            <a:normAutofit fontScale="85000" lnSpcReduction="10000"/>
          </a:bodyPr>
          <a:lstStyle/>
          <a:p>
            <a:r>
              <a:rPr lang="en-US" b="1"/>
              <a:t>Additional studies in topographical changes</a:t>
            </a:r>
          </a:p>
          <a:p>
            <a:pPr lvl="1"/>
            <a:r>
              <a:rPr lang="en-US"/>
              <a:t>Techniques used in a 2007 study at FLSP that produced resultant topographic data of a dune complex on the shoreline bordering the Chesapeake Bay</a:t>
            </a:r>
          </a:p>
          <a:p>
            <a:pPr lvl="1"/>
            <a:r>
              <a:rPr lang="en-US"/>
              <a:t>Used GPS receivers &amp; GIS inspections</a:t>
            </a:r>
          </a:p>
          <a:p>
            <a:pPr lvl="1"/>
            <a:r>
              <a:rPr lang="en-US"/>
              <a:t>By comparing changes over time, could develop possible outcomes</a:t>
            </a:r>
          </a:p>
          <a:p>
            <a:r>
              <a:rPr lang="en-US" b="1"/>
              <a:t>Tidal marsh restoration and preservation</a:t>
            </a:r>
          </a:p>
          <a:p>
            <a:pPr lvl="1"/>
            <a:r>
              <a:rPr lang="en-US"/>
              <a:t>Mesohaline &amp; polyhaline marshes located in western &amp; southern areas of FLSP highly threatened</a:t>
            </a:r>
          </a:p>
          <a:p>
            <a:pPr lvl="1"/>
            <a:r>
              <a:rPr lang="en-US"/>
              <a:t>Further promotion of native species &amp; monitoring of invasive species</a:t>
            </a:r>
          </a:p>
          <a:p>
            <a:pPr lvl="1"/>
            <a:r>
              <a:rPr lang="en-US"/>
              <a:t>More manual methods to promote wetland transition as needed</a:t>
            </a:r>
          </a:p>
          <a:p>
            <a:r>
              <a:rPr lang="en-US" b="1"/>
              <a:t>Land easement and corridor development</a:t>
            </a:r>
          </a:p>
          <a:p>
            <a:pPr lvl="1"/>
            <a:r>
              <a:rPr lang="en-US"/>
              <a:t>Land easement &amp; acquisition in areas west, southwest, &amp; south of the park to allow for further opportunity for habitat migration</a:t>
            </a:r>
          </a:p>
          <a:p>
            <a:r>
              <a:rPr lang="en-US" b="1"/>
              <a:t>Citizen science program development</a:t>
            </a:r>
          </a:p>
          <a:p>
            <a:pPr lvl="1"/>
            <a:r>
              <a:rPr lang="en-US"/>
              <a:t>Facilitate public education about SLR &amp; aid in data collection</a:t>
            </a:r>
          </a:p>
          <a:p>
            <a:pPr lvl="1"/>
            <a:r>
              <a:rPr lang="en-US"/>
              <a:t>Support protection of rare habitats &amp; species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31D0F-D3E3-41B5-9162-57C94F67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182" y="791948"/>
            <a:ext cx="3854572" cy="2845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666B97-470D-4DB5-B087-2DBC6FF0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646" y="3637605"/>
            <a:ext cx="3637719" cy="3081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C56DB-CA7E-4C8E-8CE8-5A9D3E73797D}"/>
              </a:ext>
            </a:extLst>
          </p:cNvPr>
          <p:cNvSpPr txBox="1"/>
          <p:nvPr/>
        </p:nvSpPr>
        <p:spPr>
          <a:xfrm>
            <a:off x="6188434" y="6533997"/>
            <a:ext cx="223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Mcleod</a:t>
            </a:r>
            <a:r>
              <a:rPr lang="en-US" dirty="0"/>
              <a:t> et al, 2007)</a:t>
            </a:r>
          </a:p>
        </p:txBody>
      </p:sp>
    </p:spTree>
    <p:extLst>
      <p:ext uri="{BB962C8B-B14F-4D97-AF65-F5344CB8AC3E}">
        <p14:creationId xmlns:p14="http://schemas.microsoft.com/office/powerpoint/2010/main" val="172102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6C1D-D348-4B10-BB16-A3637418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108" y="0"/>
            <a:ext cx="2305784" cy="74443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DA4B-FBBD-406B-AAA8-DF178999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8" y="966650"/>
            <a:ext cx="11469188" cy="58913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Caldas, A., </a:t>
            </a:r>
            <a:r>
              <a:rPr lang="en-US" dirty="0" err="1"/>
              <a:t>Cleetus</a:t>
            </a:r>
            <a:r>
              <a:rPr lang="en-US" dirty="0"/>
              <a:t>, R., Dahl, K., Hammer, N.H., </a:t>
            </a:r>
            <a:r>
              <a:rPr lang="en-US" dirty="0" err="1"/>
              <a:t>Spanger</a:t>
            </a:r>
            <a:r>
              <a:rPr lang="en-US" dirty="0"/>
              <a:t>-Siegfried, E., </a:t>
            </a:r>
            <a:r>
              <a:rPr lang="en-US" dirty="0" err="1"/>
              <a:t>Udvardy</a:t>
            </a:r>
            <a:r>
              <a:rPr lang="en-US" dirty="0"/>
              <a:t>, S., Worth, P. 2017. When Rising Seas Hit Home: Hard Choices Ahead for Hundreds of US Coastal Communities. Union of Concerned Scientists. https://www.ucsusa.org/sites/default/files/attach/2017/07/when-rising-seas-hit-home-full-report.pdf.</a:t>
            </a:r>
          </a:p>
          <a:p>
            <a:pPr marL="0" indent="0">
              <a:buNone/>
            </a:pPr>
            <a:r>
              <a:rPr lang="en-US" dirty="0"/>
              <a:t>DCR, 2000. First Landing State Park Resource Management Plan. January 2000. Based on 1993 edition. </a:t>
            </a:r>
          </a:p>
          <a:p>
            <a:pPr marL="0" indent="0">
              <a:buNone/>
            </a:pPr>
            <a:r>
              <a:rPr lang="en-US" dirty="0" err="1"/>
              <a:t>Earthtime</a:t>
            </a:r>
            <a:r>
              <a:rPr lang="en-US" dirty="0"/>
              <a:t>, 2018. Stories: Sea Level Rise. https://earthtime.org/stories/sea_level_rise. </a:t>
            </a:r>
          </a:p>
          <a:p>
            <a:pPr marL="0" indent="0">
              <a:buNone/>
            </a:pPr>
            <a:r>
              <a:rPr lang="en-US" dirty="0"/>
              <a:t>Glick, P., Clough, J., Nunley, B. 2008. Sea-Level Rise and Coastal Habitats in the Chesapeake Bay Region. National Wildlife Federation. 121 pp. http://www.nwf.org/sealevelrise/pdfs/SeaLevelRiseandCoastalHabitats_ChesapeakeRegion.pdf.</a:t>
            </a:r>
          </a:p>
          <a:p>
            <a:pPr marL="0" indent="0">
              <a:buNone/>
            </a:pPr>
            <a:r>
              <a:rPr lang="en-US" dirty="0"/>
              <a:t>Institute for Environmental Education, 2011. Sea Level Rise in Hampton Roads: Findings from the Virginia Beach listening sessions. https://ien.arch.virginia.edu/sites/ien.virginia.edu/files/SLR%20HamptonRoads%20Final%20July2011.pdf.</a:t>
            </a:r>
          </a:p>
          <a:p>
            <a:pPr marL="0" indent="0">
              <a:buNone/>
            </a:pPr>
            <a:r>
              <a:rPr lang="en-US" dirty="0"/>
              <a:t>IPCC, 2015. Climate Change 2014: Synthesis Report. Intergovernmental Panel on Climate Change.</a:t>
            </a:r>
          </a:p>
          <a:p>
            <a:pPr marL="0" indent="0">
              <a:buNone/>
            </a:pPr>
            <a:r>
              <a:rPr lang="en-US" dirty="0" err="1"/>
              <a:t>Magnini</a:t>
            </a:r>
            <a:r>
              <a:rPr lang="en-US" dirty="0"/>
              <a:t>, Vincent P. 2018 January. Virginia State Parks Economic Impact Report 2017. Virginia Tech Pamplin College of Business. http://www.dcr.virginia.gov/state-parks/document/2017-economic-impact-study.pdf.</a:t>
            </a:r>
          </a:p>
          <a:p>
            <a:pPr marL="0" indent="0">
              <a:buNone/>
            </a:pPr>
            <a:r>
              <a:rPr lang="en-US" dirty="0"/>
              <a:t>McLeod, George M., </a:t>
            </a:r>
            <a:r>
              <a:rPr lang="en-US" dirty="0" err="1"/>
              <a:t>Daigneau</a:t>
            </a:r>
            <a:r>
              <a:rPr lang="en-US" dirty="0"/>
              <a:t>, J., Collins, J., Swan, N., Allen, TR. 2007. High Resolution Dune Complex Mapping for the Monitoring of Coastal Landform Change, First Landing State Park, Virginia. Virginia Journal of Science, 58(1), 17-25.</a:t>
            </a:r>
          </a:p>
        </p:txBody>
      </p:sp>
    </p:spTree>
    <p:extLst>
      <p:ext uri="{BB962C8B-B14F-4D97-AF65-F5344CB8AC3E}">
        <p14:creationId xmlns:p14="http://schemas.microsoft.com/office/powerpoint/2010/main" val="42189178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1939</TotalTime>
  <Words>1170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Palatino Linotype</vt:lpstr>
      <vt:lpstr>Gallery</vt:lpstr>
      <vt:lpstr>Impacts of Sea Level Rise on First Landing State Park</vt:lpstr>
      <vt:lpstr>PowerPoint Presentation</vt:lpstr>
      <vt:lpstr>Introduction</vt:lpstr>
      <vt:lpstr>Sea Level Rise Hazards</vt:lpstr>
      <vt:lpstr>Vulnerabilities of First Landing State Park</vt:lpstr>
      <vt:lpstr>Foresight: Possible Futures of FLSP</vt:lpstr>
      <vt:lpstr>Decision-Making &amp; Stakeholders of FLSP</vt:lpstr>
      <vt:lpstr>Options &amp; Recommendations for FLSP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</dc:creator>
  <cp:lastModifiedBy>Angela</cp:lastModifiedBy>
  <cp:revision>31</cp:revision>
  <dcterms:created xsi:type="dcterms:W3CDTF">2018-11-12T18:16:56Z</dcterms:created>
  <dcterms:modified xsi:type="dcterms:W3CDTF">2018-12-07T04:41:00Z</dcterms:modified>
</cp:coreProperties>
</file>