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notesMasterIdLst>
    <p:notesMasterId r:id="rId10"/>
  </p:notes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6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0E669-39B7-8D4E-9A55-850FF5C618EF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9A128-CC2F-B944-B27F-3A5BEE5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7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9A128-CC2F-B944-B27F-3A5BEE567F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0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23007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8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0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166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6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28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34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C536156-F9A1-2244-B64E-F5099F88DCD2}" type="datetimeFigureOut">
              <a:rPr lang="en-US" smtClean="0"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73852AE-658B-E440-8B93-CF56AED00DF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670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9404-AA45-7641-8463-09138F37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7413" y="1426526"/>
            <a:ext cx="9576656" cy="2098226"/>
          </a:xfrm>
        </p:spPr>
        <p:txBody>
          <a:bodyPr/>
          <a:lstStyle/>
          <a:p>
            <a:r>
              <a:rPr lang="en-US" sz="5400" dirty="0"/>
              <a:t>Loss of Ecosystem Services of Wetlands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0F22D-456B-D740-9DBF-CBA03608C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413" y="3696787"/>
            <a:ext cx="9576656" cy="108623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sz="1600" b="1" dirty="0"/>
              <a:t>The System</a:t>
            </a:r>
            <a:r>
              <a:rPr lang="en-US" sz="1600" dirty="0"/>
              <a:t>: Virginia Wetlands, Coastal Wetlands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sz="1600" b="1" dirty="0"/>
              <a:t>The Challenge</a:t>
            </a:r>
            <a:r>
              <a:rPr lang="en-US" sz="1600" dirty="0"/>
              <a:t>: Losing services that wetlands provide</a:t>
            </a:r>
          </a:p>
          <a:p>
            <a:pPr algn="l">
              <a:lnSpc>
                <a:spcPct val="120000"/>
              </a:lnSpc>
              <a:spcBef>
                <a:spcPts val="1200"/>
              </a:spcBef>
            </a:pPr>
            <a:r>
              <a:rPr lang="en-US" sz="1600" b="1" dirty="0"/>
              <a:t>Stakeholders</a:t>
            </a:r>
            <a:r>
              <a:rPr lang="en-US" sz="1600" dirty="0"/>
              <a:t>: Department of Environmental Quality, Local and State Government, U.S. Fish &amp; Wildlife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65E23-046A-F841-BFB8-FEE3C1D529CA}"/>
              </a:ext>
            </a:extLst>
          </p:cNvPr>
          <p:cNvSpPr txBox="1"/>
          <p:nvPr/>
        </p:nvSpPr>
        <p:spPr>
          <a:xfrm>
            <a:off x="4186622" y="5202195"/>
            <a:ext cx="381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Gabby Giacomangeli</a:t>
            </a:r>
          </a:p>
        </p:txBody>
      </p:sp>
    </p:spTree>
    <p:extLst>
      <p:ext uri="{BB962C8B-B14F-4D97-AF65-F5344CB8AC3E}">
        <p14:creationId xmlns:p14="http://schemas.microsoft.com/office/powerpoint/2010/main" val="73183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87112-FF57-8545-93D7-CE24D3CF2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6" t="1799" r="4798" b="7587"/>
          <a:stretch/>
        </p:blipFill>
        <p:spPr>
          <a:xfrm>
            <a:off x="5540299" y="1087392"/>
            <a:ext cx="6473349" cy="46584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64F5B5E-45C6-B043-9A2D-73089FD6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13" y="244046"/>
            <a:ext cx="9601200" cy="1485900"/>
          </a:xfrm>
        </p:spPr>
        <p:txBody>
          <a:bodyPr>
            <a:normAutofit/>
          </a:bodyPr>
          <a:lstStyle/>
          <a:p>
            <a:r>
              <a:rPr lang="en-US" sz="3200" dirty="0"/>
              <a:t>Loss of Ecosystem Services of Wetlands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2E1584-AD8B-CB4A-8B5D-F973E84C1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75" y="1625942"/>
            <a:ext cx="4761824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Wetland degradation</a:t>
            </a:r>
          </a:p>
          <a:p>
            <a:pPr lvl="1"/>
            <a:r>
              <a:rPr lang="en-US" i="0" dirty="0"/>
              <a:t>Wetlands were considered a waste of land</a:t>
            </a:r>
            <a:r>
              <a:rPr lang="en-US" sz="2400" i="0" dirty="0"/>
              <a:t> </a:t>
            </a:r>
          </a:p>
          <a:p>
            <a:pPr lvl="1"/>
            <a:r>
              <a:rPr lang="en-US" i="0" dirty="0"/>
              <a:t>Over the past 200 years, the U.S. has lost more than 50% of its wetlands </a:t>
            </a:r>
            <a:r>
              <a:rPr lang="en-US" sz="1600" i="0" dirty="0"/>
              <a:t>(Stein, 2000). </a:t>
            </a:r>
          </a:p>
          <a:p>
            <a:pPr lvl="1"/>
            <a:r>
              <a:rPr lang="en-US" i="0" dirty="0"/>
              <a:t>The U.S. is losing about 60,000 acres of wetlands per year (as of 2004) </a:t>
            </a:r>
            <a:r>
              <a:rPr lang="en-US" sz="1600" i="0" dirty="0"/>
              <a:t>(U.S. Fish &amp; Wildlife Service, 2005). </a:t>
            </a:r>
          </a:p>
          <a:p>
            <a:r>
              <a:rPr lang="en-US" sz="2400" dirty="0"/>
              <a:t>Wetland services</a:t>
            </a:r>
          </a:p>
          <a:p>
            <a:pPr lvl="1"/>
            <a:r>
              <a:rPr lang="en-US" i="0" dirty="0"/>
              <a:t>Many ecosystem services are being lost </a:t>
            </a:r>
            <a:r>
              <a:rPr lang="en-US" sz="1600" i="0" dirty="0"/>
              <a:t>(Woodward &amp; Yong-</a:t>
            </a:r>
            <a:r>
              <a:rPr lang="en-US" sz="1600" i="0" dirty="0" err="1"/>
              <a:t>Suhk</a:t>
            </a:r>
            <a:r>
              <a:rPr lang="en-US" sz="1600" i="0" dirty="0"/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342108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DCAC-F1A8-D044-A8A0-9CFA6D14E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897" y="446433"/>
            <a:ext cx="9601200" cy="846438"/>
          </a:xfrm>
        </p:spPr>
        <p:txBody>
          <a:bodyPr/>
          <a:lstStyle/>
          <a:p>
            <a:r>
              <a:rPr lang="en-US" dirty="0"/>
              <a:t>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212E-29D6-9B48-B67F-F1B59E0D2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0" y="1398718"/>
            <a:ext cx="45740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Agriculture Development</a:t>
            </a:r>
          </a:p>
          <a:p>
            <a:pPr lvl="1"/>
            <a:r>
              <a:rPr lang="en-US" i="0" dirty="0">
                <a:cs typeface="Arial" panose="020B0604020202020204" pitchFamily="34" charset="0"/>
              </a:rPr>
              <a:t>Main reason for wetland loss until 2004 </a:t>
            </a:r>
            <a:r>
              <a:rPr lang="en-US" sz="1400" i="0" dirty="0">
                <a:cs typeface="Arial" panose="020B0604020202020204" pitchFamily="34" charset="0"/>
              </a:rPr>
              <a:t>(De Steven &amp; </a:t>
            </a:r>
            <a:r>
              <a:rPr lang="en-US" sz="1400" i="0" dirty="0" err="1">
                <a:cs typeface="Arial" panose="020B0604020202020204" pitchFamily="34" charset="0"/>
              </a:rPr>
              <a:t>Lowrance</a:t>
            </a:r>
            <a:r>
              <a:rPr lang="en-US" sz="1400" i="0" dirty="0">
                <a:cs typeface="Arial" panose="020B0604020202020204" pitchFamily="34" charset="0"/>
              </a:rPr>
              <a:t>, 2011). </a:t>
            </a:r>
          </a:p>
          <a:p>
            <a:pPr lvl="1"/>
            <a:r>
              <a:rPr lang="en-US" i="0" dirty="0">
                <a:cs typeface="Arial" panose="020B0604020202020204" pitchFamily="34" charset="0"/>
              </a:rPr>
              <a:t>Nutrient runoff</a:t>
            </a:r>
          </a:p>
          <a:p>
            <a:r>
              <a:rPr lang="en-US" dirty="0">
                <a:cs typeface="Arial" panose="020B0604020202020204" pitchFamily="34" charset="0"/>
              </a:rPr>
              <a:t>Urbanization</a:t>
            </a:r>
          </a:p>
          <a:p>
            <a:pPr lvl="1"/>
            <a:r>
              <a:rPr lang="en-US" i="0" dirty="0">
                <a:cs typeface="Arial" panose="020B0604020202020204" pitchFamily="34" charset="0"/>
              </a:rPr>
              <a:t>Prevents system migration </a:t>
            </a:r>
            <a:r>
              <a:rPr lang="en-US" sz="1400" i="0" dirty="0">
                <a:cs typeface="Arial" panose="020B0604020202020204" pitchFamily="34" charset="0"/>
              </a:rPr>
              <a:t>(Nicholls et al., 1999). </a:t>
            </a:r>
          </a:p>
          <a:p>
            <a:pPr lvl="1"/>
            <a:r>
              <a:rPr lang="en-US" i="0" dirty="0">
                <a:cs typeface="Arial" panose="020B0604020202020204" pitchFamily="34" charset="0"/>
              </a:rPr>
              <a:t>Flood control structures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Sea Level Rise and Climate Change</a:t>
            </a:r>
          </a:p>
          <a:p>
            <a:pPr lvl="1"/>
            <a:r>
              <a:rPr lang="en-US" i="0" dirty="0">
                <a:cs typeface="Arial" panose="020B0604020202020204" pitchFamily="34" charset="0"/>
              </a:rPr>
              <a:t>SLR of 1 m could threaten half the ecosystems globally </a:t>
            </a:r>
            <a:r>
              <a:rPr lang="en-US" sz="1500" i="0" dirty="0">
                <a:cs typeface="Arial" panose="020B0604020202020204" pitchFamily="34" charset="0"/>
              </a:rPr>
              <a:t>(Nicholls et al, 1999)</a:t>
            </a:r>
          </a:p>
          <a:p>
            <a:pPr lvl="1"/>
            <a:r>
              <a:rPr lang="en-US" i="0" dirty="0">
                <a:cs typeface="Arial" panose="020B0604020202020204" pitchFamily="34" charset="0"/>
              </a:rPr>
              <a:t>Storms</a:t>
            </a:r>
          </a:p>
          <a:p>
            <a:pPr lvl="2"/>
            <a:r>
              <a:rPr lang="en-US" dirty="0">
                <a:cs typeface="Arial" panose="020B0604020202020204" pitchFamily="34" charset="0"/>
              </a:rPr>
              <a:t>Hurricane Sandy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57169-16B1-6642-A649-2906164CB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545" y="340586"/>
            <a:ext cx="4847211" cy="3211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623F6-E46F-CD42-9210-6CE60FD04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096" y="3805881"/>
            <a:ext cx="6935694" cy="2649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4907D1-3317-7E43-BBA5-DC528002DBFC}"/>
              </a:ext>
            </a:extLst>
          </p:cNvPr>
          <p:cNvSpPr txBox="1"/>
          <p:nvPr/>
        </p:nvSpPr>
        <p:spPr>
          <a:xfrm>
            <a:off x="5145096" y="6455316"/>
            <a:ext cx="5993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(St. Petersburg Coastal and Marine Science Center, 2016)</a:t>
            </a:r>
          </a:p>
        </p:txBody>
      </p:sp>
    </p:spTree>
    <p:extLst>
      <p:ext uri="{BB962C8B-B14F-4D97-AF65-F5344CB8AC3E}">
        <p14:creationId xmlns:p14="http://schemas.microsoft.com/office/powerpoint/2010/main" val="223949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386E2-30D5-7B43-852E-1886A1982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681" y="426308"/>
            <a:ext cx="9601200" cy="1485900"/>
          </a:xfrm>
        </p:spPr>
        <p:txBody>
          <a:bodyPr/>
          <a:lstStyle/>
          <a:p>
            <a:r>
              <a:rPr lang="en-US" dirty="0"/>
              <a:t>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3C23D-707C-7C45-A2F4-779EF7225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18" y="1255755"/>
            <a:ext cx="5770605" cy="3581400"/>
          </a:xfrm>
        </p:spPr>
        <p:txBody>
          <a:bodyPr>
            <a:noAutofit/>
          </a:bodyPr>
          <a:lstStyle/>
          <a:p>
            <a:r>
              <a:rPr lang="en-US" sz="1800" dirty="0"/>
              <a:t>Foundation species</a:t>
            </a:r>
          </a:p>
          <a:p>
            <a:pPr lvl="1"/>
            <a:r>
              <a:rPr lang="en-US" sz="1800" i="0" dirty="0"/>
              <a:t>Functionality of a wetland usually depends on a single or small group of species </a:t>
            </a:r>
            <a:r>
              <a:rPr lang="en-US" sz="1400" i="0" dirty="0"/>
              <a:t>(</a:t>
            </a:r>
            <a:r>
              <a:rPr lang="en-US" sz="1400" i="0" dirty="0" err="1"/>
              <a:t>Osland</a:t>
            </a:r>
            <a:r>
              <a:rPr lang="en-US" sz="1400" i="0" dirty="0"/>
              <a:t> et al., 2016). </a:t>
            </a:r>
          </a:p>
          <a:p>
            <a:r>
              <a:rPr lang="en-US" sz="1800" dirty="0"/>
              <a:t>Climate Change</a:t>
            </a:r>
          </a:p>
          <a:p>
            <a:pPr lvl="1"/>
            <a:r>
              <a:rPr lang="en-US" sz="1800" i="0" dirty="0"/>
              <a:t>Changes in temperature and precipitation</a:t>
            </a:r>
          </a:p>
          <a:p>
            <a:pPr lvl="2"/>
            <a:r>
              <a:rPr lang="en-US" dirty="0"/>
              <a:t>Changes in plant composition, increase in invasive species</a:t>
            </a:r>
          </a:p>
          <a:p>
            <a:r>
              <a:rPr lang="en-US" sz="1800" dirty="0"/>
              <a:t>Sea level rise</a:t>
            </a:r>
          </a:p>
          <a:p>
            <a:pPr lvl="1"/>
            <a:r>
              <a:rPr lang="en-US" sz="1800" i="0" dirty="0"/>
              <a:t>Coastal wetlands are located in low lying areas where they can experience changes in salinity and water levels </a:t>
            </a:r>
          </a:p>
          <a:p>
            <a:r>
              <a:rPr lang="en-US" sz="1800" dirty="0"/>
              <a:t>Commercially valuable</a:t>
            </a:r>
          </a:p>
          <a:p>
            <a:pPr lvl="1"/>
            <a:r>
              <a:rPr lang="en-US" sz="1800" i="0" dirty="0"/>
              <a:t>People want to live near the water</a:t>
            </a:r>
          </a:p>
          <a:p>
            <a:pPr lvl="1"/>
            <a:r>
              <a:rPr lang="en-US" sz="1800" i="0" dirty="0"/>
              <a:t>Coastal wetlands require more artificial draining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732AD-847A-304E-8095-F41D62A71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" t="2105" r="1454" b="1244"/>
          <a:stretch/>
        </p:blipFill>
        <p:spPr>
          <a:xfrm>
            <a:off x="6536723" y="2581017"/>
            <a:ext cx="5378135" cy="30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9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7CFD6-4AFD-1549-9AF1-36054DFE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CF152-1D8F-1F47-A86A-90B633B42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0816" cy="4351338"/>
          </a:xfrm>
        </p:spPr>
        <p:txBody>
          <a:bodyPr>
            <a:normAutofit/>
          </a:bodyPr>
          <a:lstStyle/>
          <a:p>
            <a:r>
              <a:rPr lang="en-US" dirty="0"/>
              <a:t>Continued wetland loss</a:t>
            </a:r>
          </a:p>
          <a:p>
            <a:pPr lvl="1"/>
            <a:r>
              <a:rPr lang="en-US" i="0" dirty="0"/>
              <a:t>Pollution</a:t>
            </a:r>
          </a:p>
          <a:p>
            <a:pPr lvl="1"/>
            <a:r>
              <a:rPr lang="en-US" i="0" dirty="0"/>
              <a:t>Decrease in productivity</a:t>
            </a:r>
          </a:p>
          <a:p>
            <a:pPr lvl="1"/>
            <a:r>
              <a:rPr lang="en-US" i="0" dirty="0"/>
              <a:t>Loss of a buffer zone </a:t>
            </a:r>
          </a:p>
          <a:p>
            <a:r>
              <a:rPr lang="en-US" dirty="0"/>
              <a:t>Economic Impacts</a:t>
            </a:r>
          </a:p>
          <a:p>
            <a:pPr lvl="1"/>
            <a:r>
              <a:rPr lang="en-US" i="0" dirty="0"/>
              <a:t>unfavorable changes to wetlands can result in more than $20 trillion in ecosystem service losses annually</a:t>
            </a:r>
            <a:r>
              <a:rPr lang="en-US" i="0" dirty="0">
                <a:effectLst/>
              </a:rPr>
              <a:t> </a:t>
            </a:r>
            <a:r>
              <a:rPr lang="en-US" sz="1400" i="0" dirty="0">
                <a:effectLst/>
              </a:rPr>
              <a:t>(</a:t>
            </a:r>
            <a:r>
              <a:rPr lang="en-US" sz="1400" i="0" dirty="0" err="1">
                <a:effectLst/>
              </a:rPr>
              <a:t>Ramsar</a:t>
            </a:r>
            <a:r>
              <a:rPr lang="en-US" sz="1400" i="0" dirty="0">
                <a:effectLst/>
              </a:rPr>
              <a:t> Convention, 2015).</a:t>
            </a:r>
            <a:endParaRPr lang="en-US" sz="1400" i="0" dirty="0"/>
          </a:p>
          <a:p>
            <a:r>
              <a:rPr lang="en-US" dirty="0"/>
              <a:t>Migration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../Desktop/Screen%20Shot%202018-03-23%20at%204.02.27%20PM.png">
            <a:extLst>
              <a:ext uri="{FF2B5EF4-FFF2-40B4-BE49-F238E27FC236}">
                <a16:creationId xmlns:a16="http://schemas.microsoft.com/office/drawing/2014/main" id="{E823AB67-8869-7248-9053-D223E8BB30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93" y="914401"/>
            <a:ext cx="5244911" cy="42033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9361E5-94A7-9A48-8C96-D26847C05FA4}"/>
              </a:ext>
            </a:extLst>
          </p:cNvPr>
          <p:cNvSpPr/>
          <p:nvPr/>
        </p:nvSpPr>
        <p:spPr>
          <a:xfrm>
            <a:off x="6469293" y="5346310"/>
            <a:ext cx="51970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Table 1. The economic value of each ecosystem service that are provided by wetlands annually and the total percentage provided by wetlands globally (</a:t>
            </a:r>
            <a:r>
              <a:rPr lang="en-US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Zedler</a:t>
            </a:r>
            <a:r>
              <a:rPr lang="en-US" sz="1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&amp; Kercher, 2005).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6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BAF2C-1E91-2245-A5B8-7C0F7099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4C52-E58F-E44C-AB72-7B9E08B6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U.S. Fish &amp; Wildlife </a:t>
            </a:r>
          </a:p>
          <a:p>
            <a:pPr lvl="0"/>
            <a:r>
              <a:rPr lang="en-US" dirty="0"/>
              <a:t>Department of Environmental Quality</a:t>
            </a:r>
          </a:p>
          <a:p>
            <a:pPr lvl="0"/>
            <a:r>
              <a:rPr lang="en-US" dirty="0"/>
              <a:t>Local and State Government </a:t>
            </a:r>
          </a:p>
          <a:p>
            <a:r>
              <a:rPr lang="en-US" dirty="0"/>
              <a:t>General Public</a:t>
            </a:r>
          </a:p>
          <a:p>
            <a:r>
              <a:rPr lang="en-US" dirty="0"/>
              <a:t>Mandated regulations, policies, permits</a:t>
            </a:r>
          </a:p>
          <a:p>
            <a:pPr lvl="1"/>
            <a:r>
              <a:rPr lang="en-US" i="0" dirty="0"/>
              <a:t>Violations</a:t>
            </a:r>
          </a:p>
          <a:p>
            <a:pPr lvl="1"/>
            <a:r>
              <a:rPr lang="en-US" i="0" dirty="0"/>
              <a:t>Tax credit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9CE98-B60E-F44F-9B1A-B200CCF21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23" b="8881"/>
          <a:stretch/>
        </p:blipFill>
        <p:spPr>
          <a:xfrm>
            <a:off x="6435002" y="2286000"/>
            <a:ext cx="5464553" cy="313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4B0C-DDAD-6E4E-8E37-594F87C7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13B4-B93A-4949-8BF5-E1E133502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7151" cy="34630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Option 1</a:t>
            </a:r>
          </a:p>
          <a:p>
            <a:pPr lvl="1"/>
            <a:r>
              <a:rPr lang="en-US" i="0" dirty="0"/>
              <a:t>Determine which remaining wetlands are the most important and economically valuable, and to protect them from any sort of development</a:t>
            </a:r>
          </a:p>
          <a:p>
            <a:r>
              <a:rPr lang="en-US" dirty="0"/>
              <a:t>Option 2</a:t>
            </a:r>
          </a:p>
          <a:p>
            <a:pPr lvl="1"/>
            <a:r>
              <a:rPr lang="en-US" i="0" dirty="0"/>
              <a:t>Determine which wetlands can be converted back to a functioning ecosystem</a:t>
            </a:r>
          </a:p>
          <a:p>
            <a:r>
              <a:rPr lang="en-US" dirty="0"/>
              <a:t>Option 3</a:t>
            </a:r>
          </a:p>
          <a:p>
            <a:pPr lvl="1"/>
            <a:r>
              <a:rPr lang="en-US" i="0" dirty="0"/>
              <a:t>Protect all remaining wetlands, even if they are degraded, or commercially valuable</a:t>
            </a:r>
          </a:p>
          <a:p>
            <a:r>
              <a:rPr lang="en-US" dirty="0"/>
              <a:t>Option 4</a:t>
            </a:r>
          </a:p>
          <a:p>
            <a:pPr lvl="1"/>
            <a:r>
              <a:rPr lang="en-US" i="0" dirty="0"/>
              <a:t>Increase tax credits or cost of violation fines to provide more incentive</a:t>
            </a:r>
          </a:p>
          <a:p>
            <a:pPr marL="457200" lvl="1" indent="0">
              <a:buNone/>
            </a:pPr>
            <a:endParaRPr lang="en-US" dirty="0">
              <a:effectLst/>
            </a:endParaRPr>
          </a:p>
          <a:p>
            <a:pPr marL="457200" lvl="1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3756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8BFD0-BBB5-B942-BE5E-A67FCC81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C228F-A15B-7E43-9430-271CF6675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and restore any remaining wetlands, and try to regain any lost services through restoration</a:t>
            </a:r>
            <a:endParaRPr lang="en-US" dirty="0">
              <a:effectLst/>
            </a:endParaRPr>
          </a:p>
          <a:p>
            <a:r>
              <a:rPr lang="en-US" dirty="0"/>
              <a:t>Include the general public in the decision making process</a:t>
            </a:r>
          </a:p>
          <a:p>
            <a:pPr lvl="1"/>
            <a:r>
              <a:rPr lang="en-US" i="0" dirty="0"/>
              <a:t>Incentives</a:t>
            </a:r>
          </a:p>
          <a:p>
            <a:pPr lvl="1"/>
            <a:r>
              <a:rPr lang="en-US" i="0" dirty="0"/>
              <a:t>Voluntary Restoration Programs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068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{75CF3B89-09A2-0040-A2D9-7C63D2CD73DB}tf10001072</Template>
  <TotalTime>1317</TotalTime>
  <Words>474</Words>
  <Application>Microsoft Macintosh PowerPoint</Application>
  <PresentationFormat>Widescreen</PresentationFormat>
  <Paragraphs>67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Times New Roman</vt:lpstr>
      <vt:lpstr>Crop</vt:lpstr>
      <vt:lpstr>Loss of Ecosystem Services of Wetlands</vt:lpstr>
      <vt:lpstr>Loss of Ecosystem Services of Wetlands</vt:lpstr>
      <vt:lpstr>Hazards</vt:lpstr>
      <vt:lpstr>Vulnerabilities</vt:lpstr>
      <vt:lpstr>Foresight</vt:lpstr>
      <vt:lpstr>Decision Making</vt:lpstr>
      <vt:lpstr>Options</vt:lpstr>
      <vt:lpstr>Recommendations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of Ecosystem Services of Wetlands</dc:title>
  <dc:creator>Giacomangeli, Gabriela L.</dc:creator>
  <cp:lastModifiedBy>Giacomangeli, Gabriela L.</cp:lastModifiedBy>
  <cp:revision>18</cp:revision>
  <dcterms:created xsi:type="dcterms:W3CDTF">2018-04-10T19:00:43Z</dcterms:created>
  <dcterms:modified xsi:type="dcterms:W3CDTF">2018-04-11T16:58:25Z</dcterms:modified>
</cp:coreProperties>
</file>