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 ContentType="image/ti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4" d="100"/>
          <a:sy n="24" d="100"/>
        </p:scale>
        <p:origin x="-512" y="-16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980181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4833937" y="2303859"/>
            <a:ext cx="14716126" cy="4643438"/>
          </a:xfrm>
          <a:prstGeom prst="rect">
            <a:avLst/>
          </a:prstGeom>
        </p:spPr>
        <p:txBody>
          <a:bodyPr lIns="71437" tIns="71437" rIns="71437" bIns="71437" anchor="b"/>
          <a:lstStyle>
            <a:lvl1pPr defTabSz="821531"/>
          </a:lstStyle>
          <a:p>
            <a:r>
              <a:t>Title Text</a:t>
            </a:r>
          </a:p>
        </p:txBody>
      </p:sp>
      <p:sp>
        <p:nvSpPr>
          <p:cNvPr id="118" name="Shape 118"/>
          <p:cNvSpPr>
            <a:spLocks noGrp="1"/>
          </p:cNvSpPr>
          <p:nvPr>
            <p:ph type="body" sz="quarter" idx="1"/>
          </p:nvPr>
        </p:nvSpPr>
        <p:spPr>
          <a:xfrm>
            <a:off x="4833937" y="7072312"/>
            <a:ext cx="14716126" cy="1589485"/>
          </a:xfrm>
          <a:prstGeom prst="rect">
            <a:avLst/>
          </a:prstGeom>
        </p:spPr>
        <p:txBody>
          <a:bodyPr lIns="71437" tIns="71437" rIns="71437" bIns="71437" anchor="t"/>
          <a:lstStyle>
            <a:lvl1pPr marL="0" indent="0" algn="ctr" defTabSz="821531">
              <a:spcBef>
                <a:spcPts val="0"/>
              </a:spcBef>
              <a:buSzTx/>
              <a:buNone/>
              <a:defRPr sz="4400"/>
            </a:lvl1pPr>
            <a:lvl2pPr marL="0" indent="228600" algn="ctr" defTabSz="821531">
              <a:spcBef>
                <a:spcPts val="0"/>
              </a:spcBef>
              <a:buSzTx/>
              <a:buNone/>
              <a:defRPr sz="4400"/>
            </a:lvl2pPr>
            <a:lvl3pPr marL="0" indent="457200" algn="ctr" defTabSz="821531">
              <a:spcBef>
                <a:spcPts val="0"/>
              </a:spcBef>
              <a:buSzTx/>
              <a:buNone/>
              <a:defRPr sz="4400"/>
            </a:lvl3pPr>
            <a:lvl4pPr marL="0" indent="685800" algn="ctr" defTabSz="821531">
              <a:spcBef>
                <a:spcPts val="0"/>
              </a:spcBef>
              <a:buSzTx/>
              <a:buNone/>
              <a:defRPr sz="4400"/>
            </a:lvl4pPr>
            <a:lvl5pPr marL="0" indent="914400" algn="ctr" defTabSz="821531">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35814" y="13010554"/>
            <a:ext cx="494513" cy="511176"/>
          </a:xfrm>
          <a:prstGeom prst="rect">
            <a:avLst/>
          </a:prstGeom>
        </p:spPr>
        <p:txBody>
          <a:bodyPr lIns="71437" tIns="71437" rIns="71437" bIns="71437"/>
          <a:lstStyle>
            <a:lvl1pPr defTabSz="821531"/>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arthquake.usgs.gov/eqcenter/recenteqsus/Maps/US10/32.42.-125.-115.php" TargetMode="External"/><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gif"/><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image3.examiner.com/images/blog/EXID3122/images/tsunami.jpg" TargetMode="Externa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3.jpeg"/><Relationship Id="rId5" Type="http://schemas.openxmlformats.org/officeDocument/2006/relationships/hyperlink" Target="http://www.rsc.org/Education/Teachers/Resources/jesei/waves/home.htm%23Q2" TargetMode="External"/><Relationship Id="rId6" Type="http://schemas.openxmlformats.org/officeDocument/2006/relationships/hyperlink" Target="http://www.rsc.org/Education/Teachers/Resources/jesei/waves/home.htm%23Q3" TargetMode="External"/><Relationship Id="rId7" Type="http://schemas.openxmlformats.org/officeDocument/2006/relationships/hyperlink" Target="http://www.rsc.org/Education/Teachers/Resources/jesei/waves/home.htm%23Q4" TargetMode="External"/><Relationship Id="rId8" Type="http://schemas.openxmlformats.org/officeDocument/2006/relationships/hyperlink" Target="http://www.rsc.org/Education/Teachers/Resources/jesei/waves/home.htm%23Q5" TargetMode="External"/><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4" Type="http://schemas.openxmlformats.org/officeDocument/2006/relationships/hyperlink" Target="http://www.rsc.org/Education/Teachers/Resources/jesei/waves/students.htm%23Q2" TargetMode="External"/><Relationship Id="rId5" Type="http://schemas.openxmlformats.org/officeDocument/2006/relationships/hyperlink" Target="http://www.rsc.org/Education/Teachers/Resources/jesei/waves/students.htm%23Q3" TargetMode="External"/><Relationship Id="rId6" Type="http://schemas.openxmlformats.org/officeDocument/2006/relationships/hyperlink" Target="http://www.rsc.org/Education/Teachers/Resources/jesei/waves/students.htm%23Q4" TargetMode="External"/><Relationship Id="rId7" Type="http://schemas.openxmlformats.org/officeDocument/2006/relationships/hyperlink" Target="http://www.rsc.org/Education/Teachers/Resources/jesei/waves/students.htm%23Q5" TargetMode="External"/><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gif"/><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gif"/><Relationship Id="rId1" Type="http://schemas.openxmlformats.org/officeDocument/2006/relationships/slideLayout" Target="../slideLayouts/slideLayout13.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1755_Lisbon_earthquake.jpg"/>
          <p:cNvPicPr>
            <a:picLocks noChangeAspect="1"/>
          </p:cNvPicPr>
          <p:nvPr/>
        </p:nvPicPr>
        <p:blipFill>
          <a:blip r:embed="rId2">
            <a:extLst/>
          </a:blip>
          <a:stretch>
            <a:fillRect/>
          </a:stretch>
        </p:blipFill>
        <p:spPr>
          <a:xfrm>
            <a:off x="-58933" y="-687021"/>
            <a:ext cx="24501866" cy="14558725"/>
          </a:xfrm>
          <a:prstGeom prst="rect">
            <a:avLst/>
          </a:prstGeom>
          <a:ln w="12700">
            <a:miter lim="400000"/>
          </a:ln>
        </p:spPr>
      </p:pic>
      <p:sp>
        <p:nvSpPr>
          <p:cNvPr id="129" name="Shape 129"/>
          <p:cNvSpPr/>
          <p:nvPr/>
        </p:nvSpPr>
        <p:spPr>
          <a:xfrm>
            <a:off x="10048875" y="6797575"/>
            <a:ext cx="3442395" cy="790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tabLst>
                <a:tab pos="635000" algn="l"/>
                <a:tab pos="1282700" algn="l"/>
                <a:tab pos="1917700" algn="l"/>
                <a:tab pos="2565400" algn="l"/>
                <a:tab pos="3213100" algn="l"/>
                <a:tab pos="3848100" algn="l"/>
                <a:tab pos="4495800" algn="l"/>
                <a:tab pos="5143500" algn="l"/>
                <a:tab pos="5778500" algn="l"/>
                <a:tab pos="6426200" algn="l"/>
                <a:tab pos="7061200" algn="l"/>
                <a:tab pos="7708900" algn="l"/>
              </a:tabLst>
              <a:defRPr sz="1400" u="sng">
                <a:hlinkClick r:id="rId3"/>
              </a:defRPr>
            </a:lvl1pPr>
          </a:lstStyle>
          <a:p>
            <a:pPr>
              <a:defRPr sz="5000" u="none"/>
            </a:pPr>
            <a:r>
              <a:rPr sz="1400" u="sng">
                <a:hlinkClick r:id="rId3"/>
              </a:rPr>
              <a:t>http://earthquake.usgs.gov/eqcenter/recenteqsus/Maps/US10/32.42.-125.-115.php</a:t>
            </a:r>
          </a:p>
        </p:txBody>
      </p:sp>
      <p:pic>
        <p:nvPicPr>
          <p:cNvPr id="130" name="Mari_Logo1.jpg"/>
          <p:cNvPicPr>
            <a:picLocks noChangeAspect="1"/>
          </p:cNvPicPr>
          <p:nvPr/>
        </p:nvPicPr>
        <p:blipFill>
          <a:blip r:embed="rId4">
            <a:extLst/>
          </a:blip>
          <a:stretch>
            <a:fillRect/>
          </a:stretch>
        </p:blipFill>
        <p:spPr>
          <a:xfrm>
            <a:off x="21396566" y="3075"/>
            <a:ext cx="3019031" cy="2476898"/>
          </a:xfrm>
          <a:prstGeom prst="rect">
            <a:avLst/>
          </a:prstGeom>
          <a:ln w="12700">
            <a:miter lim="400000"/>
          </a:ln>
        </p:spPr>
      </p:pic>
      <p:sp>
        <p:nvSpPr>
          <p:cNvPr id="131" name="Shape 131"/>
          <p:cNvSpPr/>
          <p:nvPr/>
        </p:nvSpPr>
        <p:spPr>
          <a:xfrm>
            <a:off x="-1" y="2501900"/>
            <a:ext cx="24384002" cy="0"/>
          </a:xfrm>
          <a:prstGeom prst="line">
            <a:avLst/>
          </a:prstGeom>
          <a:ln w="25400">
            <a:solidFill>
              <a:schemeClr val="accent1">
                <a:hueOff val="273562"/>
                <a:satOff val="2937"/>
                <a:lumOff val="-22233"/>
              </a:schemeClr>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32" name="Shape 132"/>
          <p:cNvSpPr/>
          <p:nvPr/>
        </p:nvSpPr>
        <p:spPr>
          <a:xfrm>
            <a:off x="491380" y="425449"/>
            <a:ext cx="19640948" cy="123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7400">
                <a:solidFill>
                  <a:schemeClr val="accent1">
                    <a:hueOff val="273562"/>
                    <a:satOff val="2937"/>
                    <a:lumOff val="-22233"/>
                  </a:schemeClr>
                </a:solidFill>
                <a:latin typeface="Helvetica"/>
                <a:ea typeface="Helvetica"/>
                <a:cs typeface="Helvetica"/>
                <a:sym typeface="Helvetica"/>
              </a:defRPr>
            </a:lvl1pPr>
          </a:lstStyle>
          <a:p>
            <a:r>
              <a:t>Natural Hazards and Disaster</a:t>
            </a:r>
          </a:p>
        </p:txBody>
      </p:sp>
      <p:sp>
        <p:nvSpPr>
          <p:cNvPr id="133" name="Shape 133"/>
          <p:cNvSpPr/>
          <p:nvPr/>
        </p:nvSpPr>
        <p:spPr>
          <a:xfrm>
            <a:off x="1422639" y="3606800"/>
            <a:ext cx="22565537" cy="6502401"/>
          </a:xfrm>
          <a:prstGeom prst="rect">
            <a:avLst/>
          </a:prstGeom>
          <a:solidFill>
            <a:srgbClr val="A6AAA9">
              <a:alpha val="61772"/>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6000">
                <a:latin typeface="Helvetica"/>
                <a:ea typeface="Helvetica"/>
                <a:cs typeface="Helvetica"/>
                <a:sym typeface="Helvetica"/>
              </a:defRPr>
            </a:pPr>
            <a:endParaRPr/>
          </a:p>
          <a:p>
            <a:pPr algn="l" defTabSz="457200">
              <a:defRPr sz="6000">
                <a:latin typeface="Helvetica"/>
                <a:ea typeface="Helvetica"/>
                <a:cs typeface="Helvetica"/>
                <a:sym typeface="Helvetica"/>
              </a:defRPr>
            </a:pPr>
            <a:endParaRPr/>
          </a:p>
          <a:p>
            <a:pPr algn="l" defTabSz="457200">
              <a:defRPr sz="6000">
                <a:latin typeface="Helvetica"/>
                <a:ea typeface="Helvetica"/>
                <a:cs typeface="Helvetica"/>
                <a:sym typeface="Helvetica"/>
              </a:defRPr>
            </a:pPr>
            <a:endParaRPr/>
          </a:p>
          <a:p>
            <a:pPr algn="l" defTabSz="457200">
              <a:defRPr sz="6000">
                <a:latin typeface="Helvetica"/>
                <a:ea typeface="Helvetica"/>
                <a:cs typeface="Helvetica"/>
                <a:sym typeface="Helvetica"/>
              </a:defRPr>
            </a:pPr>
            <a:endParaRPr/>
          </a:p>
          <a:p>
            <a:pPr algn="l" defTabSz="457200">
              <a:defRPr sz="6000">
                <a:latin typeface="Helvetica"/>
                <a:ea typeface="Helvetica"/>
                <a:cs typeface="Helvetica"/>
                <a:sym typeface="Helvetica"/>
              </a:defRPr>
            </a:pPr>
            <a:endParaRPr/>
          </a:p>
          <a:p>
            <a:pPr algn="l" defTabSz="457200">
              <a:defRPr sz="6000">
                <a:latin typeface="Helvetica"/>
                <a:ea typeface="Helvetica"/>
                <a:cs typeface="Helvetica"/>
                <a:sym typeface="Helvetica"/>
              </a:defRPr>
            </a:pPr>
            <a:endParaRPr/>
          </a:p>
        </p:txBody>
      </p:sp>
      <p:sp>
        <p:nvSpPr>
          <p:cNvPr id="134" name="Shape 134"/>
          <p:cNvSpPr/>
          <p:nvPr/>
        </p:nvSpPr>
        <p:spPr>
          <a:xfrm>
            <a:off x="2162447" y="4521199"/>
            <a:ext cx="21085920"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6000">
                <a:latin typeface="Helvetica"/>
                <a:ea typeface="Helvetica"/>
                <a:cs typeface="Helvetica"/>
                <a:sym typeface="Helvetica"/>
              </a:defRPr>
            </a:pPr>
            <a:r>
              <a:t>Lab 5: Seismic Exercises</a:t>
            </a:r>
          </a:p>
          <a:p>
            <a:pPr marL="732692" indent="-732692" algn="l" defTabSz="457200">
              <a:buSzPct val="75000"/>
              <a:buChar char="•"/>
              <a:defRPr sz="6000">
                <a:latin typeface="Helvetica"/>
                <a:ea typeface="Helvetica"/>
                <a:cs typeface="Helvetica"/>
                <a:sym typeface="Helvetica"/>
              </a:defRPr>
            </a:pPr>
            <a:r>
              <a:t>Review terminology</a:t>
            </a:r>
          </a:p>
          <a:p>
            <a:pPr marL="732692" indent="-732692" algn="l" defTabSz="457200">
              <a:buSzPct val="75000"/>
              <a:buChar char="•"/>
              <a:defRPr sz="6000">
                <a:latin typeface="Helvetica"/>
                <a:ea typeface="Helvetica"/>
                <a:cs typeface="Helvetica"/>
                <a:sym typeface="Helvetica"/>
              </a:defRPr>
            </a:pPr>
            <a:r>
              <a:t>Earth structure</a:t>
            </a:r>
          </a:p>
          <a:p>
            <a:pPr marL="732692" indent="-732692" algn="l" defTabSz="457200">
              <a:buSzPct val="75000"/>
              <a:buChar char="•"/>
              <a:defRPr sz="6000">
                <a:latin typeface="Helvetica"/>
                <a:ea typeface="Helvetica"/>
                <a:cs typeface="Helvetica"/>
                <a:sym typeface="Helvetica"/>
              </a:defRPr>
            </a:pPr>
            <a:r>
              <a:t>Exercise 1: Loma Prieta 1989 epicenter and magnitude</a:t>
            </a:r>
          </a:p>
          <a:p>
            <a:pPr marL="732692" indent="-732692" algn="l" defTabSz="457200">
              <a:buSzPct val="75000"/>
              <a:buChar char="•"/>
              <a:defRPr sz="6000">
                <a:latin typeface="Helvetica"/>
                <a:ea typeface="Helvetica"/>
                <a:cs typeface="Helvetica"/>
                <a:sym typeface="Helvetica"/>
              </a:defRPr>
            </a:pPr>
            <a:r>
              <a:t>Exercise 2: Haiti 2010</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97" name="Shape 197"/>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98" name="Shape 198"/>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99" name="Shape 199"/>
          <p:cNvSpPr/>
          <p:nvPr/>
        </p:nvSpPr>
        <p:spPr>
          <a:xfrm>
            <a:off x="241622" y="1011039"/>
            <a:ext cx="23721713"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 1: Loma Prieta, California (Adapted from lab exercise of Dr. Gary Novak, Cal State University, Los Angeles)</a:t>
            </a:r>
          </a:p>
          <a:p>
            <a:pPr algn="l" defTabSz="457200">
              <a:defRPr sz="3000">
                <a:latin typeface="Helvetica Neue Light"/>
                <a:ea typeface="Helvetica Neue Light"/>
                <a:cs typeface="Helvetica Neue Light"/>
                <a:sym typeface="Helvetica Neue Light"/>
              </a:defRPr>
            </a:pPr>
            <a:r>
              <a:t>This exercise uses seismic records obtained from three separate seismic stations to estimate (a) the epicenter, and (b) the magnitude of an earthquake that occurred near San Jose, California in 1989.</a:t>
            </a:r>
          </a:p>
        </p:txBody>
      </p:sp>
      <p:sp>
        <p:nvSpPr>
          <p:cNvPr id="200" name="Shape 200"/>
          <p:cNvSpPr/>
          <p:nvPr/>
        </p:nvSpPr>
        <p:spPr>
          <a:xfrm>
            <a:off x="9228918" y="2626778"/>
            <a:ext cx="14895518"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Epicenter estimation</a:t>
            </a:r>
          </a:p>
          <a:p>
            <a:pPr algn="l" defTabSz="457200">
              <a:defRPr sz="3000">
                <a:latin typeface="Helvetica Neue Light"/>
                <a:ea typeface="Helvetica Neue Light"/>
                <a:cs typeface="Helvetica Neue Light"/>
                <a:sym typeface="Helvetica Neue Light"/>
              </a:defRPr>
            </a:pPr>
            <a:r>
              <a:t>1. To obtain the earthquake’s epicenter, first measure and record the S-P intervals on</a:t>
            </a:r>
          </a:p>
          <a:p>
            <a:pPr algn="l" defTabSz="457200">
              <a:defRPr sz="3000">
                <a:latin typeface="Helvetica Neue Light"/>
                <a:ea typeface="Helvetica Neue Light"/>
                <a:cs typeface="Helvetica Neue Light"/>
                <a:sym typeface="Helvetica Neue Light"/>
              </a:defRPr>
            </a:pPr>
            <a:r>
              <a:t>each of the three seismograms.</a:t>
            </a:r>
          </a:p>
        </p:txBody>
      </p:sp>
      <p:sp>
        <p:nvSpPr>
          <p:cNvPr id="201" name="Shape 201"/>
          <p:cNvSpPr/>
          <p:nvPr/>
        </p:nvSpPr>
        <p:spPr>
          <a:xfrm>
            <a:off x="9234809" y="6355525"/>
            <a:ext cx="14349081" cy="1004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3000">
                <a:latin typeface="Helvetica Neue Light"/>
                <a:ea typeface="Helvetica Neue Light"/>
                <a:cs typeface="Helvetica Neue Light"/>
                <a:sym typeface="Helvetica Neue Light"/>
              </a:defRPr>
            </a:lvl1pPr>
          </a:lstStyle>
          <a:p>
            <a:r>
              <a:t>2. Use the data you just obtained, together with the S-P travel time graph, to estimate the distance from each seismograph to the epicenter.</a:t>
            </a:r>
          </a:p>
        </p:txBody>
      </p:sp>
      <p:pic>
        <p:nvPicPr>
          <p:cNvPr id="202" name="TravelTime.gif"/>
          <p:cNvPicPr>
            <a:picLocks noChangeAspect="1"/>
          </p:cNvPicPr>
          <p:nvPr/>
        </p:nvPicPr>
        <p:blipFill>
          <a:blip r:embed="rId3">
            <a:extLst/>
          </a:blip>
          <a:stretch>
            <a:fillRect/>
          </a:stretch>
        </p:blipFill>
        <p:spPr>
          <a:xfrm>
            <a:off x="304800" y="2537282"/>
            <a:ext cx="8491874" cy="10791758"/>
          </a:xfrm>
          <a:prstGeom prst="rect">
            <a:avLst/>
          </a:prstGeom>
          <a:ln w="12700">
            <a:miter lim="400000"/>
          </a:ln>
        </p:spPr>
      </p:pic>
      <p:sp>
        <p:nvSpPr>
          <p:cNvPr id="203" name="Shape 203"/>
          <p:cNvSpPr/>
          <p:nvPr/>
        </p:nvSpPr>
        <p:spPr>
          <a:xfrm>
            <a:off x="9234809" y="7526807"/>
            <a:ext cx="14349081"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distance of the epicenter to:</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04" name="Shape 204"/>
          <p:cNvSpPr/>
          <p:nvPr/>
        </p:nvSpPr>
        <p:spPr>
          <a:xfrm>
            <a:off x="9234809" y="4236875"/>
            <a:ext cx="14349081"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S-P interval for:</a:t>
            </a:r>
          </a:p>
          <a:p>
            <a:pPr algn="l" defTabSz="457200">
              <a:defRPr sz="3000">
                <a:latin typeface="Helvetica Neue Light"/>
                <a:ea typeface="Helvetica Neue Light"/>
                <a:cs typeface="Helvetica Neue Light"/>
                <a:sym typeface="Helvetica Neue Light"/>
              </a:defRPr>
            </a:pPr>
            <a:r>
              <a:t>Eureka: __________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pic>
        <p:nvPicPr>
          <p:cNvPr id="207" name="TravelTime.gif"/>
          <p:cNvPicPr>
            <a:picLocks noChangeAspect="1"/>
          </p:cNvPicPr>
          <p:nvPr/>
        </p:nvPicPr>
        <p:blipFill>
          <a:blip r:embed="rId3">
            <a:extLst/>
          </a:blip>
          <a:stretch>
            <a:fillRect/>
          </a:stretch>
        </p:blipFill>
        <p:spPr>
          <a:xfrm>
            <a:off x="1210955" y="31360"/>
            <a:ext cx="10743564" cy="13653280"/>
          </a:xfrm>
          <a:prstGeom prst="rect">
            <a:avLst/>
          </a:prstGeom>
          <a:ln w="12700">
            <a:miter lim="400000"/>
          </a:ln>
        </p:spPr>
      </p:pic>
      <p:sp>
        <p:nvSpPr>
          <p:cNvPr id="208" name="Shape 208"/>
          <p:cNvSpPr/>
          <p:nvPr/>
        </p:nvSpPr>
        <p:spPr>
          <a:xfrm>
            <a:off x="16550009" y="4859807"/>
            <a:ext cx="6710229"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distance of the epicenter to:</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09" name="Shape 209"/>
          <p:cNvSpPr/>
          <p:nvPr/>
        </p:nvSpPr>
        <p:spPr>
          <a:xfrm>
            <a:off x="16670114" y="1821625"/>
            <a:ext cx="6470020" cy="191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S-P interval for:</a:t>
            </a:r>
          </a:p>
          <a:p>
            <a:pPr algn="l" defTabSz="457200">
              <a:defRPr sz="3000">
                <a:latin typeface="Helvetica Neue Light"/>
                <a:ea typeface="Helvetica Neue Light"/>
                <a:cs typeface="Helvetica Neue Light"/>
                <a:sym typeface="Helvetica Neue Light"/>
              </a:defRPr>
            </a:pPr>
            <a:r>
              <a:t>Eureka: __________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212" name="Shape 212"/>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213" name="Shape 213"/>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214" name="Shape 214"/>
          <p:cNvSpPr/>
          <p:nvPr/>
        </p:nvSpPr>
        <p:spPr>
          <a:xfrm>
            <a:off x="241622" y="1011039"/>
            <a:ext cx="23721713"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 1: Loma Prieta, California (Adapted from lab exercise of Dr. Gary Novak, Cal State University, Los Angeles)</a:t>
            </a:r>
          </a:p>
          <a:p>
            <a:pPr algn="l" defTabSz="457200">
              <a:defRPr sz="3000">
                <a:latin typeface="Helvetica Neue Light"/>
                <a:ea typeface="Helvetica Neue Light"/>
                <a:cs typeface="Helvetica Neue Light"/>
                <a:sym typeface="Helvetica Neue Light"/>
              </a:defRPr>
            </a:pPr>
            <a:r>
              <a:t>This exercise uses seismic records obtained from three separate seismic stations to estimate (a) the epicenter, and (b) the magnitude of an earthquake that occurred near San Jose, California in 1989.</a:t>
            </a:r>
          </a:p>
        </p:txBody>
      </p:sp>
      <p:pic>
        <p:nvPicPr>
          <p:cNvPr id="215" name="WesternUSA_Map.gif"/>
          <p:cNvPicPr>
            <a:picLocks noChangeAspect="1"/>
          </p:cNvPicPr>
          <p:nvPr/>
        </p:nvPicPr>
        <p:blipFill>
          <a:blip r:embed="rId3">
            <a:extLst/>
          </a:blip>
          <a:stretch>
            <a:fillRect/>
          </a:stretch>
        </p:blipFill>
        <p:spPr>
          <a:xfrm>
            <a:off x="139700" y="2626778"/>
            <a:ext cx="8956219" cy="10457860"/>
          </a:xfrm>
          <a:prstGeom prst="rect">
            <a:avLst/>
          </a:prstGeom>
          <a:ln w="12700">
            <a:miter lim="400000"/>
          </a:ln>
        </p:spPr>
      </p:pic>
      <p:sp>
        <p:nvSpPr>
          <p:cNvPr id="216" name="Shape 216"/>
          <p:cNvSpPr/>
          <p:nvPr/>
        </p:nvSpPr>
        <p:spPr>
          <a:xfrm>
            <a:off x="9287833" y="9613450"/>
            <a:ext cx="15133290" cy="29883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3. Plot the three seismic stations on the map of California and Nevada.</a:t>
            </a:r>
          </a:p>
          <a:p>
            <a:pPr algn="l" defTabSz="457200">
              <a:defRPr sz="3000">
                <a:latin typeface="Helvetica Neue Light"/>
                <a:ea typeface="Helvetica Neue Light"/>
                <a:cs typeface="Helvetica Neue Light"/>
                <a:sym typeface="Helvetica Neue Light"/>
              </a:defRPr>
            </a:pPr>
            <a:r>
              <a:t>For each station, draw a circle centered on the station with a radius equal to the epicentral distance you have calculated for that station. </a:t>
            </a:r>
          </a:p>
          <a:p>
            <a:pPr algn="l" defTabSz="457200">
              <a:defRPr sz="2500" i="1">
                <a:latin typeface="Helvetica Neue"/>
                <a:ea typeface="Helvetica Neue"/>
                <a:cs typeface="Helvetica Neue"/>
                <a:sym typeface="Helvetica Neue"/>
              </a:defRPr>
            </a:pPr>
            <a:r>
              <a:t>In the ideal case, the three circles should intersect at the earthquake’s epicenter. In reality, they may not all intersect at exactly the same point due to slight errors in measuring the S-P intervals from the seismograms and/or reading the distances from the S–P graph, or differences in rock types that the waves passed through on their way to the seismic stations. But you should be able to get a good idea of the epicenter’s location.</a:t>
            </a:r>
          </a:p>
        </p:txBody>
      </p:sp>
      <p:sp>
        <p:nvSpPr>
          <p:cNvPr id="217" name="Shape 217"/>
          <p:cNvSpPr/>
          <p:nvPr/>
        </p:nvSpPr>
        <p:spPr>
          <a:xfrm>
            <a:off x="9292526" y="12565856"/>
            <a:ext cx="13254991" cy="5477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latin typeface="Helvetica Neue Light"/>
                <a:ea typeface="Helvetica Neue Light"/>
                <a:cs typeface="Helvetica Neue Light"/>
                <a:sym typeface="Helvetica Neue Light"/>
              </a:defRPr>
            </a:lvl1pPr>
          </a:lstStyle>
          <a:p>
            <a:r>
              <a:t>The location of the Loma Prieta earthquake is close to: _____________________ </a:t>
            </a:r>
          </a:p>
        </p:txBody>
      </p:sp>
      <p:sp>
        <p:nvSpPr>
          <p:cNvPr id="218" name="Shape 218"/>
          <p:cNvSpPr/>
          <p:nvPr/>
        </p:nvSpPr>
        <p:spPr>
          <a:xfrm>
            <a:off x="9228918" y="2626778"/>
            <a:ext cx="14895518"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Epicenter estimation</a:t>
            </a:r>
          </a:p>
          <a:p>
            <a:pPr algn="l" defTabSz="457200">
              <a:defRPr sz="3000">
                <a:latin typeface="Helvetica Neue Light"/>
                <a:ea typeface="Helvetica Neue Light"/>
                <a:cs typeface="Helvetica Neue Light"/>
                <a:sym typeface="Helvetica Neue Light"/>
              </a:defRPr>
            </a:pPr>
            <a:r>
              <a:t>1. To obtain the earthquake’s epicenter, first measure and record the S-P intervals on</a:t>
            </a:r>
          </a:p>
          <a:p>
            <a:pPr algn="l" defTabSz="457200">
              <a:defRPr sz="3000">
                <a:latin typeface="Helvetica Neue Light"/>
                <a:ea typeface="Helvetica Neue Light"/>
                <a:cs typeface="Helvetica Neue Light"/>
                <a:sym typeface="Helvetica Neue Light"/>
              </a:defRPr>
            </a:pPr>
            <a:r>
              <a:t>each of the three seismograms.</a:t>
            </a:r>
          </a:p>
        </p:txBody>
      </p:sp>
      <p:sp>
        <p:nvSpPr>
          <p:cNvPr id="219" name="Shape 219"/>
          <p:cNvSpPr/>
          <p:nvPr/>
        </p:nvSpPr>
        <p:spPr>
          <a:xfrm>
            <a:off x="9234809" y="6355525"/>
            <a:ext cx="14349081" cy="1004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3000">
                <a:latin typeface="Helvetica Neue Light"/>
                <a:ea typeface="Helvetica Neue Light"/>
                <a:cs typeface="Helvetica Neue Light"/>
                <a:sym typeface="Helvetica Neue Light"/>
              </a:defRPr>
            </a:lvl1pPr>
          </a:lstStyle>
          <a:p>
            <a:r>
              <a:t>2. Use the data you just obtained, together with the S-P travel time graph, to estimate the distance from each seismograph to the epicenter.</a:t>
            </a:r>
          </a:p>
        </p:txBody>
      </p:sp>
      <p:sp>
        <p:nvSpPr>
          <p:cNvPr id="220" name="Shape 220"/>
          <p:cNvSpPr/>
          <p:nvPr/>
        </p:nvSpPr>
        <p:spPr>
          <a:xfrm>
            <a:off x="9234809" y="7526807"/>
            <a:ext cx="14349081"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distance of the epicenter to:</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21" name="Shape 221"/>
          <p:cNvSpPr/>
          <p:nvPr/>
        </p:nvSpPr>
        <p:spPr>
          <a:xfrm>
            <a:off x="9234809" y="4236875"/>
            <a:ext cx="14349081"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S-P interval for:</a:t>
            </a:r>
          </a:p>
          <a:p>
            <a:pPr algn="l" defTabSz="457200">
              <a:defRPr sz="3000">
                <a:latin typeface="Helvetica Neue Light"/>
                <a:ea typeface="Helvetica Neue Light"/>
                <a:cs typeface="Helvetica Neue Light"/>
                <a:sym typeface="Helvetica Neue Light"/>
              </a:defRPr>
            </a:pPr>
            <a:r>
              <a:t>Eureka: __________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224" name="Shape 224"/>
          <p:cNvSpPr/>
          <p:nvPr/>
        </p:nvSpPr>
        <p:spPr>
          <a:xfrm>
            <a:off x="16550009" y="4859807"/>
            <a:ext cx="6710229"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distance of the epicenter to:</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25" name="Shape 225"/>
          <p:cNvSpPr/>
          <p:nvPr/>
        </p:nvSpPr>
        <p:spPr>
          <a:xfrm>
            <a:off x="16670114" y="1821625"/>
            <a:ext cx="6470020" cy="191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S-P interval for:</a:t>
            </a:r>
          </a:p>
          <a:p>
            <a:pPr algn="l" defTabSz="457200">
              <a:defRPr sz="3000">
                <a:latin typeface="Helvetica Neue Light"/>
                <a:ea typeface="Helvetica Neue Light"/>
                <a:cs typeface="Helvetica Neue Light"/>
                <a:sym typeface="Helvetica Neue Light"/>
              </a:defRPr>
            </a:pPr>
            <a:r>
              <a:t>Eureka: __________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pic>
        <p:nvPicPr>
          <p:cNvPr id="226" name="WesternUSA_Map.gif"/>
          <p:cNvPicPr>
            <a:picLocks noChangeAspect="1"/>
          </p:cNvPicPr>
          <p:nvPr/>
        </p:nvPicPr>
        <p:blipFill>
          <a:blip r:embed="rId3">
            <a:extLst/>
          </a:blip>
          <a:stretch>
            <a:fillRect/>
          </a:stretch>
        </p:blipFill>
        <p:spPr>
          <a:xfrm>
            <a:off x="870706" y="-71383"/>
            <a:ext cx="11746524" cy="13716001"/>
          </a:xfrm>
          <a:prstGeom prst="rect">
            <a:avLst/>
          </a:prstGeom>
          <a:ln w="12700">
            <a:miter lim="400000"/>
          </a:ln>
        </p:spPr>
      </p:pic>
      <p:sp>
        <p:nvSpPr>
          <p:cNvPr id="227" name="Shape 227"/>
          <p:cNvSpPr/>
          <p:nvPr/>
        </p:nvSpPr>
        <p:spPr>
          <a:xfrm>
            <a:off x="16550009" y="7897988"/>
            <a:ext cx="6710229"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atin typeface="Helvetica Neue Light"/>
                <a:ea typeface="Helvetica Neue Light"/>
                <a:cs typeface="Helvetica Neue Light"/>
                <a:sym typeface="Helvetica Neue Light"/>
              </a:defRPr>
            </a:lvl1pPr>
          </a:lstStyle>
          <a:p>
            <a:r>
              <a:t>The location of the Loma Prieta earthquake is close to: _____________________ </a:t>
            </a:r>
          </a:p>
        </p:txBody>
      </p:sp>
      <p:sp>
        <p:nvSpPr>
          <p:cNvPr id="228" name="Shape 228"/>
          <p:cNvSpPr/>
          <p:nvPr/>
        </p:nvSpPr>
        <p:spPr>
          <a:xfrm>
            <a:off x="13203733" y="304799"/>
            <a:ext cx="96653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Submit this Page with your results</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231" name="Shape 231"/>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232" name="Shape 232"/>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233" name="Shape 233"/>
          <p:cNvSpPr/>
          <p:nvPr/>
        </p:nvSpPr>
        <p:spPr>
          <a:xfrm>
            <a:off x="241622" y="1011039"/>
            <a:ext cx="23721713"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 1: Loma Prieta, California (Adapted from lab exercise of Dr. Gary Novak, Cal State University, Los Angeles)</a:t>
            </a:r>
          </a:p>
          <a:p>
            <a:pPr algn="l" defTabSz="457200">
              <a:defRPr sz="3000">
                <a:latin typeface="Helvetica Neue Light"/>
                <a:ea typeface="Helvetica Neue Light"/>
                <a:cs typeface="Helvetica Neue Light"/>
                <a:sym typeface="Helvetica Neue Light"/>
              </a:defRPr>
            </a:pPr>
            <a:r>
              <a:t>This exercise uses seismic records obtained from three separate seismic stations to estimate (a) the epicenter, and (b) the magnitude of an earthquake that occurred near San Jose, California in 1989.</a:t>
            </a:r>
          </a:p>
        </p:txBody>
      </p:sp>
      <p:sp>
        <p:nvSpPr>
          <p:cNvPr id="234" name="Shape 234"/>
          <p:cNvSpPr/>
          <p:nvPr/>
        </p:nvSpPr>
        <p:spPr>
          <a:xfrm>
            <a:off x="9613800" y="6482525"/>
            <a:ext cx="14381759" cy="5576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4. To obtain the earthquake’s magnitude, we can use an instrument called a nomogram, which is a simple graph that correlates the amplitude of the S-waves with distance from, and magnitude of, an earthquake (see figure on the left). A standard reference earthquake on the nomogram has M</a:t>
            </a:r>
            <a:r>
              <a:rPr baseline="-5999"/>
              <a:t>w</a:t>
            </a:r>
            <a:r>
              <a:t>3.0 with 1.0 mm of maximum S-wave amplitude on a seismogram at an epicentral distance of 100 km. Using the nomogram, draw a line linking the maximum S-wave amplitude and computed distance from the epicenter for each of the three Loma Pieta seismograms. The three lines should all intersect in the same position on the magnitude scale. Errors in your measurements of amplitude and/or distance may cause the lines to intersect in a region of the nomogram instead of at a point.</a:t>
            </a:r>
          </a:p>
          <a:p>
            <a:pPr algn="l" defTabSz="457200">
              <a:defRPr sz="3000">
                <a:latin typeface="Helvetica Neue Light"/>
                <a:ea typeface="Helvetica Neue Light"/>
                <a:cs typeface="Helvetica Neue Light"/>
                <a:sym typeface="Helvetica Neue Light"/>
              </a:defRPr>
            </a:pPr>
            <a:endParaRPr/>
          </a:p>
          <a:p>
            <a:pPr algn="l" defTabSz="457200">
              <a:defRPr sz="3000">
                <a:latin typeface="Helvetica Neue Light"/>
                <a:ea typeface="Helvetica Neue Light"/>
                <a:cs typeface="Helvetica Neue Light"/>
                <a:sym typeface="Helvetica Neue Light"/>
              </a:defRPr>
            </a:pPr>
            <a:r>
              <a:t>The 1989 Loma Prieta earthquake magnitude is estimated as: Mw _____.</a:t>
            </a:r>
          </a:p>
        </p:txBody>
      </p:sp>
      <p:pic>
        <p:nvPicPr>
          <p:cNvPr id="235" name="RichterNomogram.png"/>
          <p:cNvPicPr>
            <a:picLocks noChangeAspect="1"/>
          </p:cNvPicPr>
          <p:nvPr/>
        </p:nvPicPr>
        <p:blipFill>
          <a:blip r:embed="rId3">
            <a:extLst/>
          </a:blip>
          <a:stretch>
            <a:fillRect/>
          </a:stretch>
        </p:blipFill>
        <p:spPr>
          <a:xfrm>
            <a:off x="266700" y="2626778"/>
            <a:ext cx="8931786" cy="10818368"/>
          </a:xfrm>
          <a:prstGeom prst="rect">
            <a:avLst/>
          </a:prstGeom>
          <a:ln w="12700">
            <a:miter lim="400000"/>
          </a:ln>
        </p:spPr>
      </p:pic>
      <p:sp>
        <p:nvSpPr>
          <p:cNvPr id="236" name="Shape 236"/>
          <p:cNvSpPr/>
          <p:nvPr/>
        </p:nvSpPr>
        <p:spPr>
          <a:xfrm>
            <a:off x="9492921" y="2626777"/>
            <a:ext cx="14623518" cy="3290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Richter Earthquake Magnitude Nomogram.</a:t>
            </a:r>
          </a:p>
          <a:p>
            <a:pPr algn="l" defTabSz="457200">
              <a:defRPr sz="3000">
                <a:latin typeface="Helvetica Neue Light"/>
                <a:ea typeface="Helvetica Neue Light"/>
                <a:cs typeface="Helvetica Neue Light"/>
                <a:sym typeface="Helvetica Neue Light"/>
              </a:defRPr>
            </a:pPr>
            <a:r>
              <a:t>The standard ‘reference earthquake’ used for this instrument is M=3.0. Although the Richter magnitude scale is nowadays replaced by the Moment Magnitude (M</a:t>
            </a:r>
            <a:r>
              <a:rPr baseline="-5999"/>
              <a:t>w</a:t>
            </a:r>
            <a:r>
              <a:t>) scale (see your text for details), the nomogram gives a good first approximation of the magnitude of an earthquake. Additional data from multiple seismic stations, and incorporation of the known geology in the region to refine the P- and S-wave speeds, would allow more precise magnitude calculations.</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pic>
        <p:nvPicPr>
          <p:cNvPr id="239" name="SeismoVegasSF.gif"/>
          <p:cNvPicPr>
            <a:picLocks noChangeAspect="1"/>
          </p:cNvPicPr>
          <p:nvPr/>
        </p:nvPicPr>
        <p:blipFill>
          <a:blip r:embed="rId3">
            <a:extLst/>
          </a:blip>
          <a:stretch>
            <a:fillRect/>
          </a:stretch>
        </p:blipFill>
        <p:spPr>
          <a:xfrm>
            <a:off x="9127703" y="2465700"/>
            <a:ext cx="8255461" cy="4887077"/>
          </a:xfrm>
          <a:prstGeom prst="rect">
            <a:avLst/>
          </a:prstGeom>
          <a:ln w="12700">
            <a:miter lim="400000"/>
          </a:ln>
        </p:spPr>
      </p:pic>
      <p:pic>
        <p:nvPicPr>
          <p:cNvPr id="240" name="SeismoElkoSF.gif"/>
          <p:cNvPicPr>
            <a:picLocks noChangeAspect="1"/>
          </p:cNvPicPr>
          <p:nvPr/>
        </p:nvPicPr>
        <p:blipFill>
          <a:blip r:embed="rId4">
            <a:extLst/>
          </a:blip>
          <a:stretch>
            <a:fillRect/>
          </a:stretch>
        </p:blipFill>
        <p:spPr>
          <a:xfrm>
            <a:off x="177800" y="7949341"/>
            <a:ext cx="8313967" cy="4921713"/>
          </a:xfrm>
          <a:prstGeom prst="rect">
            <a:avLst/>
          </a:prstGeom>
          <a:ln w="12700">
            <a:miter lim="400000"/>
          </a:ln>
        </p:spPr>
      </p:pic>
      <p:pic>
        <p:nvPicPr>
          <p:cNvPr id="241" name="SeismoEurekaSF.gif"/>
          <p:cNvPicPr>
            <a:picLocks noChangeAspect="1"/>
          </p:cNvPicPr>
          <p:nvPr/>
        </p:nvPicPr>
        <p:blipFill>
          <a:blip r:embed="rId5">
            <a:extLst/>
          </a:blip>
          <a:stretch>
            <a:fillRect/>
          </a:stretch>
        </p:blipFill>
        <p:spPr>
          <a:xfrm>
            <a:off x="177799" y="2448382"/>
            <a:ext cx="8313968" cy="4921712"/>
          </a:xfrm>
          <a:prstGeom prst="rect">
            <a:avLst/>
          </a:prstGeom>
          <a:ln w="12700">
            <a:miter lim="400000"/>
          </a:ln>
        </p:spPr>
      </p:pic>
      <p:sp>
        <p:nvSpPr>
          <p:cNvPr id="242" name="Shape 242"/>
          <p:cNvSpPr/>
          <p:nvPr/>
        </p:nvSpPr>
        <p:spPr>
          <a:xfrm>
            <a:off x="21146" y="7416800"/>
            <a:ext cx="942289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A. Seismogram from Eureka, California seismic station.</a:t>
            </a:r>
          </a:p>
        </p:txBody>
      </p:sp>
      <p:sp>
        <p:nvSpPr>
          <p:cNvPr id="243" name="Shape 243"/>
          <p:cNvSpPr/>
          <p:nvPr/>
        </p:nvSpPr>
        <p:spPr>
          <a:xfrm>
            <a:off x="302769" y="12931912"/>
            <a:ext cx="868184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B. Seismogram from Elko, Nevada seismic station.</a:t>
            </a:r>
          </a:p>
        </p:txBody>
      </p:sp>
      <p:sp>
        <p:nvSpPr>
          <p:cNvPr id="244" name="Shape 244"/>
          <p:cNvSpPr/>
          <p:nvPr/>
        </p:nvSpPr>
        <p:spPr>
          <a:xfrm>
            <a:off x="9465502" y="7416872"/>
            <a:ext cx="976198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C. Seismogram from Las Vegas, Nevada seismic station.</a:t>
            </a:r>
          </a:p>
        </p:txBody>
      </p:sp>
      <p:sp>
        <p:nvSpPr>
          <p:cNvPr id="245" name="Shape 245"/>
          <p:cNvSpPr/>
          <p:nvPr/>
        </p:nvSpPr>
        <p:spPr>
          <a:xfrm>
            <a:off x="9184009" y="9570517"/>
            <a:ext cx="14349081" cy="191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maximum s-wave amplitude is:</a:t>
            </a:r>
          </a:p>
          <a:p>
            <a:pPr algn="l" defTabSz="457200">
              <a:defRPr sz="3000">
                <a:latin typeface="Helvetica Neue Light"/>
                <a:ea typeface="Helvetica Neue Light"/>
                <a:cs typeface="Helvetica Neue Light"/>
                <a:sym typeface="Helvetica Neue Light"/>
              </a:defRPr>
            </a:pPr>
            <a:r>
              <a:t>Eureka: __280________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pic>
        <p:nvPicPr>
          <p:cNvPr id="248" name="RichterNomogram.png"/>
          <p:cNvPicPr>
            <a:picLocks noChangeAspect="1"/>
          </p:cNvPicPr>
          <p:nvPr/>
        </p:nvPicPr>
        <p:blipFill>
          <a:blip r:embed="rId3">
            <a:extLst/>
          </a:blip>
          <a:stretch>
            <a:fillRect/>
          </a:stretch>
        </p:blipFill>
        <p:spPr>
          <a:xfrm>
            <a:off x="266700" y="2626778"/>
            <a:ext cx="8931786" cy="10818368"/>
          </a:xfrm>
          <a:prstGeom prst="rect">
            <a:avLst/>
          </a:prstGeom>
          <a:ln w="12700">
            <a:miter lim="400000"/>
          </a:ln>
        </p:spPr>
      </p:pic>
      <p:sp>
        <p:nvSpPr>
          <p:cNvPr id="249" name="Shape 249"/>
          <p:cNvSpPr/>
          <p:nvPr/>
        </p:nvSpPr>
        <p:spPr>
          <a:xfrm>
            <a:off x="11597009" y="3081807"/>
            <a:ext cx="6710229"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distance of the epicenter to:</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50" name="Shape 250"/>
          <p:cNvSpPr/>
          <p:nvPr/>
        </p:nvSpPr>
        <p:spPr>
          <a:xfrm>
            <a:off x="11597009" y="5898325"/>
            <a:ext cx="6710229" cy="191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Maximum s-wave amplitude in mm:</a:t>
            </a:r>
          </a:p>
          <a:p>
            <a:pPr algn="l" defTabSz="457200">
              <a:defRPr sz="3000">
                <a:latin typeface="Helvetica Neue Light"/>
                <a:ea typeface="Helvetica Neue Light"/>
                <a:cs typeface="Helvetica Neue Light"/>
                <a:sym typeface="Helvetica Neue Light"/>
              </a:defRPr>
            </a:pPr>
            <a:r>
              <a:t>Eureka: ________</a:t>
            </a:r>
          </a:p>
          <a:p>
            <a:pPr algn="l" defTabSz="457200">
              <a:defRPr sz="3000">
                <a:latin typeface="Helvetica Neue Light"/>
                <a:ea typeface="Helvetica Neue Light"/>
                <a:cs typeface="Helvetica Neue Light"/>
                <a:sym typeface="Helvetica Neue Light"/>
              </a:defRPr>
            </a:pPr>
            <a:r>
              <a:t>Elko: _________</a:t>
            </a:r>
          </a:p>
          <a:p>
            <a:pPr algn="l" defTabSz="457200">
              <a:defRPr sz="3000">
                <a:latin typeface="Helvetica Neue Light"/>
                <a:ea typeface="Helvetica Neue Light"/>
                <a:cs typeface="Helvetica Neue Light"/>
                <a:sym typeface="Helvetica Neue Light"/>
              </a:defRPr>
            </a:pPr>
            <a:r>
              <a:t>Las Vegas: _______</a:t>
            </a:r>
          </a:p>
        </p:txBody>
      </p:sp>
      <p:sp>
        <p:nvSpPr>
          <p:cNvPr id="251" name="Shape 251"/>
          <p:cNvSpPr/>
          <p:nvPr/>
        </p:nvSpPr>
        <p:spPr>
          <a:xfrm>
            <a:off x="11584558" y="9047925"/>
            <a:ext cx="12086083" cy="5477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3000">
                <a:latin typeface="Helvetica Neue Light"/>
                <a:ea typeface="Helvetica Neue Light"/>
                <a:cs typeface="Helvetica Neue Light"/>
                <a:sym typeface="Helvetica Neue Light"/>
              </a:defRPr>
            </a:lvl1pPr>
          </a:lstStyle>
          <a:p>
            <a:r>
              <a:t>The 1989 Loma Prieta earthquake magnitude is estimated as: Mw _____.</a:t>
            </a:r>
          </a:p>
        </p:txBody>
      </p:sp>
      <p:sp>
        <p:nvSpPr>
          <p:cNvPr id="252" name="Shape 252"/>
          <p:cNvSpPr/>
          <p:nvPr/>
        </p:nvSpPr>
        <p:spPr>
          <a:xfrm>
            <a:off x="7181532" y="762000"/>
            <a:ext cx="9665336"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Submit this Page with your results</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255" name="Shape 255"/>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256" name="Shape 256"/>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257" name="Shape 257"/>
          <p:cNvSpPr/>
          <p:nvPr/>
        </p:nvSpPr>
        <p:spPr>
          <a:xfrm>
            <a:off x="253996" y="1071750"/>
            <a:ext cx="23696963" cy="1243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 2: HAITI, January 12, 2010</a:t>
            </a:r>
          </a:p>
          <a:p>
            <a:pPr algn="l" defTabSz="457200">
              <a:defRPr sz="3000">
                <a:latin typeface="Helvetica Neue Light"/>
                <a:ea typeface="Helvetica Neue Light"/>
                <a:cs typeface="Helvetica Neue Light"/>
                <a:sym typeface="Helvetica Neue Light"/>
              </a:defRPr>
            </a:pPr>
            <a:r>
              <a:t>Complete the following exercises using the accompanying USGS poster.</a:t>
            </a:r>
          </a:p>
          <a:p>
            <a:pPr algn="l" defTabSz="457200">
              <a:defRPr sz="3000">
                <a:latin typeface="Helvetica Neue Light"/>
                <a:ea typeface="Helvetica Neue Light"/>
                <a:cs typeface="Helvetica Neue Light"/>
                <a:sym typeface="Helvetica Neue Light"/>
              </a:defRPr>
            </a:pPr>
            <a:endParaRPr/>
          </a:p>
          <a:p>
            <a:pPr algn="l" defTabSz="457200">
              <a:defRPr sz="3000">
                <a:latin typeface="Helvetica Neue Light"/>
                <a:ea typeface="Helvetica Neue Light"/>
                <a:cs typeface="Helvetica Neue Light"/>
                <a:sym typeface="Helvetica Neue Light"/>
              </a:defRPr>
            </a:pPr>
            <a:r>
              <a:t>1. The first figure on the poster illustrates the complex tectonic setting of the Caribbean Plate (strictly, a microplate) and the different types of plate boundary (i.e., compressional, extensional, or strike-slip) that exist around its margins. The red lines represent the location of plate boundaries as they intersect the Earth’s surface.</a:t>
            </a:r>
          </a:p>
          <a:p>
            <a:pPr algn="l" defTabSz="457200">
              <a:defRPr sz="3000">
                <a:latin typeface="Helvetica Neue Light"/>
                <a:ea typeface="Helvetica Neue Light"/>
                <a:cs typeface="Helvetica Neue Light"/>
                <a:sym typeface="Helvetica Neue Light"/>
              </a:defRPr>
            </a:pPr>
            <a:r>
              <a:t>• Examine the boundary between the Caribbean Plate and the South Atlantic Plate to the north of Trinidad and Tobago, and east of Puerto Rico. The teeth on the plate boundary line indicate that this is a predominantly compressional boundary, with the South American Plate subducting beneath the Caribbean Plate.</a:t>
            </a:r>
          </a:p>
          <a:p>
            <a:pPr algn="l" defTabSz="457200">
              <a:defRPr sz="3000">
                <a:latin typeface="Helvetica Neue Light"/>
                <a:ea typeface="Helvetica Neue Light"/>
                <a:cs typeface="Helvetica Neue Light"/>
                <a:sym typeface="Helvetica Neue Light"/>
              </a:defRPr>
            </a:pPr>
            <a:r>
              <a:t>• (a) Give at least two pieces of evidence on the map (other than the red line with the teeth) that can justify the interpretation of a compressional plate boundary north of Trinidad-Tobago.</a:t>
            </a:r>
          </a:p>
          <a:p>
            <a:pPr algn="l" defTabSz="457200">
              <a:defRPr sz="3000">
                <a:latin typeface="Helvetica Neue Light"/>
                <a:ea typeface="Helvetica Neue Light"/>
                <a:cs typeface="Helvetica Neue Light"/>
                <a:sym typeface="Helvetica Neue Light"/>
              </a:defRPr>
            </a:pPr>
            <a:r>
              <a:t>• (b) Now examine the Caribbean Plate boundary southwest of Nicaragua. What type of plate boundary is this?</a:t>
            </a:r>
          </a:p>
          <a:p>
            <a:pPr algn="l" defTabSz="457200">
              <a:defRPr sz="3000">
                <a:latin typeface="Helvetica Neue Light"/>
                <a:ea typeface="Helvetica Neue Light"/>
                <a:cs typeface="Helvetica Neue Light"/>
                <a:sym typeface="Helvetica Neue Light"/>
              </a:defRPr>
            </a:pPr>
            <a:r>
              <a:t>• (c) What evidence is there on the map to support your answer in (b) above?</a:t>
            </a:r>
          </a:p>
          <a:p>
            <a:pPr algn="l" defTabSz="457200">
              <a:defRPr sz="3000">
                <a:latin typeface="Helvetica Neue Light"/>
                <a:ea typeface="Helvetica Neue Light"/>
                <a:cs typeface="Helvetica Neue Light"/>
                <a:sym typeface="Helvetica Neue Light"/>
              </a:defRPr>
            </a:pPr>
            <a:endParaRPr/>
          </a:p>
          <a:p>
            <a:pPr algn="l" defTabSz="457200">
              <a:defRPr sz="3000">
                <a:latin typeface="Helvetica Neue Light"/>
                <a:ea typeface="Helvetica Neue Light"/>
                <a:cs typeface="Helvetica Neue Light"/>
                <a:sym typeface="Helvetica Neue Light"/>
              </a:defRPr>
            </a:pPr>
            <a:r>
              <a:t>2. The epicenter of an earthquake on January 12, 2010 M</a:t>
            </a:r>
            <a:r>
              <a:rPr baseline="-5999"/>
              <a:t>w</a:t>
            </a:r>
            <a:r>
              <a:t>7.0 is indicated by the yellow star, near the city of Port-au-Prince, Haiti, on the island of Hispaniola. The more detailed map of Hispaniola and the small map beneath it show two major strike-slip fault zones that run more-or-less east-west through the island: the Septentrional fault zone (SFZ) in the north and the Enriquillo-Plantain Garden fault zone (EPGFZ) in the south. The main shock of January 2010 and its several aftershocks, including a M</a:t>
            </a:r>
            <a:r>
              <a:rPr baseline="-5999"/>
              <a:t>w</a:t>
            </a:r>
            <a:r>
              <a:t>5.9 event, are thought to have occurred along the EPFZ.</a:t>
            </a:r>
          </a:p>
          <a:p>
            <a:pPr algn="l" defTabSz="457200">
              <a:defRPr sz="3000">
                <a:latin typeface="Helvetica Neue Light"/>
                <a:ea typeface="Helvetica Neue Light"/>
                <a:cs typeface="Helvetica Neue Light"/>
                <a:sym typeface="Helvetica Neue Light"/>
              </a:defRPr>
            </a:pPr>
            <a:r>
              <a:t>(a) Using the Significant Earthquake data from the poster, calculate the average Recurrence Interval (R) of earthquakes larger than M</a:t>
            </a:r>
            <a:r>
              <a:rPr baseline="-5999"/>
              <a:t>w</a:t>
            </a:r>
            <a:r>
              <a:t> 6.5 that have affected Hispaniola during the recorded interval of 1902 to 1992.</a:t>
            </a:r>
          </a:p>
          <a:p>
            <a:pPr algn="l" defTabSz="457200">
              <a:defRPr sz="3000">
                <a:latin typeface="Helvetica Neue Light"/>
                <a:ea typeface="Helvetica Neue Light"/>
                <a:cs typeface="Helvetica Neue Light"/>
                <a:sym typeface="Helvetica Neue Light"/>
              </a:defRPr>
            </a:pPr>
            <a:r>
              <a:t>       </a:t>
            </a:r>
            <a:r>
              <a:rPr i="1">
                <a:latin typeface="Helvetica Neue"/>
                <a:ea typeface="Helvetica Neue"/>
                <a:cs typeface="Helvetica Neue"/>
                <a:sym typeface="Helvetica Neue"/>
              </a:rPr>
              <a:t>R</a:t>
            </a:r>
            <a:r>
              <a:t> = </a:t>
            </a:r>
            <a:r>
              <a:rPr i="1">
                <a:latin typeface="Helvetica Neue"/>
                <a:ea typeface="Helvetica Neue"/>
                <a:cs typeface="Helvetica Neue"/>
                <a:sym typeface="Helvetica Neue"/>
              </a:rPr>
              <a:t>N</a:t>
            </a:r>
            <a:r>
              <a:t>/</a:t>
            </a:r>
            <a:r>
              <a:rPr i="1">
                <a:latin typeface="Helvetica Neue"/>
                <a:ea typeface="Helvetica Neue"/>
                <a:cs typeface="Helvetica Neue"/>
                <a:sym typeface="Helvetica Neue"/>
              </a:rPr>
              <a:t>n</a:t>
            </a:r>
            <a:r>
              <a:t>, </a:t>
            </a:r>
          </a:p>
          <a:p>
            <a:pPr algn="l" defTabSz="457200">
              <a:defRPr sz="3000">
                <a:latin typeface="Helvetica Neue Light"/>
                <a:ea typeface="Helvetica Neue Light"/>
                <a:cs typeface="Helvetica Neue Light"/>
                <a:sym typeface="Helvetica Neue Light"/>
              </a:defRPr>
            </a:pPr>
            <a:r>
              <a:t>where </a:t>
            </a:r>
            <a:r>
              <a:rPr i="1">
                <a:latin typeface="Helvetica Neue"/>
                <a:ea typeface="Helvetica Neue"/>
                <a:cs typeface="Helvetica Neue"/>
                <a:sym typeface="Helvetica Neue"/>
              </a:rPr>
              <a:t>N</a:t>
            </a:r>
            <a:r>
              <a:t> is number of years recorded and </a:t>
            </a:r>
            <a:r>
              <a:rPr i="1">
                <a:latin typeface="Helvetica Neue"/>
                <a:ea typeface="Helvetica Neue"/>
                <a:cs typeface="Helvetica Neue"/>
                <a:sym typeface="Helvetica Neue"/>
              </a:rPr>
              <a:t>n</a:t>
            </a:r>
            <a:r>
              <a:t> is number of events in </a:t>
            </a:r>
            <a:r>
              <a:rPr i="1">
                <a:latin typeface="Helvetica Neue"/>
                <a:ea typeface="Helvetica Neue"/>
                <a:cs typeface="Helvetica Neue"/>
                <a:sym typeface="Helvetica Neue"/>
              </a:rPr>
              <a:t>N</a:t>
            </a:r>
            <a:r>
              <a:t> years</a:t>
            </a:r>
          </a:p>
          <a:p>
            <a:pPr algn="l" defTabSz="457200">
              <a:defRPr sz="3000">
                <a:latin typeface="Helvetica Neue Light"/>
                <a:ea typeface="Helvetica Neue Light"/>
                <a:cs typeface="Helvetica Neue Light"/>
                <a:sym typeface="Helvetica Neue Light"/>
              </a:defRPr>
            </a:pPr>
            <a:r>
              <a:t>(b) Was the January 2010 earthquake overdue, ‘on-time,’ or earlier than anticipated, based on your calculated </a:t>
            </a:r>
            <a:r>
              <a:rPr i="1">
                <a:latin typeface="Helvetica Neue"/>
                <a:ea typeface="Helvetica Neue"/>
                <a:cs typeface="Helvetica Neue"/>
                <a:sym typeface="Helvetica Neue"/>
              </a:rPr>
              <a:t>R</a:t>
            </a:r>
            <a:r>
              <a:t>? What does this tell us about using the recurrence interval to predict when the next big earthquake will occur?</a:t>
            </a:r>
          </a:p>
          <a:p>
            <a:pPr algn="l" defTabSz="457200">
              <a:defRPr sz="3000">
                <a:latin typeface="Helvetica Neue Light"/>
                <a:ea typeface="Helvetica Neue Light"/>
                <a:cs typeface="Helvetica Neue Light"/>
                <a:sym typeface="Helvetica Neue Light"/>
              </a:defRPr>
            </a:pPr>
            <a:endParaRPr/>
          </a:p>
          <a:p>
            <a:pPr algn="l" defTabSz="457200">
              <a:defRPr sz="3000">
                <a:latin typeface="Helvetica Neue Light"/>
                <a:ea typeface="Helvetica Neue Light"/>
                <a:cs typeface="Helvetica Neue Light"/>
                <a:sym typeface="Helvetica Neue Light"/>
              </a:defRPr>
            </a:pPr>
            <a:r>
              <a:t>3. The January 12, 2010 earthquake was not the largest to have occurred in the region in the past century. Discuss why that one was particularly devastating for Haitians.</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5538344" y="-2036569"/>
            <a:ext cx="2879825" cy="790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1400" u="sng">
                <a:hlinkClick r:id="rId2"/>
              </a:defRPr>
            </a:lvl1pPr>
          </a:lstStyle>
          <a:p>
            <a:pPr>
              <a:defRPr u="none"/>
            </a:pPr>
            <a:r>
              <a:rPr u="sng">
                <a:hlinkClick r:id="rId2"/>
              </a:rPr>
              <a:t>http://image3.examiner.com/images/blog/EXID3122/images/tsunami.jpg</a:t>
            </a:r>
          </a:p>
        </p:txBody>
      </p:sp>
      <p:pic>
        <p:nvPicPr>
          <p:cNvPr id="260" name="HaitiLabExerciseUSGSposter.pdf"/>
          <p:cNvPicPr>
            <a:picLocks noChangeAspect="1"/>
          </p:cNvPicPr>
          <p:nvPr/>
        </p:nvPicPr>
        <p:blipFill>
          <a:blip r:embed="rId3">
            <a:extLst/>
          </a:blip>
          <a:stretch>
            <a:fillRect/>
          </a:stretch>
        </p:blipFill>
        <p:spPr>
          <a:xfrm>
            <a:off x="1270117" y="0"/>
            <a:ext cx="21418289" cy="13716000"/>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37" name="Shape 137"/>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38" name="Shape 138"/>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39" name="Shape 139"/>
          <p:cNvSpPr/>
          <p:nvPr/>
        </p:nvSpPr>
        <p:spPr>
          <a:xfrm>
            <a:off x="603076" y="1362899"/>
            <a:ext cx="23347002" cy="75544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latin typeface="Helvetica Neue Light"/>
                <a:ea typeface="Helvetica Neue Light"/>
                <a:cs typeface="Helvetica Neue Light"/>
                <a:sym typeface="Helvetica Neue Light"/>
              </a:defRPr>
            </a:pPr>
            <a:r>
              <a:t>See Classes 4 and 5 on Earthquakes</a:t>
            </a:r>
          </a:p>
          <a:p>
            <a:pPr algn="l" defTabSz="457200">
              <a:defRPr sz="4000">
                <a:latin typeface="Helvetica Neue Light"/>
                <a:ea typeface="Helvetica Neue Light"/>
                <a:cs typeface="Helvetica Neue Light"/>
                <a:sym typeface="Helvetica Neue Light"/>
              </a:defRPr>
            </a:pPr>
            <a:endParaRPr/>
          </a:p>
          <a:p>
            <a:pPr algn="l" defTabSz="457200">
              <a:defRPr sz="4000">
                <a:latin typeface="Helvetica Neue Light"/>
                <a:ea typeface="Helvetica Neue Light"/>
                <a:cs typeface="Helvetica Neue Light"/>
                <a:sym typeface="Helvetica Neue Light"/>
              </a:defRPr>
            </a:pPr>
            <a:r>
              <a:t>Earthquakes are caused by the sudden release of stored energy when an active fault slips. Most faults are in the upper, brittle part of Earth’s crust and are related to tectonic plate boundaries - such as:</a:t>
            </a:r>
          </a:p>
          <a:p>
            <a:pPr marL="488461" indent="-488461" algn="l" defTabSz="457200">
              <a:buSzPct val="75000"/>
              <a:buChar char="•"/>
              <a:defRPr sz="4000">
                <a:latin typeface="Helvetica Neue Light"/>
                <a:ea typeface="Helvetica Neue Light"/>
                <a:cs typeface="Helvetica Neue Light"/>
                <a:sym typeface="Helvetica Neue Light"/>
              </a:defRPr>
            </a:pPr>
            <a:r>
              <a:t>Thrust and reverse faults that push crustal blocks upward (e.g., Himalayas)</a:t>
            </a:r>
          </a:p>
          <a:p>
            <a:pPr marL="488461" indent="-488461" algn="l" defTabSz="457200">
              <a:buSzPct val="75000"/>
              <a:buChar char="•"/>
              <a:defRPr sz="4000">
                <a:latin typeface="Helvetica Neue Light"/>
                <a:ea typeface="Helvetica Neue Light"/>
                <a:cs typeface="Helvetica Neue Light"/>
                <a:sym typeface="Helvetica Neue Light"/>
              </a:defRPr>
            </a:pPr>
            <a:r>
              <a:t>Strike-slip faults that have mostly horizontal motion (e.g., San Andreas)</a:t>
            </a:r>
          </a:p>
          <a:p>
            <a:pPr marL="488461" indent="-488461" algn="l" defTabSz="457200">
              <a:buSzPct val="75000"/>
              <a:buChar char="•"/>
              <a:defRPr sz="4000">
                <a:latin typeface="Helvetica Neue Light"/>
                <a:ea typeface="Helvetica Neue Light"/>
                <a:cs typeface="Helvetica Neue Light"/>
                <a:sym typeface="Helvetica Neue Light"/>
              </a:defRPr>
            </a:pPr>
            <a:r>
              <a:t>Extensional faults that allow crustal blocks to slide apart (e.g., Greece)</a:t>
            </a:r>
          </a:p>
          <a:p>
            <a:pPr marL="488461" indent="-488461" algn="l" defTabSz="457200">
              <a:buSzPct val="75000"/>
              <a:buChar char="•"/>
              <a:defRPr sz="4000">
                <a:latin typeface="Helvetica Neue Light"/>
                <a:ea typeface="Helvetica Neue Light"/>
                <a:cs typeface="Helvetica Neue Light"/>
                <a:sym typeface="Helvetica Neue Light"/>
              </a:defRPr>
            </a:pPr>
            <a:r>
              <a:t>Oblique-slip fault systems with displacement that is neither completely horizontal nor entirely vertical (e.g., Sumatra)</a:t>
            </a:r>
          </a:p>
          <a:p>
            <a:pPr marL="488461" indent="-488461" algn="l" defTabSz="457200">
              <a:buSzPct val="75000"/>
              <a:buChar char="•"/>
              <a:defRPr sz="4000">
                <a:latin typeface="Helvetica Neue Light"/>
                <a:ea typeface="Helvetica Neue Light"/>
                <a:cs typeface="Helvetica Neue Light"/>
                <a:sym typeface="Helvetica Neue Light"/>
              </a:defRPr>
            </a:pPr>
            <a:r>
              <a:t>Earthquakes are also caused by crustal flexing in plate interiors (e.g., New Madrid) and by the movement of magma beneath volcanoes. Large meteor impacts can also cause earthquakes, but these events are relatively rare.</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42" name="Shape 142"/>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43" name="Shape 143"/>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44" name="Shape 144"/>
          <p:cNvSpPr/>
          <p:nvPr/>
        </p:nvSpPr>
        <p:spPr>
          <a:xfrm>
            <a:off x="518499" y="1168315"/>
            <a:ext cx="23347003" cy="109345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latin typeface="Helvetica Neue Light"/>
                <a:ea typeface="Helvetica Neue Light"/>
                <a:cs typeface="Helvetica Neue Light"/>
                <a:sym typeface="Helvetica Neue Light"/>
              </a:defRPr>
            </a:pPr>
            <a:r>
              <a:t>Earthquake terminology</a:t>
            </a:r>
          </a:p>
          <a:p>
            <a:pPr marL="427403" indent="-427403" algn="l" defTabSz="457200">
              <a:buSzPct val="75000"/>
              <a:buChar char="•"/>
              <a:defRPr sz="3500">
                <a:latin typeface="Helvetica Neue Light"/>
                <a:ea typeface="Helvetica Neue Light"/>
                <a:cs typeface="Helvetica Neue Light"/>
                <a:sym typeface="Helvetica Neue Light"/>
              </a:defRPr>
            </a:pPr>
            <a:r>
              <a:t>When a fault ruptures because stresses across the fault plane exceed the strength of the material, the rupture point within the crust is called the </a:t>
            </a:r>
            <a:r>
              <a:rPr b="1">
                <a:latin typeface="Helvetica Neue"/>
                <a:ea typeface="Helvetica Neue"/>
                <a:cs typeface="Helvetica Neue"/>
                <a:sym typeface="Helvetica Neue"/>
              </a:rPr>
              <a:t>focus</a:t>
            </a:r>
            <a:r>
              <a:t> (also known as focal point) of the released energy, which travels radially outward in the form of seismic waves. The point on Earth’s surface above the focus is called the </a:t>
            </a:r>
            <a:r>
              <a:rPr b="1">
                <a:latin typeface="Helvetica Neue"/>
                <a:ea typeface="Helvetica Neue"/>
                <a:cs typeface="Helvetica Neue"/>
                <a:sym typeface="Helvetica Neue"/>
              </a:rPr>
              <a:t>epicenter</a:t>
            </a:r>
            <a:r>
              <a:t>, and the vertical distance from the epicenter to the focus is called the </a:t>
            </a:r>
            <a:r>
              <a:rPr b="1">
                <a:latin typeface="Helvetica Neue"/>
                <a:ea typeface="Helvetica Neue"/>
                <a:cs typeface="Helvetica Neue"/>
                <a:sym typeface="Helvetica Neue"/>
              </a:rPr>
              <a:t>focal depth</a:t>
            </a:r>
            <a:r>
              <a:t>.</a:t>
            </a:r>
          </a:p>
          <a:p>
            <a:pPr marL="427403" indent="-427403" algn="l" defTabSz="457200">
              <a:buSzPct val="75000"/>
              <a:buChar char="•"/>
              <a:defRPr sz="3500">
                <a:latin typeface="Helvetica Neue Light"/>
                <a:ea typeface="Helvetica Neue Light"/>
                <a:cs typeface="Helvetica Neue Light"/>
                <a:sym typeface="Helvetica Neue Light"/>
              </a:defRPr>
            </a:pPr>
            <a:r>
              <a:rPr b="1">
                <a:latin typeface="Helvetica Neue"/>
                <a:ea typeface="Helvetica Neue"/>
                <a:cs typeface="Helvetica Neue"/>
                <a:sym typeface="Helvetica Neue"/>
              </a:rPr>
              <a:t>P and S waves</a:t>
            </a:r>
            <a:r>
              <a:t> - Seismic energy is released as compressional waves (P-waves), which can travel through both solids and liquids, and as shear waves (S-waves), which have a side-to-side motion and cannot travel through liquids. P-waves, and the vertical and horizontal planes of S-wave motion, are recorded by </a:t>
            </a:r>
            <a:r>
              <a:rPr b="1">
                <a:latin typeface="Helvetica Neue"/>
                <a:ea typeface="Helvetica Neue"/>
                <a:cs typeface="Helvetica Neue"/>
                <a:sym typeface="Helvetica Neue"/>
              </a:rPr>
              <a:t>seismograms </a:t>
            </a:r>
            <a:r>
              <a:t>as </a:t>
            </a:r>
            <a:r>
              <a:rPr b="1">
                <a:latin typeface="Helvetica Neue"/>
                <a:ea typeface="Helvetica Neue"/>
                <a:cs typeface="Helvetica Neue"/>
                <a:sym typeface="Helvetica Neue"/>
              </a:rPr>
              <a:t>seismographs</a:t>
            </a:r>
            <a:r>
              <a:t> at seismic stations around the world. The most damage to property is caused by large-amplitude surface shear waves that can violently shake the ground for several seconds or even minutes.</a:t>
            </a:r>
          </a:p>
          <a:p>
            <a:pPr marL="427403" indent="-427403" algn="l" defTabSz="457200">
              <a:buSzPct val="75000"/>
              <a:buChar char="•"/>
              <a:defRPr sz="3500">
                <a:latin typeface="Helvetica Neue Light"/>
                <a:ea typeface="Helvetica Neue Light"/>
                <a:cs typeface="Helvetica Neue Light"/>
                <a:sym typeface="Helvetica Neue Light"/>
              </a:defRPr>
            </a:pPr>
            <a:r>
              <a:rPr b="1">
                <a:latin typeface="Helvetica Neue"/>
                <a:ea typeface="Helvetica Neue"/>
                <a:cs typeface="Helvetica Neue"/>
                <a:sym typeface="Helvetica Neue"/>
              </a:rPr>
              <a:t>P waves travel faster than S waves.</a:t>
            </a:r>
            <a:r>
              <a:t> Average P wave velocity in the upper part of the mantle is on the order of 8 km/s while S wave velocity is more like 5 km/s. Therefore it is possible to use their respective arrival times at different seismic stations around the world to estimate both the location and magnitude of the earthquake, a process known as First Motion study. Even though the speed of seismic waves varies according to the depth of an earthquake and the types of crustal rock that the waves travel through, the time interval between the first arrival of P and S waves, usually expressed in seconds, allows for a good estimate of the epicenter – provided that at least 3 different seismic station locations are used to triangulate the epicenter’s location.</a:t>
            </a:r>
          </a:p>
          <a:p>
            <a:pPr marL="427403" indent="-427403" algn="l" defTabSz="457200">
              <a:buSzPct val="75000"/>
              <a:buChar char="•"/>
              <a:defRPr sz="4000">
                <a:latin typeface="Helvetica Neue Light"/>
                <a:ea typeface="Helvetica Neue Light"/>
                <a:cs typeface="Helvetica Neue Light"/>
                <a:sym typeface="Helvetica Neue Light"/>
              </a:defRPr>
            </a:pPr>
            <a:r>
              <a:rPr sz="3500" b="1">
                <a:latin typeface="Helvetica Neue"/>
                <a:ea typeface="Helvetica Neue"/>
                <a:cs typeface="Helvetica Neue"/>
                <a:sym typeface="Helvetica Neue"/>
              </a:rPr>
              <a:t>Earthquake magnitude</a:t>
            </a:r>
            <a:r>
              <a:rPr sz="3500"/>
              <a:t> (expressed as M</a:t>
            </a:r>
            <a:r>
              <a:rPr sz="3500" baseline="-5999"/>
              <a:t>w</a:t>
            </a:r>
            <a:r>
              <a:rPr sz="3500"/>
              <a:t>) is an estimate of the energy released, using a base 10 logarithmic scale (i.e., an M</a:t>
            </a:r>
            <a:r>
              <a:rPr sz="3500" baseline="-5999"/>
              <a:t>w</a:t>
            </a:r>
            <a:r>
              <a:rPr sz="3500"/>
              <a:t>7.0 releases ten times more energy than an M</a:t>
            </a:r>
            <a:r>
              <a:rPr sz="3500" baseline="-5999"/>
              <a:t>w</a:t>
            </a:r>
            <a:r>
              <a:rPr sz="3500"/>
              <a:t>6.0 earthquake). Magnitude can be roughly estimated from the maximum amplitude of S waves that are recorded at a known distance from the epicenter.</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47" name="Shape 147"/>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48" name="Shape 148"/>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49" name="Shape 149"/>
          <p:cNvSpPr/>
          <p:nvPr/>
        </p:nvSpPr>
        <p:spPr>
          <a:xfrm>
            <a:off x="240183" y="11020455"/>
            <a:ext cx="23903633" cy="19537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4000">
                <a:latin typeface="Helvetica Neue Light"/>
                <a:ea typeface="Helvetica Neue Light"/>
                <a:cs typeface="Helvetica Neue Light"/>
                <a:sym typeface="Helvetica Neue Light"/>
              </a:defRPr>
            </a:lvl1pPr>
          </a:lstStyle>
          <a:p>
            <a:r>
              <a:t>A simplified version of a seismogram, showing the first P-wave arrival time, the first S-wave arrival time, and the S-P time interval, all given in seconds. Also note that the amplitudes of P and S-waves is measured in millimeters on this graph.</a:t>
            </a:r>
          </a:p>
        </p:txBody>
      </p:sp>
      <p:pic>
        <p:nvPicPr>
          <p:cNvPr id="150" name="SeismogramExplanation.png"/>
          <p:cNvPicPr>
            <a:picLocks noChangeAspect="1"/>
          </p:cNvPicPr>
          <p:nvPr/>
        </p:nvPicPr>
        <p:blipFill>
          <a:blip r:embed="rId3">
            <a:extLst/>
          </a:blip>
          <a:stretch>
            <a:fillRect/>
          </a:stretch>
        </p:blipFill>
        <p:spPr>
          <a:xfrm>
            <a:off x="5745896" y="1467246"/>
            <a:ext cx="13451008" cy="8916790"/>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53" name="Shape 153"/>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54" name="Shape 154"/>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55" name="Shape 155"/>
          <p:cNvSpPr/>
          <p:nvPr/>
        </p:nvSpPr>
        <p:spPr>
          <a:xfrm>
            <a:off x="3242321" y="12759337"/>
            <a:ext cx="17899359"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latin typeface="Helvetica"/>
                <a:ea typeface="Helvetica"/>
                <a:cs typeface="Helvetica"/>
                <a:sym typeface="Helvetica"/>
              </a:defRPr>
            </a:pPr>
            <a:r>
              <a:t>Real seismograms for the March 11, 2011 Tohoku, Japan, M</a:t>
            </a:r>
            <a:r>
              <a:rPr baseline="-5999"/>
              <a:t>w</a:t>
            </a:r>
            <a:r>
              <a:t>=9.0 earthquake.</a:t>
            </a:r>
          </a:p>
        </p:txBody>
      </p:sp>
      <p:pic>
        <p:nvPicPr>
          <p:cNvPr id="156" name="Tokyo_data_TohokuQuake.png"/>
          <p:cNvPicPr>
            <a:picLocks noChangeAspect="1"/>
          </p:cNvPicPr>
          <p:nvPr/>
        </p:nvPicPr>
        <p:blipFill>
          <a:blip r:embed="rId3">
            <a:extLst/>
          </a:blip>
          <a:stretch>
            <a:fillRect/>
          </a:stretch>
        </p:blipFill>
        <p:spPr>
          <a:xfrm>
            <a:off x="4310026" y="1011039"/>
            <a:ext cx="15584904" cy="11424147"/>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_S_wave_velocities.tiff"/>
          <p:cNvPicPr>
            <a:picLocks noChangeAspect="1"/>
          </p:cNvPicPr>
          <p:nvPr/>
        </p:nvPicPr>
        <p:blipFill>
          <a:blip r:embed="rId2">
            <a:extLst/>
          </a:blip>
          <a:stretch>
            <a:fillRect/>
          </a:stretch>
        </p:blipFill>
        <p:spPr>
          <a:xfrm>
            <a:off x="101600" y="1384300"/>
            <a:ext cx="9698333" cy="11982361"/>
          </a:xfrm>
          <a:prstGeom prst="rect">
            <a:avLst/>
          </a:prstGeom>
          <a:ln w="12700">
            <a:miter lim="400000"/>
          </a:ln>
        </p:spPr>
      </p:pic>
      <p:pic>
        <p:nvPicPr>
          <p:cNvPr id="159" name="earth_w_Layers.tiff"/>
          <p:cNvPicPr>
            <a:picLocks noChangeAspect="1"/>
          </p:cNvPicPr>
          <p:nvPr/>
        </p:nvPicPr>
        <p:blipFill>
          <a:blip r:embed="rId3">
            <a:extLst/>
          </a:blip>
          <a:stretch>
            <a:fillRect/>
          </a:stretch>
        </p:blipFill>
        <p:spPr>
          <a:xfrm>
            <a:off x="12700000" y="7714456"/>
            <a:ext cx="6937045" cy="5738364"/>
          </a:xfrm>
          <a:prstGeom prst="rect">
            <a:avLst/>
          </a:prstGeom>
          <a:ln w="12700">
            <a:miter lim="400000"/>
          </a:ln>
        </p:spPr>
      </p:pic>
      <p:pic>
        <p:nvPicPr>
          <p:cNvPr id="160" name="Mari_Logo1.jpg"/>
          <p:cNvPicPr>
            <a:picLocks noChangeAspect="1"/>
          </p:cNvPicPr>
          <p:nvPr/>
        </p:nvPicPr>
        <p:blipFill>
          <a:blip r:embed="rId4">
            <a:extLst/>
          </a:blip>
          <a:stretch>
            <a:fillRect/>
          </a:stretch>
        </p:blipFill>
        <p:spPr>
          <a:xfrm>
            <a:off x="23455572" y="91975"/>
            <a:ext cx="933017" cy="765474"/>
          </a:xfrm>
          <a:prstGeom prst="rect">
            <a:avLst/>
          </a:prstGeom>
          <a:ln w="12700">
            <a:miter lim="400000"/>
          </a:ln>
        </p:spPr>
      </p:pic>
      <p:sp>
        <p:nvSpPr>
          <p:cNvPr id="161" name="Shape 161"/>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62" name="Shape 162"/>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sp>
        <p:nvSpPr>
          <p:cNvPr id="163" name="Shape 163"/>
          <p:cNvSpPr/>
          <p:nvPr/>
        </p:nvSpPr>
        <p:spPr>
          <a:xfrm>
            <a:off x="8893251" y="933955"/>
            <a:ext cx="15274480" cy="71744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300">
                <a:latin typeface="Helvetica Neue Light"/>
                <a:ea typeface="Helvetica Neue Light"/>
                <a:cs typeface="Helvetica Neue Light"/>
                <a:sym typeface="Helvetica Neue Light"/>
              </a:defRPr>
            </a:pPr>
            <a:r>
              <a:t>Q 1.     (a) At which depths do the S and P-wave velocities change suddenly? </a:t>
            </a:r>
          </a:p>
          <a:p>
            <a:pPr algn="l" defTabSz="457200">
              <a:defRPr sz="3300">
                <a:latin typeface="Helvetica Neue Light"/>
                <a:ea typeface="Helvetica Neue Light"/>
                <a:cs typeface="Helvetica Neue Light"/>
                <a:sym typeface="Helvetica Neue Light"/>
              </a:defRPr>
            </a:pPr>
            <a:r>
              <a:t>            (b) How are the S-wave and P-wave velocities changing at these depth?</a:t>
            </a:r>
          </a:p>
          <a:p>
            <a:pPr algn="l" defTabSz="457200">
              <a:defRPr sz="3300">
                <a:latin typeface="Helvetica Neue Light"/>
                <a:ea typeface="Helvetica Neue Light"/>
                <a:cs typeface="Helvetica Neue Light"/>
                <a:sym typeface="Helvetica Neue Light"/>
              </a:defRPr>
            </a:pPr>
            <a:r>
              <a:t>                (For example,‘wave velocity decreasing’).</a:t>
            </a:r>
          </a:p>
          <a:p>
            <a:pPr marL="609600" indent="-609600" algn="l" defTabSz="457200">
              <a:defRPr sz="3300">
                <a:latin typeface="Helvetica Neue Light"/>
                <a:ea typeface="Helvetica Neue Light"/>
                <a:cs typeface="Helvetica Neue Light"/>
                <a:sym typeface="Helvetica Neue Light"/>
              </a:defRPr>
            </a:pPr>
            <a:r>
              <a:rPr>
                <a:hlinkClick r:id="rId5"/>
              </a:rPr>
              <a:t>Q 2</a:t>
            </a:r>
            <a:r>
              <a:t>.     Why does the S-wave velocity drop to zero at a depth of 2900 km?</a:t>
            </a:r>
          </a:p>
          <a:p>
            <a:pPr marL="609600" indent="-609600" algn="l" defTabSz="457200">
              <a:defRPr sz="3300">
                <a:latin typeface="Helvetica Neue Light"/>
                <a:ea typeface="Helvetica Neue Light"/>
                <a:cs typeface="Helvetica Neue Light"/>
                <a:sym typeface="Helvetica Neue Light"/>
              </a:defRPr>
            </a:pPr>
            <a:r>
              <a:rPr>
                <a:hlinkClick r:id="rId6"/>
              </a:rPr>
              <a:t>Q 3</a:t>
            </a:r>
            <a:r>
              <a:t>.     (a) In what way is the P-wave velocity plot different from the S-wave </a:t>
            </a:r>
          </a:p>
          <a:p>
            <a:pPr marL="609600" indent="-609600" algn="l" defTabSz="457200">
              <a:defRPr sz="3300">
                <a:latin typeface="Helvetica Neue Light"/>
                <a:ea typeface="Helvetica Neue Light"/>
                <a:cs typeface="Helvetica Neue Light"/>
                <a:sym typeface="Helvetica Neue Light"/>
              </a:defRPr>
            </a:pPr>
            <a:r>
              <a:t>                 velocity plot between the Earth’s surface and 2900 km depth?</a:t>
            </a:r>
          </a:p>
          <a:p>
            <a:pPr marL="609600" indent="-609600" algn="l" defTabSz="457200">
              <a:defRPr sz="3300">
                <a:latin typeface="Helvetica Neue Light"/>
                <a:ea typeface="Helvetica Neue Light"/>
                <a:cs typeface="Helvetica Neue Light"/>
                <a:sym typeface="Helvetica Neue Light"/>
              </a:defRPr>
            </a:pPr>
            <a:r>
              <a:t>            (b) In what way is the P-wave velocity plot similar to the S-wave velocity </a:t>
            </a:r>
          </a:p>
          <a:p>
            <a:pPr marL="609600" indent="-609600" algn="l" defTabSz="457200">
              <a:defRPr sz="3300">
                <a:latin typeface="Helvetica Neue Light"/>
                <a:ea typeface="Helvetica Neue Light"/>
                <a:cs typeface="Helvetica Neue Light"/>
                <a:sym typeface="Helvetica Neue Light"/>
              </a:defRPr>
            </a:pPr>
            <a:r>
              <a:t>                 plot between the Earth’s surface and 2900 km depth?</a:t>
            </a:r>
          </a:p>
          <a:p>
            <a:pPr marL="609600" indent="-609600" algn="l" defTabSz="457200">
              <a:defRPr sz="3300">
                <a:latin typeface="Helvetica Neue Light"/>
                <a:ea typeface="Helvetica Neue Light"/>
                <a:cs typeface="Helvetica Neue Light"/>
                <a:sym typeface="Helvetica Neue Light"/>
              </a:defRPr>
            </a:pPr>
            <a:r>
              <a:rPr>
                <a:hlinkClick r:id="rId7"/>
              </a:rPr>
              <a:t>Q 4</a:t>
            </a:r>
            <a:r>
              <a:t>.     Where on the graph are (1) the crust, (2) the mantle, (3) the outer core, </a:t>
            </a:r>
          </a:p>
          <a:p>
            <a:pPr marL="609600" indent="-609600" algn="l" defTabSz="457200">
              <a:defRPr sz="3300">
                <a:latin typeface="Helvetica Neue Light"/>
                <a:ea typeface="Helvetica Neue Light"/>
                <a:cs typeface="Helvetica Neue Light"/>
                <a:sym typeface="Helvetica Neue Light"/>
              </a:defRPr>
            </a:pPr>
            <a:r>
              <a:t>            (4) the inner core</a:t>
            </a:r>
          </a:p>
          <a:p>
            <a:pPr marL="609600" indent="-609600" algn="l" defTabSz="457200">
              <a:defRPr sz="3300">
                <a:latin typeface="Helvetica Neue Light"/>
                <a:ea typeface="Helvetica Neue Light"/>
                <a:cs typeface="Helvetica Neue Light"/>
                <a:sym typeface="Helvetica Neue Light"/>
              </a:defRPr>
            </a:pPr>
            <a:r>
              <a:rPr>
                <a:hlinkClick r:id="rId8"/>
              </a:rPr>
              <a:t>Q 5</a:t>
            </a:r>
            <a:r>
              <a:t>.     What are the properties of the different layers labelled 1-4 in the    </a:t>
            </a:r>
          </a:p>
          <a:p>
            <a:pPr marL="609600" indent="-609600" algn="l" defTabSz="457200">
              <a:defRPr sz="3300">
                <a:latin typeface="Helvetica Neue Light"/>
                <a:ea typeface="Helvetica Neue Light"/>
                <a:cs typeface="Helvetica Neue Light"/>
                <a:sym typeface="Helvetica Neue Light"/>
              </a:defRPr>
            </a:pPr>
            <a:r>
              <a:t>            diagram below? On this diagram the crust is shown thicker than it really </a:t>
            </a:r>
          </a:p>
          <a:p>
            <a:pPr marL="609600" indent="-609600" algn="l" defTabSz="457200">
              <a:defRPr sz="3300">
                <a:latin typeface="Helvetica Neue Light"/>
                <a:ea typeface="Helvetica Neue Light"/>
                <a:cs typeface="Helvetica Neue Light"/>
                <a:sym typeface="Helvetica Neue Light"/>
              </a:defRPr>
            </a:pPr>
            <a:r>
              <a:t>            is, so that it can be seen. For layer 1, the answer is:</a:t>
            </a:r>
          </a:p>
          <a:p>
            <a:pPr marL="609600" indent="-609600" algn="l" defTabSz="457200">
              <a:defRPr sz="3300">
                <a:latin typeface="Arial"/>
                <a:ea typeface="Arial"/>
                <a:cs typeface="Arial"/>
                <a:sym typeface="Arial"/>
              </a:defRPr>
            </a:pPr>
            <a:r>
              <a:t>            (1) ‘P- and S-waves pass through the crust, so it is solid.’</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66" name="Shape 166"/>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67" name="Shape 167"/>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pic>
        <p:nvPicPr>
          <p:cNvPr id="168" name="P_S_wave_velocities.tiff"/>
          <p:cNvPicPr>
            <a:picLocks noChangeAspect="1"/>
          </p:cNvPicPr>
          <p:nvPr/>
        </p:nvPicPr>
        <p:blipFill>
          <a:blip r:embed="rId3">
            <a:extLst/>
          </a:blip>
          <a:stretch>
            <a:fillRect/>
          </a:stretch>
        </p:blipFill>
        <p:spPr>
          <a:xfrm>
            <a:off x="101600" y="1384300"/>
            <a:ext cx="9698333" cy="11982361"/>
          </a:xfrm>
          <a:prstGeom prst="rect">
            <a:avLst/>
          </a:prstGeom>
          <a:ln w="12700">
            <a:miter lim="400000"/>
          </a:ln>
        </p:spPr>
      </p:pic>
      <p:sp>
        <p:nvSpPr>
          <p:cNvPr id="169" name="Shape 169"/>
          <p:cNvSpPr/>
          <p:nvPr/>
        </p:nvSpPr>
        <p:spPr>
          <a:xfrm>
            <a:off x="8845322" y="2611239"/>
            <a:ext cx="15303956" cy="9156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latin typeface="Helvetica Neue Light"/>
                <a:ea typeface="Helvetica Neue Light"/>
                <a:cs typeface="Helvetica Neue Light"/>
                <a:sym typeface="Helvetica Neue Light"/>
              </a:defRPr>
            </a:pPr>
            <a:r>
              <a:t>Q 1. (a) A little more than 0 km, at 2900 km and at about 5100 km.</a:t>
            </a:r>
          </a:p>
          <a:p>
            <a:pPr algn="l" defTabSz="457200">
              <a:defRPr sz="3500">
                <a:latin typeface="Helvetica Neue Light"/>
                <a:ea typeface="Helvetica Neue Light"/>
                <a:cs typeface="Helvetica Neue Light"/>
                <a:sym typeface="Helvetica Neue Light"/>
              </a:defRPr>
            </a:pPr>
            <a:r>
              <a:t>        (b) Both P- and S-waves show rapid increase in velocity just below the </a:t>
            </a:r>
          </a:p>
          <a:p>
            <a:pPr algn="l" defTabSz="457200">
              <a:defRPr sz="3500">
                <a:latin typeface="Helvetica Neue Light"/>
                <a:ea typeface="Helvetica Neue Light"/>
                <a:cs typeface="Helvetica Neue Light"/>
                <a:sym typeface="Helvetica Neue Light"/>
              </a:defRPr>
            </a:pPr>
            <a:r>
              <a:t>             surface (beneath the crust), varying but rising velocities to almost 1000 </a:t>
            </a:r>
          </a:p>
          <a:p>
            <a:pPr algn="l" defTabSz="457200">
              <a:defRPr sz="3500">
                <a:latin typeface="Helvetica Neue Light"/>
                <a:ea typeface="Helvetica Neue Light"/>
                <a:cs typeface="Helvetica Neue Light"/>
                <a:sym typeface="Helvetica Neue Light"/>
              </a:defRPr>
            </a:pPr>
            <a:r>
              <a:t>             km depth, then slowly increasing velocities to 2900 km. S- and P-wave </a:t>
            </a:r>
          </a:p>
          <a:p>
            <a:pPr algn="l" defTabSz="457200">
              <a:defRPr sz="3500">
                <a:latin typeface="Helvetica Neue Light"/>
                <a:ea typeface="Helvetica Neue Light"/>
                <a:cs typeface="Helvetica Neue Light"/>
                <a:sym typeface="Helvetica Neue Light"/>
              </a:defRPr>
            </a:pPr>
            <a:r>
              <a:t>             velocities drop significantly between about 100 and 250 km depth. In </a:t>
            </a:r>
          </a:p>
          <a:p>
            <a:pPr algn="l" defTabSz="457200">
              <a:defRPr sz="3500">
                <a:latin typeface="Helvetica Neue Light"/>
                <a:ea typeface="Helvetica Neue Light"/>
                <a:cs typeface="Helvetica Neue Light"/>
                <a:sym typeface="Helvetica Neue Light"/>
              </a:defRPr>
            </a:pPr>
            <a:r>
              <a:t>             the zone between 2900 km and 5100 km the S-wave velocity is zero</a:t>
            </a:r>
          </a:p>
          <a:p>
            <a:pPr marL="609600" indent="-609600" algn="l" defTabSz="457200">
              <a:defRPr sz="3500">
                <a:latin typeface="Helvetica Neue Light"/>
                <a:ea typeface="Helvetica Neue Light"/>
                <a:cs typeface="Helvetica Neue Light"/>
                <a:sym typeface="Helvetica Neue Light"/>
              </a:defRPr>
            </a:pPr>
            <a:r>
              <a:rPr>
                <a:hlinkClick r:id="rId4"/>
              </a:rPr>
              <a:t>Q 2</a:t>
            </a:r>
            <a:r>
              <a:t>. Wave velocity drops to zero at 2900 km depth, as this is where liquid core </a:t>
            </a:r>
          </a:p>
          <a:p>
            <a:pPr marL="609600" indent="-609600" algn="l" defTabSz="457200">
              <a:defRPr sz="3500">
                <a:latin typeface="Helvetica Neue Light"/>
                <a:ea typeface="Helvetica Neue Light"/>
                <a:cs typeface="Helvetica Neue Light"/>
                <a:sym typeface="Helvetica Neue Light"/>
              </a:defRPr>
            </a:pPr>
            <a:r>
              <a:t>        starts, and S- (shear) waves cannot travel through liquids.</a:t>
            </a:r>
          </a:p>
          <a:p>
            <a:pPr marL="609600" indent="-609600" algn="l" defTabSz="457200">
              <a:defRPr sz="3500">
                <a:latin typeface="Helvetica Neue Light"/>
                <a:ea typeface="Helvetica Neue Light"/>
                <a:cs typeface="Helvetica Neue Light"/>
                <a:sym typeface="Helvetica Neue Light"/>
              </a:defRPr>
            </a:pPr>
            <a:r>
              <a:rPr>
                <a:hlinkClick r:id="rId5"/>
              </a:rPr>
              <a:t>Q 3</a:t>
            </a:r>
            <a:r>
              <a:t>.  (a) P-wave velocity has a higher value and a greater gradient than the S-</a:t>
            </a:r>
          </a:p>
          <a:p>
            <a:pPr marL="609600" indent="-609600" algn="l" defTabSz="457200">
              <a:defRPr sz="3500">
                <a:latin typeface="Helvetica Neue Light"/>
                <a:ea typeface="Helvetica Neue Light"/>
                <a:cs typeface="Helvetica Neue Light"/>
                <a:sym typeface="Helvetica Neue Light"/>
              </a:defRPr>
            </a:pPr>
            <a:r>
              <a:t>             wave velocity plot. P-wave velocity reduces sharply at 2900 km depth </a:t>
            </a:r>
          </a:p>
          <a:p>
            <a:pPr marL="609600" indent="-609600" algn="l" defTabSz="457200">
              <a:defRPr sz="3500">
                <a:latin typeface="Helvetica Neue Light"/>
                <a:ea typeface="Helvetica Neue Light"/>
                <a:cs typeface="Helvetica Neue Light"/>
                <a:sym typeface="Helvetica Neue Light"/>
              </a:defRPr>
            </a:pPr>
            <a:r>
              <a:t>             but not to zero as S-wave velocity does.</a:t>
            </a:r>
          </a:p>
          <a:p>
            <a:pPr marL="609600" indent="-609600" algn="l" defTabSz="457200">
              <a:defRPr sz="3500">
                <a:latin typeface="Helvetica Neue Light"/>
                <a:ea typeface="Helvetica Neue Light"/>
                <a:cs typeface="Helvetica Neue Light"/>
                <a:sym typeface="Helvetica Neue Light"/>
              </a:defRPr>
            </a:pPr>
            <a:r>
              <a:t>         (b) The shape of the P-wave and S-wave velocity curve is very similar.</a:t>
            </a:r>
          </a:p>
          <a:p>
            <a:pPr marL="609600" indent="-609600" algn="l" defTabSz="457200">
              <a:defRPr sz="3500">
                <a:latin typeface="Helvetica Neue Light"/>
                <a:ea typeface="Helvetica Neue Light"/>
                <a:cs typeface="Helvetica Neue Light"/>
                <a:sym typeface="Helvetica Neue Light"/>
              </a:defRPr>
            </a:pPr>
            <a:r>
              <a:rPr>
                <a:hlinkClick r:id="rId6"/>
              </a:rPr>
              <a:t>Q 4</a:t>
            </a:r>
            <a:r>
              <a:t>. 1 crust to 20 km, (2) mantle between 20–2900 km, (3) outer core between </a:t>
            </a:r>
          </a:p>
          <a:p>
            <a:pPr marL="609600" indent="-609600" algn="l" defTabSz="457200">
              <a:defRPr sz="3500">
                <a:latin typeface="Helvetica Neue Light"/>
                <a:ea typeface="Helvetica Neue Light"/>
                <a:cs typeface="Helvetica Neue Light"/>
                <a:sym typeface="Helvetica Neue Light"/>
              </a:defRPr>
            </a:pPr>
            <a:r>
              <a:t>        2900–5100 km, (4) inner core between 5100–6500 km.</a:t>
            </a:r>
          </a:p>
          <a:p>
            <a:pPr marL="609600" indent="-609600" algn="l" defTabSz="457200">
              <a:defRPr sz="3500">
                <a:latin typeface="Helvetica Neue Light"/>
                <a:ea typeface="Helvetica Neue Light"/>
                <a:cs typeface="Helvetica Neue Light"/>
                <a:sym typeface="Helvetica Neue Light"/>
              </a:defRPr>
            </a:pPr>
            <a:r>
              <a:rPr>
                <a:hlinkClick r:id="rId7"/>
              </a:rPr>
              <a:t>Q 5</a:t>
            </a:r>
            <a:r>
              <a:t>.  2 P-waves travel faster through mantle than S-waves. Mantle is solid</a:t>
            </a:r>
          </a:p>
          <a:p>
            <a:pPr marL="609600" indent="-609600" algn="l" defTabSz="457200">
              <a:defRPr sz="3500">
                <a:latin typeface="Helvetica Neue Light"/>
                <a:ea typeface="Helvetica Neue Light"/>
                <a:cs typeface="Helvetica Neue Light"/>
                <a:sym typeface="Helvetica Neue Light"/>
              </a:defRPr>
            </a:pPr>
            <a:r>
              <a:t>         3 S-waves cannot travel through outer core so it is liquid</a:t>
            </a:r>
          </a:p>
          <a:p>
            <a:pPr marL="609600" indent="-609600" algn="l" defTabSz="457200">
              <a:defRPr sz="3500">
                <a:latin typeface="Helvetica Neue Light"/>
                <a:ea typeface="Helvetica Neue Light"/>
                <a:cs typeface="Helvetica Neue Light"/>
                <a:sym typeface="Helvetica Neue Light"/>
              </a:defRPr>
            </a:pPr>
            <a:r>
              <a:t>         4 P-and S-waves travel through inner core so it is solid.</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72" name="Shape 172"/>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73" name="Shape 173"/>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pic>
        <p:nvPicPr>
          <p:cNvPr id="174" name="SeismoVegasSF.gif"/>
          <p:cNvPicPr>
            <a:picLocks noChangeAspect="1"/>
          </p:cNvPicPr>
          <p:nvPr/>
        </p:nvPicPr>
        <p:blipFill>
          <a:blip r:embed="rId3">
            <a:extLst/>
          </a:blip>
          <a:stretch>
            <a:fillRect/>
          </a:stretch>
        </p:blipFill>
        <p:spPr>
          <a:xfrm>
            <a:off x="9127703" y="2465700"/>
            <a:ext cx="8255461" cy="4887077"/>
          </a:xfrm>
          <a:prstGeom prst="rect">
            <a:avLst/>
          </a:prstGeom>
          <a:ln w="12700">
            <a:miter lim="400000"/>
          </a:ln>
        </p:spPr>
      </p:pic>
      <p:pic>
        <p:nvPicPr>
          <p:cNvPr id="175" name="SeismoElkoSF.gif"/>
          <p:cNvPicPr>
            <a:picLocks noChangeAspect="1"/>
          </p:cNvPicPr>
          <p:nvPr/>
        </p:nvPicPr>
        <p:blipFill>
          <a:blip r:embed="rId4">
            <a:extLst/>
          </a:blip>
          <a:stretch>
            <a:fillRect/>
          </a:stretch>
        </p:blipFill>
        <p:spPr>
          <a:xfrm>
            <a:off x="177800" y="7949341"/>
            <a:ext cx="8313967" cy="4921713"/>
          </a:xfrm>
          <a:prstGeom prst="rect">
            <a:avLst/>
          </a:prstGeom>
          <a:ln w="12700">
            <a:miter lim="400000"/>
          </a:ln>
        </p:spPr>
      </p:pic>
      <p:pic>
        <p:nvPicPr>
          <p:cNvPr id="176" name="SeismoEurekaSF.gif"/>
          <p:cNvPicPr>
            <a:picLocks noChangeAspect="1"/>
          </p:cNvPicPr>
          <p:nvPr/>
        </p:nvPicPr>
        <p:blipFill>
          <a:blip r:embed="rId5">
            <a:extLst/>
          </a:blip>
          <a:stretch>
            <a:fillRect/>
          </a:stretch>
        </p:blipFill>
        <p:spPr>
          <a:xfrm>
            <a:off x="177799" y="2448382"/>
            <a:ext cx="8313968" cy="4921712"/>
          </a:xfrm>
          <a:prstGeom prst="rect">
            <a:avLst/>
          </a:prstGeom>
          <a:ln w="12700">
            <a:miter lim="400000"/>
          </a:ln>
        </p:spPr>
      </p:pic>
      <p:sp>
        <p:nvSpPr>
          <p:cNvPr id="177" name="Shape 177"/>
          <p:cNvSpPr/>
          <p:nvPr/>
        </p:nvSpPr>
        <p:spPr>
          <a:xfrm>
            <a:off x="21146" y="7416800"/>
            <a:ext cx="942289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A. Seismogram from Eureka, California seismic station.</a:t>
            </a:r>
          </a:p>
        </p:txBody>
      </p:sp>
      <p:sp>
        <p:nvSpPr>
          <p:cNvPr id="178" name="Shape 178"/>
          <p:cNvSpPr/>
          <p:nvPr/>
        </p:nvSpPr>
        <p:spPr>
          <a:xfrm>
            <a:off x="241622" y="1011039"/>
            <a:ext cx="23721713"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 1: Loma Prieta, California (Adapted from lab exercise of Dr. Gary Novak, Cal State University, Los Angeles)</a:t>
            </a:r>
          </a:p>
          <a:p>
            <a:pPr algn="l" defTabSz="457200">
              <a:defRPr sz="3000">
                <a:latin typeface="Helvetica Neue Light"/>
                <a:ea typeface="Helvetica Neue Light"/>
                <a:cs typeface="Helvetica Neue Light"/>
                <a:sym typeface="Helvetica Neue Light"/>
              </a:defRPr>
            </a:pPr>
            <a:r>
              <a:t>This exercise uses seismic records obtained from three separate seismic stations to estimate (a) the epicenter, and (b) the magnitude of an earthquake that occurred near San Jose, California in 1989.</a:t>
            </a:r>
          </a:p>
        </p:txBody>
      </p:sp>
      <p:sp>
        <p:nvSpPr>
          <p:cNvPr id="179" name="Shape 179"/>
          <p:cNvSpPr/>
          <p:nvPr/>
        </p:nvSpPr>
        <p:spPr>
          <a:xfrm>
            <a:off x="302769" y="12931912"/>
            <a:ext cx="868184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B. Seismogram from Elko, Nevada seismic station.</a:t>
            </a:r>
          </a:p>
        </p:txBody>
      </p:sp>
      <p:sp>
        <p:nvSpPr>
          <p:cNvPr id="180" name="Shape 180"/>
          <p:cNvSpPr/>
          <p:nvPr/>
        </p:nvSpPr>
        <p:spPr>
          <a:xfrm>
            <a:off x="9465502" y="7416872"/>
            <a:ext cx="976198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C. Seismogram from Las Vegas, Nevada seismic station.</a:t>
            </a:r>
          </a:p>
        </p:txBody>
      </p:sp>
      <p:sp>
        <p:nvSpPr>
          <p:cNvPr id="181" name="Shape 181"/>
          <p:cNvSpPr/>
          <p:nvPr/>
        </p:nvSpPr>
        <p:spPr>
          <a:xfrm>
            <a:off x="9190227" y="8036459"/>
            <a:ext cx="14718901" cy="1919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3000">
                <a:latin typeface="Helvetica Neue Light"/>
                <a:ea typeface="Helvetica Neue Light"/>
                <a:cs typeface="Helvetica Neue Light"/>
                <a:sym typeface="Helvetica Neue Light"/>
              </a:defRPr>
            </a:lvl1pPr>
          </a:lstStyle>
          <a:p>
            <a:r>
              <a:t>P-waves travel faster than S-waves, therefore the time for P-waves to travel a specific distance (e.g., 200 km) is less than the time taken for S-waves to travel the same distance. S-wave minus P-wave (S–P) travel times as measured on a seismogram give the distance of the seismic station to the epicenter.</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Mari_Logo1.jpg"/>
          <p:cNvPicPr>
            <a:picLocks noChangeAspect="1"/>
          </p:cNvPicPr>
          <p:nvPr/>
        </p:nvPicPr>
        <p:blipFill>
          <a:blip r:embed="rId2">
            <a:extLst/>
          </a:blip>
          <a:stretch>
            <a:fillRect/>
          </a:stretch>
        </p:blipFill>
        <p:spPr>
          <a:xfrm>
            <a:off x="23455572" y="91975"/>
            <a:ext cx="933017" cy="765474"/>
          </a:xfrm>
          <a:prstGeom prst="rect">
            <a:avLst/>
          </a:prstGeom>
          <a:ln w="12700">
            <a:miter lim="400000"/>
          </a:ln>
        </p:spPr>
      </p:pic>
      <p:sp>
        <p:nvSpPr>
          <p:cNvPr id="184" name="Shape 184"/>
          <p:cNvSpPr/>
          <p:nvPr/>
        </p:nvSpPr>
        <p:spPr>
          <a:xfrm>
            <a:off x="-89523" y="934243"/>
            <a:ext cx="24384001" cy="1"/>
          </a:xfrm>
          <a:prstGeom prst="line">
            <a:avLst/>
          </a:prstGeom>
          <a:ln w="25400">
            <a:solidFill>
              <a:srgbClr val="000000"/>
            </a:solidFill>
            <a:miter lim="400000"/>
          </a:ln>
        </p:spPr>
        <p:txBody>
          <a:bodyPr lIns="50800" tIns="50800" rIns="50800" bIns="50800" anchor="ctr"/>
          <a:lstStyle/>
          <a:p>
            <a:pPr defTabSz="1130300">
              <a:defRPr sz="30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a:p>
        </p:txBody>
      </p:sp>
      <p:sp>
        <p:nvSpPr>
          <p:cNvPr id="185" name="Shape 185"/>
          <p:cNvSpPr/>
          <p:nvPr/>
        </p:nvSpPr>
        <p:spPr>
          <a:xfrm>
            <a:off x="158700" y="68312"/>
            <a:ext cx="914778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700"/>
            </a:lvl1pPr>
          </a:lstStyle>
          <a:p>
            <a:r>
              <a:t>Laboratory Exercise: Earthquakes</a:t>
            </a:r>
          </a:p>
        </p:txBody>
      </p:sp>
      <p:pic>
        <p:nvPicPr>
          <p:cNvPr id="186" name="SeismoVegasSF.gif"/>
          <p:cNvPicPr>
            <a:picLocks noChangeAspect="1"/>
          </p:cNvPicPr>
          <p:nvPr/>
        </p:nvPicPr>
        <p:blipFill>
          <a:blip r:embed="rId3">
            <a:extLst/>
          </a:blip>
          <a:stretch>
            <a:fillRect/>
          </a:stretch>
        </p:blipFill>
        <p:spPr>
          <a:xfrm>
            <a:off x="9127703" y="2465700"/>
            <a:ext cx="8255461" cy="4887077"/>
          </a:xfrm>
          <a:prstGeom prst="rect">
            <a:avLst/>
          </a:prstGeom>
          <a:ln w="12700">
            <a:miter lim="400000"/>
          </a:ln>
        </p:spPr>
      </p:pic>
      <p:pic>
        <p:nvPicPr>
          <p:cNvPr id="187" name="SeismoElkoSF.gif"/>
          <p:cNvPicPr>
            <a:picLocks noChangeAspect="1"/>
          </p:cNvPicPr>
          <p:nvPr/>
        </p:nvPicPr>
        <p:blipFill>
          <a:blip r:embed="rId4">
            <a:extLst/>
          </a:blip>
          <a:stretch>
            <a:fillRect/>
          </a:stretch>
        </p:blipFill>
        <p:spPr>
          <a:xfrm>
            <a:off x="177800" y="7949341"/>
            <a:ext cx="8313967" cy="4921713"/>
          </a:xfrm>
          <a:prstGeom prst="rect">
            <a:avLst/>
          </a:prstGeom>
          <a:ln w="12700">
            <a:miter lim="400000"/>
          </a:ln>
        </p:spPr>
      </p:pic>
      <p:pic>
        <p:nvPicPr>
          <p:cNvPr id="188" name="SeismoEurekaSF.gif"/>
          <p:cNvPicPr>
            <a:picLocks noChangeAspect="1"/>
          </p:cNvPicPr>
          <p:nvPr/>
        </p:nvPicPr>
        <p:blipFill>
          <a:blip r:embed="rId5">
            <a:extLst/>
          </a:blip>
          <a:stretch>
            <a:fillRect/>
          </a:stretch>
        </p:blipFill>
        <p:spPr>
          <a:xfrm>
            <a:off x="177799" y="2448382"/>
            <a:ext cx="8313968" cy="4921712"/>
          </a:xfrm>
          <a:prstGeom prst="rect">
            <a:avLst/>
          </a:prstGeom>
          <a:ln w="12700">
            <a:miter lim="400000"/>
          </a:ln>
        </p:spPr>
      </p:pic>
      <p:sp>
        <p:nvSpPr>
          <p:cNvPr id="189" name="Shape 189"/>
          <p:cNvSpPr/>
          <p:nvPr/>
        </p:nvSpPr>
        <p:spPr>
          <a:xfrm>
            <a:off x="21146" y="7416800"/>
            <a:ext cx="942289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A. Seismogram from Eureka, California seismic station.</a:t>
            </a:r>
          </a:p>
        </p:txBody>
      </p:sp>
      <p:sp>
        <p:nvSpPr>
          <p:cNvPr id="190" name="Shape 190"/>
          <p:cNvSpPr/>
          <p:nvPr/>
        </p:nvSpPr>
        <p:spPr>
          <a:xfrm>
            <a:off x="241622" y="1011039"/>
            <a:ext cx="23721713" cy="14621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EXERCISE1: Loma Prieta, California (Adapted from lab exercise of Dr. Gary Novak, Cal State University, Los Angeles)</a:t>
            </a:r>
          </a:p>
          <a:p>
            <a:pPr algn="l" defTabSz="457200">
              <a:defRPr sz="3000">
                <a:latin typeface="Helvetica Neue Light"/>
                <a:ea typeface="Helvetica Neue Light"/>
                <a:cs typeface="Helvetica Neue Light"/>
                <a:sym typeface="Helvetica Neue Light"/>
              </a:defRPr>
            </a:pPr>
            <a:r>
              <a:t>This exercise uses seismic records obtained from three separate seismic stations to estimate (a) the epicenter, and (b) the magnitude of an earthquake that occurred near San Jose, California in 1989.</a:t>
            </a:r>
          </a:p>
        </p:txBody>
      </p:sp>
      <p:sp>
        <p:nvSpPr>
          <p:cNvPr id="191" name="Shape 191"/>
          <p:cNvSpPr/>
          <p:nvPr/>
        </p:nvSpPr>
        <p:spPr>
          <a:xfrm>
            <a:off x="9178118" y="8041984"/>
            <a:ext cx="14895518" cy="1462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Epicenter estimation</a:t>
            </a:r>
          </a:p>
          <a:p>
            <a:pPr algn="l" defTabSz="457200">
              <a:defRPr sz="3000">
                <a:latin typeface="Helvetica Neue Light"/>
                <a:ea typeface="Helvetica Neue Light"/>
                <a:cs typeface="Helvetica Neue Light"/>
                <a:sym typeface="Helvetica Neue Light"/>
              </a:defRPr>
            </a:pPr>
            <a:r>
              <a:t>1. To obtain the earthquake’s epicenter, first measure and record the S-P intervals on</a:t>
            </a:r>
          </a:p>
          <a:p>
            <a:pPr algn="l" defTabSz="457200">
              <a:defRPr sz="3000">
                <a:latin typeface="Helvetica Neue Light"/>
                <a:ea typeface="Helvetica Neue Light"/>
                <a:cs typeface="Helvetica Neue Light"/>
                <a:sym typeface="Helvetica Neue Light"/>
              </a:defRPr>
            </a:pPr>
            <a:r>
              <a:t>each of the three seismograms.</a:t>
            </a:r>
          </a:p>
        </p:txBody>
      </p:sp>
      <p:sp>
        <p:nvSpPr>
          <p:cNvPr id="192" name="Shape 192"/>
          <p:cNvSpPr/>
          <p:nvPr/>
        </p:nvSpPr>
        <p:spPr>
          <a:xfrm>
            <a:off x="302769" y="12931912"/>
            <a:ext cx="868184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B. Seismogram from Elko, Nevada seismic station.</a:t>
            </a:r>
          </a:p>
        </p:txBody>
      </p:sp>
      <p:sp>
        <p:nvSpPr>
          <p:cNvPr id="193" name="Shape 193"/>
          <p:cNvSpPr/>
          <p:nvPr/>
        </p:nvSpPr>
        <p:spPr>
          <a:xfrm>
            <a:off x="9465502" y="7416872"/>
            <a:ext cx="976198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C. Seismogram from Las Vegas, Nevada seismic station.</a:t>
            </a:r>
          </a:p>
        </p:txBody>
      </p:sp>
      <p:sp>
        <p:nvSpPr>
          <p:cNvPr id="194" name="Shape 194"/>
          <p:cNvSpPr/>
          <p:nvPr/>
        </p:nvSpPr>
        <p:spPr>
          <a:xfrm>
            <a:off x="9184009" y="9570517"/>
            <a:ext cx="14349081" cy="1919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latin typeface="Helvetica Neue Light"/>
                <a:ea typeface="Helvetica Neue Light"/>
                <a:cs typeface="Helvetica Neue Light"/>
                <a:sym typeface="Helvetica Neue Light"/>
              </a:defRPr>
            </a:pPr>
            <a:r>
              <a:t>The S-P interval for:</a:t>
            </a:r>
          </a:p>
          <a:p>
            <a:pPr algn="l" defTabSz="457200">
              <a:defRPr sz="3000">
                <a:latin typeface="Helvetica Neue Light"/>
                <a:ea typeface="Helvetica Neue Light"/>
                <a:cs typeface="Helvetica Neue Light"/>
                <a:sym typeface="Helvetica Neue Light"/>
              </a:defRPr>
            </a:pPr>
            <a:r>
              <a:t>Eureka: __________</a:t>
            </a:r>
          </a:p>
          <a:p>
            <a:pPr algn="l" defTabSz="457200">
              <a:defRPr sz="3000">
                <a:latin typeface="Helvetica Neue Light"/>
                <a:ea typeface="Helvetica Neue Light"/>
                <a:cs typeface="Helvetica Neue Light"/>
                <a:sym typeface="Helvetica Neue Light"/>
              </a:defRPr>
            </a:pPr>
            <a:r>
              <a:t>Elko: ___________</a:t>
            </a:r>
          </a:p>
          <a:p>
            <a:pPr algn="l" defTabSz="457200">
              <a:defRPr sz="3000">
                <a:latin typeface="Helvetica Neue Light"/>
                <a:ea typeface="Helvetica Neue Light"/>
                <a:cs typeface="Helvetica Neue Light"/>
                <a:sym typeface="Helvetica Neue Light"/>
              </a:defRPr>
            </a:pPr>
            <a:r>
              <a:t>Las Vegas: __________</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2519</Words>
  <Application>Microsoft Macintosh PowerPoint</Application>
  <PresentationFormat>Custom</PresentationFormat>
  <Paragraphs>178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Hans-Peter Plag</cp:lastModifiedBy>
  <cp:revision>1</cp:revision>
  <dcterms:modified xsi:type="dcterms:W3CDTF">2018-10-11T17:18:15Z</dcterms:modified>
</cp:coreProperties>
</file>