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24"/>
  </p:notesMasterIdLst>
  <p:sldIdLst>
    <p:sldId id="263" r:id="rId5"/>
    <p:sldId id="262" r:id="rId6"/>
    <p:sldId id="259" r:id="rId7"/>
    <p:sldId id="260" r:id="rId8"/>
    <p:sldId id="264" r:id="rId9"/>
    <p:sldId id="265" r:id="rId10"/>
    <p:sldId id="266" r:id="rId11"/>
    <p:sldId id="267" r:id="rId12"/>
    <p:sldId id="280" r:id="rId13"/>
    <p:sldId id="281" r:id="rId14"/>
    <p:sldId id="282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EABE-72D4-4832-9C78-5A0206C2A6EA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71D5-C3B8-4409-AC7A-83BCCF85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6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3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49FF61-62B4-45A7-A530-C93F89246AA1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16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74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BFA1D1-F501-4B3C-996D-1C15346AA473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17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0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58D88AA-ED7D-434C-A641-8C48A780239B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18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0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62E1A6-622A-45ED-8DFB-7E5C788CAA93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19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3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3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146EBA-91AF-41F3-8363-C128E7F04831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8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6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E49EB4-53C2-4EFC-AC80-42374DAB05E0}" type="slidenum">
              <a:rPr lang="en-US" altLang="en-US" sz="1200" b="1" smtClean="0">
                <a:latin typeface="Arial" panose="020B0604020202020204" pitchFamily="34" charset="0"/>
                <a:ea typeface="ヒラギノ角ゴ Pro W3" pitchFamily="84" charset="-128"/>
              </a:rPr>
              <a:pPr/>
              <a:t>9</a:t>
            </a:fld>
            <a:endParaRPr lang="en-US" altLang="en-US" sz="1200" b="1" smtClean="0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40E78F-57A6-44BA-A3A7-A9B30F197B51}" type="slidenum">
              <a:rPr lang="en-US" altLang="en-US" sz="1200" b="1" smtClean="0">
                <a:latin typeface="Arial" panose="020B0604020202020204" pitchFamily="34" charset="0"/>
                <a:ea typeface="ヒラギノ角ゴ Pro W3" pitchFamily="84" charset="-128"/>
              </a:rPr>
              <a:pPr/>
              <a:t>10</a:t>
            </a:fld>
            <a:endParaRPr lang="en-US" altLang="en-US" sz="1200" b="1" smtClean="0"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7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AFECF1-0FEE-4173-B7A5-B401EE7C36CD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12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8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E0598D-A380-494A-8826-8E011A81B47B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13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31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3AFE854-3EFB-47F7-A635-3F99ECDAABAC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14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7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9BBFEA-8C25-434E-8BE8-1A6B66F0E2F6}" type="slidenum"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ea typeface="ヒラギノ角ゴ Pro W3" pitchFamily="84" charset="-128"/>
              </a:rPr>
              <a:pPr/>
              <a:t>15</a:t>
            </a:fld>
            <a:endParaRPr lang="en-US" altLang="en-US" sz="1200" b="1" smtClean="0">
              <a:solidFill>
                <a:srgbClr val="000000"/>
              </a:solidFill>
              <a:latin typeface="Arial" panose="020B0604020202020204" pitchFamily="34" charset="0"/>
              <a:ea typeface="ヒラギノ角ゴ Pro W3" pitchFamily="8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0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4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9467" y="6595534"/>
            <a:ext cx="4879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2006 Pearson Education, Inc., publishing as Benjamin Cummings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0">
            <a:gsLst>
              <a:gs pos="0">
                <a:srgbClr val="65CAE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pic>
        <p:nvPicPr>
          <p:cNvPr id="6" name="Picture 6" descr="cover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61118" y="5888567"/>
            <a:ext cx="4895849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PowerPoint</a:t>
            </a:r>
            <a:r>
              <a:rPr lang="en-US" sz="1867" baseline="30000" smtClean="0">
                <a:solidFill>
                  <a:srgbClr val="000000"/>
                </a:solidFill>
                <a:latin typeface="Arial" charset="0"/>
              </a:rPr>
              <a:t>®</a:t>
            </a: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 Slides prepared by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Jay Withgott and Heidi Marcum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167" y="64685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2667" y="6747934"/>
            <a:ext cx="540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05467" y="23283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5784" y="2159000"/>
            <a:ext cx="1850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smtClean="0">
                <a:solidFill>
                  <a:srgbClr val="05AAE5"/>
                </a:solidFill>
              </a:rPr>
              <a:t>Ch 9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45633" y="3037417"/>
            <a:ext cx="492474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smtClean="0">
                <a:solidFill>
                  <a:srgbClr val="05AAE5"/>
                </a:solidFill>
              </a:rPr>
              <a:t>Soil and Agriculture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4834" y="4425951"/>
            <a:ext cx="53043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mtClean="0">
                <a:solidFill>
                  <a:srgbClr val="BD3B18"/>
                </a:solidFill>
              </a:rPr>
              <a:t>Part 2: Environmental Issues and the Search for Solutions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2"/>
            <a:ext cx="103632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57834"/>
            <a:ext cx="8534400" cy="609334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1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8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805623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45171"/>
            <a:ext cx="10363200" cy="46172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22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20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5369"/>
            <a:ext cx="5386917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2176"/>
            <a:ext cx="5386917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65369"/>
            <a:ext cx="5389033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2176"/>
            <a:ext cx="5389033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4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21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2289"/>
            <a:ext cx="4011084" cy="90281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0120"/>
            <a:ext cx="6815667" cy="375897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605167"/>
            <a:ext cx="4011084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091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5934"/>
            <a:ext cx="7315200" cy="45140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28510"/>
            <a:ext cx="7315200" cy="68332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94303"/>
            <a:ext cx="7315200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678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1101" y="1783446"/>
            <a:ext cx="7307898" cy="3627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30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9360" y="180976"/>
            <a:ext cx="1444626" cy="476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87269" y="180976"/>
            <a:ext cx="4722896" cy="476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0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0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16651" y="3292609"/>
            <a:ext cx="5757333" cy="609334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85372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5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812127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2237702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2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9467" y="6595534"/>
            <a:ext cx="4879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2006 Pearson Education, Inc., publishing as Benjamin Cummings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0">
            <a:gsLst>
              <a:gs pos="0">
                <a:srgbClr val="65CAE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pic>
        <p:nvPicPr>
          <p:cNvPr id="6" name="Picture 6" descr="cover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61118" y="5888567"/>
            <a:ext cx="4895849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PowerPoint</a:t>
            </a:r>
            <a:r>
              <a:rPr lang="en-US" sz="1867" baseline="30000" smtClean="0">
                <a:solidFill>
                  <a:srgbClr val="000000"/>
                </a:solidFill>
                <a:latin typeface="Arial" charset="0"/>
              </a:rPr>
              <a:t>®</a:t>
            </a: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 Slides prepared by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Jay Withgott and Heidi Marcum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167" y="64685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2667" y="6747934"/>
            <a:ext cx="540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05467" y="23283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5784" y="2159000"/>
            <a:ext cx="1850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smtClean="0">
                <a:solidFill>
                  <a:srgbClr val="05AAE5"/>
                </a:solidFill>
              </a:rPr>
              <a:t>Ch 9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45633" y="3037417"/>
            <a:ext cx="492474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smtClean="0">
                <a:solidFill>
                  <a:srgbClr val="05AAE5"/>
                </a:solidFill>
              </a:rPr>
              <a:t>Soil and Agriculture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4834" y="4425951"/>
            <a:ext cx="53043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mtClean="0">
                <a:solidFill>
                  <a:srgbClr val="BD3B18"/>
                </a:solidFill>
              </a:rPr>
              <a:t>Part 2: Environmental Issues and the Search for Solutions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2"/>
            <a:ext cx="103632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57834"/>
            <a:ext cx="8534400" cy="609334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28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1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805623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45171"/>
            <a:ext cx="10363200" cy="46172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65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7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5369"/>
            <a:ext cx="5386917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2176"/>
            <a:ext cx="5386917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65369"/>
            <a:ext cx="5389033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2176"/>
            <a:ext cx="5389033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35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85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3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2289"/>
            <a:ext cx="4011084" cy="90281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0120"/>
            <a:ext cx="6815667" cy="375897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605167"/>
            <a:ext cx="4011084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544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5934"/>
            <a:ext cx="7315200" cy="45140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28510"/>
            <a:ext cx="7315200" cy="68332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94303"/>
            <a:ext cx="7315200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79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1101" y="1783446"/>
            <a:ext cx="7307898" cy="3627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5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9360" y="180976"/>
            <a:ext cx="1444626" cy="476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87269" y="180976"/>
            <a:ext cx="4722896" cy="476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0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12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16651" y="3292609"/>
            <a:ext cx="5757333" cy="609334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2187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87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30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812127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2237702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2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9467" y="6595534"/>
            <a:ext cx="48795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2006 Pearson Education, Inc., publishing as Benjamin Cummings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0">
            <a:gsLst>
              <a:gs pos="0">
                <a:srgbClr val="65CAE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pic>
        <p:nvPicPr>
          <p:cNvPr id="6" name="Picture 6" descr="cover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61118" y="5888567"/>
            <a:ext cx="4895849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PowerPoint</a:t>
            </a:r>
            <a:r>
              <a:rPr lang="en-US" sz="1867" baseline="30000" smtClean="0">
                <a:solidFill>
                  <a:srgbClr val="000000"/>
                </a:solidFill>
                <a:latin typeface="Arial" charset="0"/>
              </a:rPr>
              <a:t>®</a:t>
            </a: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 Slides prepared by 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smtClean="0">
                <a:solidFill>
                  <a:srgbClr val="000000"/>
                </a:solidFill>
                <a:latin typeface="Arial" charset="0"/>
              </a:rPr>
              <a:t>Jay Withgott and Heidi Marcum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9167" y="64685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92667" y="6747934"/>
            <a:ext cx="54053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smtClean="0">
                <a:solidFill>
                  <a:srgbClr val="808080"/>
                </a:solidFill>
              </a:rPr>
              <a:t>Copyright © 2008 Pearson Education, Inc., publishing as Pearson Benjamin Cummings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05467" y="2328333"/>
            <a:ext cx="18473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733" smtClean="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75784" y="2159000"/>
            <a:ext cx="18501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400" b="1" smtClean="0">
                <a:solidFill>
                  <a:srgbClr val="05AAE5"/>
                </a:solidFill>
              </a:rPr>
              <a:t>Ch 9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45633" y="3037417"/>
            <a:ext cx="492474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267" b="1" smtClean="0">
                <a:solidFill>
                  <a:srgbClr val="05AAE5"/>
                </a:solidFill>
              </a:rPr>
              <a:t>Soil and Agriculture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4834" y="4425951"/>
            <a:ext cx="53043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mtClean="0">
                <a:solidFill>
                  <a:srgbClr val="BD3B18"/>
                </a:solidFill>
              </a:rPr>
              <a:t>Part 2: Environmental Issues and the Search for Solutions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2"/>
            <a:ext cx="103632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57834"/>
            <a:ext cx="8534400" cy="609334"/>
          </a:xfrm>
        </p:spPr>
        <p:txBody>
          <a:bodyPr/>
          <a:lstStyle>
            <a:lvl1pPr marL="0" indent="0" algn="ctr">
              <a:buFont typeface="Times New Roman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463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8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805623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45171"/>
            <a:ext cx="10363200" cy="46172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979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951698"/>
            <a:ext cx="5757333" cy="329115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72224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5369"/>
            <a:ext cx="5386917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712176"/>
            <a:ext cx="5386917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65369"/>
            <a:ext cx="5389033" cy="100950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712176"/>
            <a:ext cx="5389033" cy="287668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37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04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820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32289"/>
            <a:ext cx="4011084" cy="90281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0120"/>
            <a:ext cx="6815667" cy="375897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3605167"/>
            <a:ext cx="4011084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9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79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5934"/>
            <a:ext cx="7315200" cy="45140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2328510"/>
            <a:ext cx="7315200" cy="68332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594303"/>
            <a:ext cx="7315200" cy="35093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9005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1101" y="1783446"/>
            <a:ext cx="7307898" cy="3627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16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29360" y="180976"/>
            <a:ext cx="1444626" cy="476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87269" y="180976"/>
            <a:ext cx="4722896" cy="476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08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5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16651" y="3292609"/>
            <a:ext cx="5757333" cy="609334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31054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6651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60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180977"/>
            <a:ext cx="11580283" cy="7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118" y="1524914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812127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2237702"/>
            <a:ext cx="5757333" cy="41447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8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2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8D91-B9F1-4142-8E68-BCBB3FF2F619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D1AD-B5E9-47C8-BC57-13457F039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8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717" y="182033"/>
            <a:ext cx="11580283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117" y="1784352"/>
            <a:ext cx="11717867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1">
            <a:gsLst>
              <a:gs pos="0">
                <a:srgbClr val="05AAE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4775201" y="6553200"/>
            <a:ext cx="258609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333" smtClean="0">
                <a:solidFill>
                  <a:srgbClr val="000000"/>
                </a:solidFill>
                <a:latin typeface="Arial" charset="0"/>
              </a:rPr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635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/>
    </p:bld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5pPr>
      <a:lvl6pPr marL="609585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6pPr>
      <a:lvl7pPr marL="1219170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7pPr>
      <a:lvl8pPr marL="1828754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8pPr>
      <a:lvl9pPr marL="2438339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6600"/>
        </a:buClr>
        <a:buFont typeface="Times New Roman" panose="02020603050405020304" pitchFamily="18" charset="0"/>
        <a:buChar char="•"/>
        <a:defRPr sz="3733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-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5pPr>
      <a:lvl6pPr marL="335271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6pPr>
      <a:lvl7pPr marL="3962301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7pPr>
      <a:lvl8pPr marL="457188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8pPr>
      <a:lvl9pPr marL="5181470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717" y="182033"/>
            <a:ext cx="11580283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117" y="1784352"/>
            <a:ext cx="11717867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1">
            <a:gsLst>
              <a:gs pos="0">
                <a:srgbClr val="05AAE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4775201" y="6553200"/>
            <a:ext cx="258609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333" smtClean="0">
                <a:solidFill>
                  <a:srgbClr val="000000"/>
                </a:solidFill>
                <a:latin typeface="Arial" charset="0"/>
              </a:rPr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837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/>
    </p:bld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5pPr>
      <a:lvl6pPr marL="609585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6pPr>
      <a:lvl7pPr marL="1219170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7pPr>
      <a:lvl8pPr marL="1828754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8pPr>
      <a:lvl9pPr marL="2438339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6600"/>
        </a:buClr>
        <a:buFont typeface="Times New Roman" panose="02020603050405020304" pitchFamily="18" charset="0"/>
        <a:buChar char="•"/>
        <a:defRPr sz="3733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-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5pPr>
      <a:lvl6pPr marL="335271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6pPr>
      <a:lvl7pPr marL="3962301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7pPr>
      <a:lvl8pPr marL="457188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8pPr>
      <a:lvl9pPr marL="5181470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717" y="182033"/>
            <a:ext cx="11580283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117" y="1784352"/>
            <a:ext cx="11717867" cy="362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 flipV="1">
            <a:off x="1" y="0"/>
            <a:ext cx="12187767" cy="84667"/>
          </a:xfrm>
          <a:prstGeom prst="rect">
            <a:avLst/>
          </a:prstGeom>
          <a:gradFill rotWithShape="1">
            <a:gsLst>
              <a:gs pos="0">
                <a:srgbClr val="05AAE5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733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4775201" y="6553200"/>
            <a:ext cx="2586093" cy="29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333" smtClean="0">
                <a:solidFill>
                  <a:srgbClr val="000000"/>
                </a:solidFill>
                <a:latin typeface="Arial" charset="0"/>
              </a:rPr>
              <a:t>© 2011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2894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 animBg="1"/>
    </p:bld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5pPr>
      <a:lvl6pPr marL="609585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6pPr>
      <a:lvl7pPr marL="1219170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7pPr>
      <a:lvl8pPr marL="1828754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8pPr>
      <a:lvl9pPr marL="2438339" algn="l" rtl="0" fontAlgn="base">
        <a:lnSpc>
          <a:spcPct val="110000"/>
        </a:lnSpc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06600"/>
        </a:buClr>
        <a:buFont typeface="Times New Roman" panose="02020603050405020304" pitchFamily="18" charset="0"/>
        <a:buChar char="•"/>
        <a:defRPr sz="3733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-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anose="02020603050405020304" pitchFamily="18" charset="0"/>
        <a:buChar char="-"/>
        <a:defRPr sz="3733">
          <a:solidFill>
            <a:schemeClr val="tx1"/>
          </a:solidFill>
          <a:latin typeface="+mn-lt"/>
        </a:defRPr>
      </a:lvl5pPr>
      <a:lvl6pPr marL="335271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6pPr>
      <a:lvl7pPr marL="3962301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7pPr>
      <a:lvl8pPr marL="4571886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8pPr>
      <a:lvl9pPr marL="5181470" indent="-304792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pitchFamily="18" charset="0"/>
        <a:buChar char="-"/>
        <a:defRPr sz="3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46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Knowing the Hazards:</a:t>
            </a:r>
            <a:br>
              <a:rPr lang="en-US" sz="4900" b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r>
              <a:rPr lang="en-US" sz="4900" b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Ecosystem services</a:t>
            </a:r>
            <a:br>
              <a:rPr lang="en-US" sz="4900" b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</a:br>
            <a:endParaRPr lang="en-US" b="1" dirty="0">
              <a:solidFill>
                <a:srgbClr val="00B05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198" y="1943320"/>
            <a:ext cx="1403287" cy="435133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Class </a:t>
            </a:r>
            <a:r>
              <a:rPr lang="en-US" smtClean="0"/>
              <a:t>10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88" y="2771491"/>
            <a:ext cx="7174781" cy="400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81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07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"/>
          <a:stretch>
            <a:fillRect/>
          </a:stretch>
        </p:blipFill>
        <p:spPr bwMode="auto">
          <a:xfrm>
            <a:off x="8594811" y="55606"/>
            <a:ext cx="3657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28600"/>
            <a:ext cx="10363200" cy="72231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Dust Storms</a:t>
            </a:r>
          </a:p>
        </p:txBody>
      </p:sp>
      <p:sp>
        <p:nvSpPr>
          <p:cNvPr id="7782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337493" y="950579"/>
            <a:ext cx="6588897" cy="536146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dirty="0"/>
              <a:t>In late 1800 and early 1900, </a:t>
            </a:r>
            <a:r>
              <a:rPr lang="en-US" altLang="en-US" sz="3200" dirty="0" smtClean="0"/>
              <a:t>USA farmers </a:t>
            </a:r>
            <a:r>
              <a:rPr lang="en-US" altLang="en-US" sz="3200" dirty="0"/>
              <a:t>and ranchers: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dirty="0"/>
              <a:t>Grew wheat, grazed cattle</a:t>
            </a:r>
          </a:p>
          <a:p>
            <a:pPr lvl="1"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dirty="0"/>
              <a:t>Removed native grasses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b="1" dirty="0"/>
              <a:t>Dust Bowl</a:t>
            </a:r>
            <a:r>
              <a:rPr lang="en-US" altLang="en-US" sz="3200" dirty="0"/>
              <a:t>: 1930s drought and erosion caused “black blizzards” of sand</a:t>
            </a:r>
          </a:p>
          <a:p>
            <a:pPr eaLnBrk="1" hangingPunct="1">
              <a:lnSpc>
                <a:spcPct val="95000"/>
              </a:lnSpc>
              <a:spcBef>
                <a:spcPct val="15000"/>
              </a:spcBef>
              <a:spcAft>
                <a:spcPct val="15000"/>
              </a:spcAft>
            </a:pPr>
            <a:r>
              <a:rPr lang="en-US" altLang="en-US" sz="3200" b="1" dirty="0" smtClean="0"/>
              <a:t>Dust Storms: </a:t>
            </a:r>
            <a:r>
              <a:rPr lang="en-US" altLang="en-US" sz="3200" dirty="0" smtClean="0"/>
              <a:t>On the global scale happens x10 more frequently now than 50 </a:t>
            </a:r>
            <a:r>
              <a:rPr lang="en-US" altLang="en-US" sz="3200" dirty="0" err="1" smtClean="0"/>
              <a:t>y.a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818" y="4951585"/>
            <a:ext cx="3389182" cy="1906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491" y="2803111"/>
            <a:ext cx="3789920" cy="25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7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35" y="946088"/>
            <a:ext cx="9945334" cy="590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42901" y="226485"/>
            <a:ext cx="11764433" cy="66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5pPr>
            <a:lvl6pPr marL="609585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6pPr>
            <a:lvl7pPr marL="121917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7pPr>
            <a:lvl8pPr marL="182875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8pPr>
            <a:lvl9pPr marL="2438339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Potential development in different scenarios</a:t>
            </a:r>
          </a:p>
        </p:txBody>
      </p:sp>
    </p:spTree>
    <p:extLst>
      <p:ext uri="{BB962C8B-B14F-4D97-AF65-F5344CB8AC3E}">
        <p14:creationId xmlns:p14="http://schemas.microsoft.com/office/powerpoint/2010/main" val="333823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1" y="226485"/>
            <a:ext cx="11764433" cy="72178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Protecting soil: terracing and intercropping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067" y="1101491"/>
            <a:ext cx="6400800" cy="2062103"/>
          </a:xfrm>
        </p:spPr>
        <p:txBody>
          <a:bodyPr/>
          <a:lstStyle/>
          <a:p>
            <a:pPr eaLnBrk="1" hangingPunct="1"/>
            <a:r>
              <a:rPr lang="en-US" altLang="en-US" sz="3200" b="1"/>
              <a:t>Terracing</a:t>
            </a:r>
            <a:r>
              <a:rPr lang="en-US" altLang="en-US" sz="3200"/>
              <a:t>: level platforms cut into steep hillsides</a:t>
            </a:r>
          </a:p>
          <a:p>
            <a:pPr lvl="1" eaLnBrk="1" hangingPunct="1"/>
            <a:r>
              <a:rPr lang="en-US" altLang="en-US" sz="3200"/>
              <a:t>This “staircase” contains rain and irrigation water</a:t>
            </a: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237067" y="3505200"/>
            <a:ext cx="6502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63" indent="-347663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48"/>
              </a:buClr>
              <a:buFont typeface="Times" panose="02020603050405020304" pitchFamily="18" charset="0"/>
              <a:buChar char="•"/>
            </a:pPr>
            <a:r>
              <a:rPr lang="en-US" altLang="en-US" sz="3200" b="1">
                <a:solidFill>
                  <a:srgbClr val="000000"/>
                </a:solidFill>
              </a:rPr>
              <a:t>Intercropping</a:t>
            </a:r>
            <a:r>
              <a:rPr lang="en-US" altLang="en-US" sz="3200">
                <a:solidFill>
                  <a:srgbClr val="000000"/>
                </a:solidFill>
              </a:rPr>
              <a:t>: planting different crops in alternating bands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Times New Roman" panose="02020603050405020304" pitchFamily="18" charset="0"/>
              <a:buChar char="-"/>
            </a:pPr>
            <a:r>
              <a:rPr lang="en-US" altLang="en-US" sz="3200">
                <a:solidFill>
                  <a:srgbClr val="000000"/>
                </a:solidFill>
              </a:rPr>
              <a:t>Increases ground cover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Times New Roman" panose="02020603050405020304" pitchFamily="18" charset="0"/>
              <a:buChar char="-"/>
            </a:pPr>
            <a:r>
              <a:rPr lang="en-US" altLang="en-US" sz="3200">
                <a:solidFill>
                  <a:srgbClr val="000000"/>
                </a:solidFill>
              </a:rPr>
              <a:t>Decreases pests and disease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Times New Roman" panose="02020603050405020304" pitchFamily="18" charset="0"/>
              <a:buChar char="-"/>
            </a:pPr>
            <a:r>
              <a:rPr lang="en-US" altLang="en-US" sz="3200">
                <a:solidFill>
                  <a:srgbClr val="000000"/>
                </a:solidFill>
              </a:rPr>
              <a:t>Replenishes soil</a:t>
            </a:r>
          </a:p>
        </p:txBody>
      </p:sp>
      <p:pic>
        <p:nvPicPr>
          <p:cNvPr id="83973" name="Picture 7" descr="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2" r="51648" b="34958"/>
          <a:stretch>
            <a:fillRect/>
          </a:stretch>
        </p:blipFill>
        <p:spPr bwMode="auto">
          <a:xfrm>
            <a:off x="7357533" y="990600"/>
            <a:ext cx="397086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8" descr="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1" t="32642" b="34958"/>
          <a:stretch>
            <a:fillRect/>
          </a:stretch>
        </p:blipFill>
        <p:spPr bwMode="auto">
          <a:xfrm>
            <a:off x="7355418" y="3937000"/>
            <a:ext cx="3989916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54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0784" y="232834"/>
            <a:ext cx="11580283" cy="631904"/>
          </a:xfrm>
        </p:spPr>
        <p:txBody>
          <a:bodyPr/>
          <a:lstStyle/>
          <a:p>
            <a:pPr eaLnBrk="1" hangingPunct="1"/>
            <a:r>
              <a:rPr lang="en-US" altLang="en-US" sz="3733"/>
              <a:t>Protecting soil: shelterbelts and reduced tillage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4001" y="1809970"/>
            <a:ext cx="6618817" cy="1898212"/>
          </a:xfrm>
        </p:spPr>
        <p:txBody>
          <a:bodyPr/>
          <a:lstStyle/>
          <a:p>
            <a:pPr eaLnBrk="1" hangingPunct="1"/>
            <a:r>
              <a:rPr lang="en-US" altLang="en-US" sz="2667" b="1"/>
              <a:t>Shelterbelts </a:t>
            </a:r>
            <a:r>
              <a:rPr lang="en-US" altLang="en-US" sz="2667"/>
              <a:t>(</a:t>
            </a:r>
            <a:r>
              <a:rPr lang="en-US" altLang="en-US" sz="2667" i="1"/>
              <a:t>windbreaks</a:t>
            </a:r>
            <a:r>
              <a:rPr lang="en-US" altLang="en-US" sz="2667"/>
              <a:t>):</a:t>
            </a:r>
            <a:r>
              <a:rPr lang="en-US" altLang="en-US" sz="2667" i="1"/>
              <a:t> </a:t>
            </a:r>
            <a:r>
              <a:rPr lang="en-US" altLang="en-US" sz="2667"/>
              <a:t>rows of trees planted along edges of fields </a:t>
            </a:r>
          </a:p>
          <a:p>
            <a:pPr lvl="1" eaLnBrk="1" hangingPunct="1"/>
            <a:r>
              <a:rPr lang="en-US" altLang="en-US" sz="2667"/>
              <a:t>Slows the wind</a:t>
            </a:r>
          </a:p>
          <a:p>
            <a:pPr lvl="1" eaLnBrk="1" hangingPunct="1"/>
            <a:r>
              <a:rPr lang="en-US" altLang="en-US" sz="2667"/>
              <a:t>Can be combined with intercropping</a:t>
            </a: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254000" y="4191000"/>
            <a:ext cx="6045200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63" indent="-347663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448"/>
              </a:buClr>
              <a:buFont typeface="Times" panose="02020603050405020304" pitchFamily="18" charset="0"/>
              <a:buChar char="•"/>
            </a:pPr>
            <a:r>
              <a:rPr lang="en-US" altLang="en-US" sz="2667" b="1">
                <a:solidFill>
                  <a:srgbClr val="000000"/>
                </a:solidFill>
              </a:rPr>
              <a:t>Conservation tillage</a:t>
            </a:r>
            <a:r>
              <a:rPr lang="en-US" altLang="en-US" sz="2667">
                <a:solidFill>
                  <a:srgbClr val="000000"/>
                </a:solidFill>
              </a:rPr>
              <a:t>: reduces the amount of tilling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F6F92"/>
              </a:buClr>
              <a:buFont typeface="Times New Roman" panose="02020603050405020304" pitchFamily="18" charset="0"/>
              <a:buChar char="–"/>
            </a:pPr>
            <a:r>
              <a:rPr lang="en-US" altLang="en-US" sz="2667">
                <a:solidFill>
                  <a:srgbClr val="000000"/>
                </a:solidFill>
              </a:rPr>
              <a:t>No-till farming disturbs the soil even less</a:t>
            </a:r>
          </a:p>
        </p:txBody>
      </p:sp>
      <p:pic>
        <p:nvPicPr>
          <p:cNvPr id="86021" name="Picture 7" descr="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4" r="51863" b="2557"/>
          <a:stretch>
            <a:fillRect/>
          </a:stretch>
        </p:blipFill>
        <p:spPr bwMode="auto">
          <a:xfrm>
            <a:off x="7774517" y="889000"/>
            <a:ext cx="411268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8" descr="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8" t="65234" b="2557"/>
          <a:stretch>
            <a:fillRect/>
          </a:stretch>
        </p:blipFill>
        <p:spPr bwMode="auto">
          <a:xfrm>
            <a:off x="7823200" y="3829052"/>
            <a:ext cx="4165600" cy="29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74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667" y="228600"/>
            <a:ext cx="11176000" cy="721784"/>
          </a:xfrm>
        </p:spPr>
        <p:txBody>
          <a:bodyPr/>
          <a:lstStyle/>
          <a:p>
            <a:pPr eaLnBrk="1" hangingPunct="1"/>
            <a:r>
              <a:rPr lang="en-US" altLang="en-US" smtClean="0"/>
              <a:t>Irrigation: productivity with problems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9731" y="1258484"/>
            <a:ext cx="6062133" cy="309623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 b="1" dirty="0"/>
              <a:t>Irrigation</a:t>
            </a:r>
            <a:r>
              <a:rPr lang="en-US" altLang="en-US" sz="3200" dirty="0"/>
              <a:t>: artificially providing water to support agriculture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 dirty="0"/>
              <a:t>Unproductive regions become productive farmland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 b="1" dirty="0"/>
              <a:t>Waterlogging</a:t>
            </a:r>
            <a:r>
              <a:rPr lang="en-US" altLang="en-US" sz="3200" dirty="0"/>
              <a:t>: water suffocates roots in </a:t>
            </a:r>
            <a:r>
              <a:rPr lang="en-US" altLang="en-US" sz="3200" dirty="0" err="1"/>
              <a:t>overirrigated</a:t>
            </a:r>
            <a:r>
              <a:rPr lang="en-US" altLang="en-US" sz="3200" dirty="0"/>
              <a:t> soils </a:t>
            </a:r>
          </a:p>
        </p:txBody>
      </p:sp>
      <p:pic>
        <p:nvPicPr>
          <p:cNvPr id="88068" name="Picture 6" descr="07_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>
            <a:fillRect/>
          </a:stretch>
        </p:blipFill>
        <p:spPr bwMode="auto">
          <a:xfrm>
            <a:off x="7740712" y="844803"/>
            <a:ext cx="4354717" cy="318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864" y="4354716"/>
            <a:ext cx="5800136" cy="226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83" y="4781379"/>
            <a:ext cx="4162614" cy="196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65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667" y="228600"/>
            <a:ext cx="11176000" cy="721784"/>
          </a:xfrm>
        </p:spPr>
        <p:txBody>
          <a:bodyPr/>
          <a:lstStyle/>
          <a:p>
            <a:pPr eaLnBrk="1" hangingPunct="1"/>
            <a:r>
              <a:rPr lang="en-US" altLang="en-US" smtClean="0"/>
              <a:t>Irrigation: productivity with problems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8000" y="1515319"/>
            <a:ext cx="6062133" cy="159428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 b="1"/>
              <a:t>Salinization</a:t>
            </a:r>
            <a:r>
              <a:rPr lang="en-US" altLang="en-US" sz="3200"/>
              <a:t>: the buildup of salts in surface soil layers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altLang="en-US" sz="3200"/>
              <a:t>Worse in dryland areas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1016000" y="4038601"/>
            <a:ext cx="487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i="1">
                <a:solidFill>
                  <a:srgbClr val="000000"/>
                </a:solidFill>
                <a:ea typeface="ヒラギノ角ゴ Pro W3" pitchFamily="84" charset="-128"/>
              </a:rPr>
              <a:t>Salinization inhibits production of 20% of irrigated cropland, costing over $11 billion/year</a:t>
            </a:r>
          </a:p>
        </p:txBody>
      </p:sp>
      <p:pic>
        <p:nvPicPr>
          <p:cNvPr id="901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063751"/>
            <a:ext cx="5763684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2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5600" y="228600"/>
            <a:ext cx="10363200" cy="721784"/>
          </a:xfrm>
        </p:spPr>
        <p:txBody>
          <a:bodyPr/>
          <a:lstStyle/>
          <a:p>
            <a:pPr eaLnBrk="1" hangingPunct="1"/>
            <a:r>
              <a:rPr lang="en-US" altLang="en-US" smtClean="0"/>
              <a:t>Sustainable approaches to irrigation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7067" y="1086970"/>
            <a:ext cx="6163733" cy="4425827"/>
          </a:xfrm>
        </p:spPr>
        <p:txBody>
          <a:bodyPr/>
          <a:lstStyle/>
          <a:p>
            <a:pPr eaLnBrk="1" hangingPunct="1"/>
            <a:r>
              <a:rPr lang="en-US" altLang="en-US" sz="3200"/>
              <a:t>Match crops and climate</a:t>
            </a:r>
          </a:p>
          <a:p>
            <a:pPr lvl="1" eaLnBrk="1" hangingPunct="1"/>
            <a:r>
              <a:rPr lang="en-US" altLang="en-US" sz="3200"/>
              <a:t>Don’t plant water-guzzling crops in dry areas </a:t>
            </a:r>
          </a:p>
          <a:p>
            <a:pPr lvl="1" eaLnBrk="1" hangingPunct="1"/>
            <a:r>
              <a:rPr lang="en-US" altLang="en-US" sz="3200"/>
              <a:t>Plant beans or wheat, not rice</a:t>
            </a:r>
          </a:p>
          <a:p>
            <a:pPr eaLnBrk="1" hangingPunct="1"/>
            <a:r>
              <a:rPr lang="en-US" altLang="en-US" sz="3200"/>
              <a:t>Subsidies make irrigation water artificially cheap</a:t>
            </a:r>
          </a:p>
          <a:p>
            <a:pPr eaLnBrk="1" hangingPunct="1"/>
            <a:r>
              <a:rPr lang="en-US" altLang="en-US" sz="3200"/>
              <a:t>Drip irrigation delivers water directly to plants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197600" y="4953001"/>
            <a:ext cx="5791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i="1">
                <a:solidFill>
                  <a:srgbClr val="000000"/>
                </a:solidFill>
              </a:rPr>
              <a:t>Drip irrigation works best on smaller plots with perennial plants (fruit trees)</a:t>
            </a:r>
          </a:p>
        </p:txBody>
      </p:sp>
      <p:pic>
        <p:nvPicPr>
          <p:cNvPr id="92165" name="Picture 6" descr="07_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 bwMode="auto">
          <a:xfrm>
            <a:off x="7416800" y="1325034"/>
            <a:ext cx="4572000" cy="359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6" descr="0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"/>
          <a:stretch>
            <a:fillRect/>
          </a:stretch>
        </p:blipFill>
        <p:spPr bwMode="auto">
          <a:xfrm>
            <a:off x="7315200" y="1371601"/>
            <a:ext cx="4658784" cy="33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667" y="228600"/>
            <a:ext cx="10363200" cy="721784"/>
          </a:xfrm>
        </p:spPr>
        <p:txBody>
          <a:bodyPr/>
          <a:lstStyle/>
          <a:p>
            <a:pPr eaLnBrk="1" hangingPunct="1"/>
            <a:r>
              <a:rPr lang="en-US" altLang="en-US" smtClean="0"/>
              <a:t>Inorganic fertilizers cause problems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7067" y="1028553"/>
            <a:ext cx="5452533" cy="5484578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Inorganic fertilizers have boosted production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But also severely pollute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Leaching and runoff of inorganic fertilizers causes: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Groundwater contamination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Dead zones in water systems</a:t>
            </a:r>
          </a:p>
          <a:p>
            <a:pPr lvl="1"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3200"/>
              <a:t>Air pollution from evaporated nitrates</a:t>
            </a:r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7010400" y="5065185"/>
            <a:ext cx="4368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i="1">
                <a:solidFill>
                  <a:srgbClr val="000000"/>
                </a:solidFill>
              </a:rPr>
              <a:t>Inorganic fertilizer use has skyrocketed worldwide</a:t>
            </a:r>
          </a:p>
        </p:txBody>
      </p:sp>
    </p:spTree>
    <p:extLst>
      <p:ext uri="{BB962C8B-B14F-4D97-AF65-F5344CB8AC3E}">
        <p14:creationId xmlns:p14="http://schemas.microsoft.com/office/powerpoint/2010/main" val="365270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42" y="1295399"/>
            <a:ext cx="3464460" cy="52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59833" y="226485"/>
            <a:ext cx="10363200" cy="721783"/>
          </a:xfrm>
        </p:spPr>
        <p:txBody>
          <a:bodyPr/>
          <a:lstStyle/>
          <a:p>
            <a:pPr eaLnBrk="1" hangingPunct="1"/>
            <a:r>
              <a:rPr lang="en-US" altLang="en-US" smtClean="0"/>
              <a:t>Sustainable fertilizers</a:t>
            </a:r>
          </a:p>
        </p:txBody>
      </p:sp>
      <p:sp>
        <p:nvSpPr>
          <p:cNvPr id="98307" name="Content Placeholder 3"/>
          <p:cNvSpPr>
            <a:spLocks noGrp="1"/>
          </p:cNvSpPr>
          <p:nvPr>
            <p:ph idx="4294967295"/>
          </p:nvPr>
        </p:nvSpPr>
        <p:spPr>
          <a:xfrm>
            <a:off x="101601" y="1182531"/>
            <a:ext cx="9108017" cy="4935325"/>
          </a:xfrm>
        </p:spPr>
        <p:txBody>
          <a:bodyPr/>
          <a:lstStyle/>
          <a:p>
            <a:pPr eaLnBrk="1" hangingPunct="1"/>
            <a:r>
              <a:rPr lang="en-US" altLang="en-US" sz="2667" dirty="0"/>
              <a:t>Sustainable approaches to fertilizing delivers nutrients directly to plant roots and avoids </a:t>
            </a:r>
            <a:r>
              <a:rPr lang="en-US" altLang="en-US" sz="2667" dirty="0" err="1"/>
              <a:t>overapplication</a:t>
            </a:r>
            <a:endParaRPr lang="en-US" altLang="en-US" sz="2667" dirty="0"/>
          </a:p>
          <a:p>
            <a:pPr lvl="1" eaLnBrk="1" hangingPunct="1"/>
            <a:r>
              <a:rPr lang="en-US" altLang="en-US" sz="2667" dirty="0"/>
              <a:t>Add fertilizers to drip irrigation water</a:t>
            </a:r>
          </a:p>
          <a:p>
            <a:pPr lvl="1" eaLnBrk="1" hangingPunct="1"/>
            <a:r>
              <a:rPr lang="en-US" altLang="en-US" sz="2667" dirty="0"/>
              <a:t>No-till or low-till systems inject fertilizers with seeds</a:t>
            </a:r>
          </a:p>
          <a:p>
            <a:pPr lvl="1" eaLnBrk="1" hangingPunct="1"/>
            <a:r>
              <a:rPr lang="en-US" altLang="en-US" sz="2667" dirty="0"/>
              <a:t>Monitor soil nutrients and add only when they are low</a:t>
            </a:r>
          </a:p>
          <a:p>
            <a:pPr lvl="1" eaLnBrk="1" hangingPunct="1"/>
            <a:r>
              <a:rPr lang="en-US" altLang="en-US" sz="2667" dirty="0"/>
              <a:t>Strips of vegetation along field edges and streams capture nutrient runoff</a:t>
            </a:r>
          </a:p>
          <a:p>
            <a:pPr eaLnBrk="1" hangingPunct="1"/>
            <a:r>
              <a:rPr lang="en-US" altLang="en-US" sz="2667" dirty="0"/>
              <a:t>Organic fertilizers add nutrients and organic matter</a:t>
            </a:r>
          </a:p>
          <a:p>
            <a:pPr lvl="1" eaLnBrk="1" hangingPunct="1"/>
            <a:r>
              <a:rPr lang="en-US" altLang="en-US" sz="2667" dirty="0"/>
              <a:t>Improving soil structure, nutrient and water retention</a:t>
            </a:r>
          </a:p>
          <a:p>
            <a:pPr eaLnBrk="1" hangingPunct="1"/>
            <a:r>
              <a:rPr lang="en-US" altLang="en-US" sz="2667" b="1" i="1" dirty="0"/>
              <a:t>Solution</a:t>
            </a:r>
            <a:r>
              <a:rPr lang="en-US" altLang="en-US" sz="2667" dirty="0"/>
              <a:t>: </a:t>
            </a:r>
            <a:r>
              <a:rPr lang="en-US" altLang="en-US" sz="2667" u="sng" dirty="0"/>
              <a:t>Integrate inorganic and organic fertilizer systems</a:t>
            </a:r>
          </a:p>
        </p:txBody>
      </p:sp>
    </p:spTree>
    <p:extLst>
      <p:ext uri="{BB962C8B-B14F-4D97-AF65-F5344CB8AC3E}">
        <p14:creationId xmlns:p14="http://schemas.microsoft.com/office/powerpoint/2010/main" val="66387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itle 1"/>
          <p:cNvSpPr>
            <a:spLocks noGrp="1"/>
          </p:cNvSpPr>
          <p:nvPr>
            <p:ph type="title" idx="4294967295"/>
          </p:nvPr>
        </p:nvSpPr>
        <p:spPr>
          <a:xfrm>
            <a:off x="338667" y="226485"/>
            <a:ext cx="10363200" cy="66627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Linkage and Feedback Loops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71" y="1276539"/>
            <a:ext cx="8092701" cy="558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33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795" y="1553836"/>
            <a:ext cx="8064305" cy="503237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Climate and Biogeochemical Cycles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Regulation of Hydrologic Cycle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Soils and Erosion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Biodiversity and Ecosystem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Mobile Links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Balance of Diseases Transmission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06575" y="369445"/>
            <a:ext cx="777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Ecosystem Services</a:t>
            </a:r>
            <a:endParaRPr lang="en-US" altLang="en-US" sz="4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3951" y="2458995"/>
            <a:ext cx="8371703" cy="237249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832" t="6914" r="24267" b="5029"/>
          <a:stretch/>
        </p:blipFill>
        <p:spPr>
          <a:xfrm>
            <a:off x="2784225" y="58462"/>
            <a:ext cx="6600678" cy="66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03" y="1040962"/>
            <a:ext cx="8949460" cy="5817038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Soil </a:t>
            </a:r>
            <a:r>
              <a:rPr lang="en-US" altLang="en-US" dirty="0"/>
              <a:t>consists of mineral (50%), organic matter (5%), air, and </a:t>
            </a:r>
            <a:r>
              <a:rPr lang="en-US" altLang="en-US" dirty="0" smtClean="0"/>
              <a:t>water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000000"/>
                </a:solidFill>
              </a:rPr>
              <a:t>composed of interacting living and nonliving </a:t>
            </a:r>
            <a:r>
              <a:rPr lang="en-US" altLang="en-US" dirty="0" smtClean="0">
                <a:solidFill>
                  <a:srgbClr val="000000"/>
                </a:solidFill>
              </a:rPr>
              <a:t>matter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considered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b="1" i="1" dirty="0">
                <a:solidFill>
                  <a:srgbClr val="000000"/>
                </a:solidFill>
              </a:rPr>
              <a:t>an </a:t>
            </a:r>
            <a:r>
              <a:rPr lang="en-US" altLang="en-US" b="1" i="1" dirty="0" smtClean="0">
                <a:solidFill>
                  <a:srgbClr val="000000"/>
                </a:solidFill>
              </a:rPr>
              <a:t>ecosystem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Most critical and most underappreciated ecosystem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Provides 6 major ecosystem services: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Moderating the hydrologic cycle.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Physical support of plants.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Retention and delivery of nutrients to plants.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Disposal of wastes and dead organic matter.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Renewal </a:t>
            </a:r>
            <a:r>
              <a:rPr lang="en-US" dirty="0"/>
              <a:t>of soil fertility.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Regulation </a:t>
            </a:r>
            <a:r>
              <a:rPr lang="en-US" dirty="0"/>
              <a:t>of major element cycles.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7409" y="184018"/>
            <a:ext cx="7772400" cy="69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133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2pPr>
            <a:lvl3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3pPr>
            <a:lvl4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4pPr>
            <a:lvl5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5pPr>
            <a:lvl6pPr marL="6095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6pPr>
            <a:lvl7pPr marL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7pPr>
            <a:lvl8pPr marL="182875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8pPr>
            <a:lvl9pPr marL="243833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Soils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Erosion</a:t>
            </a:r>
          </a:p>
        </p:txBody>
      </p:sp>
      <p:pic>
        <p:nvPicPr>
          <p:cNvPr id="6" name="Picture 6" descr="http://www.smartgrowers.com/wp-content/uploads/2012/02/soil-for-garde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947" y="0"/>
            <a:ext cx="2461053" cy="24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BS_4e_Figure_09_03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947" y="2582562"/>
            <a:ext cx="2318951" cy="41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6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03" y="1040962"/>
            <a:ext cx="8949460" cy="5817038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Water retention capacity is reduced after intensive cultivation </a:t>
            </a:r>
            <a:r>
              <a:rPr lang="en-US" altLang="en-US" dirty="0" smtClean="0">
                <a:sym typeface="Wingdings" panose="05000000000000000000" pitchFamily="2" charset="2"/>
              </a:rPr>
              <a:t> flood, erosion, pollution</a:t>
            </a:r>
            <a:endParaRPr lang="en-US" altLang="en-US" b="1" i="1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Nutrient delivery to plans (nutrient </a:t>
            </a:r>
            <a:r>
              <a:rPr lang="en-US" altLang="en-US" dirty="0" err="1" smtClean="0">
                <a:solidFill>
                  <a:srgbClr val="000000"/>
                </a:solidFill>
              </a:rPr>
              <a:t>cations</a:t>
            </a:r>
            <a:r>
              <a:rPr lang="en-US" altLang="en-US" dirty="0" smtClean="0">
                <a:solidFill>
                  <a:srgbClr val="000000"/>
                </a:solidFill>
              </a:rPr>
              <a:t>)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hydroponic systems cost &gt;$250K per ha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Harbors an astonishing diversity of microorganisms, E.g., nitrogen-fixing bacteria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cost at least $320 billion/year to replace with nitrogen fertilizers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Greenhouse gases sink 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per area soils stores C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sym typeface="Wingdings" panose="05000000000000000000" pitchFamily="2" charset="2"/>
              </a:rPr>
              <a:t>x</a:t>
            </a:r>
            <a:r>
              <a:rPr lang="en-US" alt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1.8 and N x18 that plants can; in peatlands C x10 greater than plants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91231" y="155292"/>
            <a:ext cx="7772400" cy="69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133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2pPr>
            <a:lvl3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3pPr>
            <a:lvl4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4pPr>
            <a:lvl5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5pPr>
            <a:lvl6pPr marL="60958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6pPr>
            <a:lvl7pPr marL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7pPr>
            <a:lvl8pPr marL="1828754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8pPr>
            <a:lvl9pPr marL="243833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267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Soils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Erosion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96" y="1989438"/>
            <a:ext cx="2567804" cy="1834146"/>
          </a:xfrm>
          <a:prstGeom prst="rect">
            <a:avLst/>
          </a:prstGeom>
        </p:spPr>
      </p:pic>
      <p:pic>
        <p:nvPicPr>
          <p:cNvPr id="8" name="Picture 6" descr="http://www.smartgrowers.com/wp-content/uploads/2012/02/soil-for-garde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78" y="31652"/>
            <a:ext cx="1935734" cy="195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1582" y="5171268"/>
            <a:ext cx="2219384" cy="1686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009" y="3823584"/>
            <a:ext cx="2342472" cy="204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17" y="179918"/>
            <a:ext cx="11834283" cy="699615"/>
          </a:xfrm>
        </p:spPr>
        <p:txBody>
          <a:bodyPr/>
          <a:lstStyle/>
          <a:p>
            <a:pPr eaLnBrk="1" hangingPunct="1"/>
            <a:r>
              <a:rPr lang="en-US" altLang="en-US" sz="4133" dirty="0"/>
              <a:t>Regional differences in soils affect agriculture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560" y="1075520"/>
            <a:ext cx="11277600" cy="518090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3200" dirty="0"/>
              <a:t>In rainforests the nutrients are in plants, </a:t>
            </a:r>
            <a:r>
              <a:rPr lang="en-US" altLang="en-US" sz="3200" b="1" dirty="0"/>
              <a:t>not</a:t>
            </a:r>
            <a:r>
              <a:rPr lang="en-US" altLang="en-US" sz="3200" dirty="0"/>
              <a:t> in the soil</a:t>
            </a:r>
          </a:p>
          <a:p>
            <a:pPr lvl="1"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2800" dirty="0"/>
              <a:t>Rain leaches minerals and nutrients, reducing their accessibility to roots</a:t>
            </a:r>
          </a:p>
          <a:p>
            <a:pPr lvl="1"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2800" dirty="0"/>
              <a:t>Rapid decomposition of leaf litter results in a thin topsoil layer with little humus</a:t>
            </a:r>
          </a:p>
          <a:p>
            <a:pPr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3200" i="1" dirty="0" err="1"/>
              <a:t>Swidden</a:t>
            </a:r>
            <a:r>
              <a:rPr lang="en-US" altLang="en-US" sz="3200" i="1" dirty="0"/>
              <a:t> </a:t>
            </a:r>
            <a:r>
              <a:rPr lang="en-US" altLang="en-US" sz="3200" dirty="0"/>
              <a:t>agriculture</a:t>
            </a:r>
            <a:r>
              <a:rPr lang="en-US" altLang="en-US" sz="3200" i="1" dirty="0"/>
              <a:t> (=cut-and-burn) --</a:t>
            </a:r>
            <a:r>
              <a:rPr lang="en-US" altLang="en-US" sz="3200" dirty="0"/>
              <a:t> traditionally used in tropical areas</a:t>
            </a:r>
          </a:p>
          <a:p>
            <a:pPr lvl="1"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2800" dirty="0"/>
              <a:t>After short-time cultivation, a plot is left to regrow into forest</a:t>
            </a:r>
          </a:p>
          <a:p>
            <a:pPr lvl="1" eaLnBrk="1" hangingPunct="1">
              <a:lnSpc>
                <a:spcPct val="100000"/>
              </a:lnSpc>
              <a:spcBef>
                <a:spcPts val="1600"/>
              </a:spcBef>
            </a:pPr>
            <a:r>
              <a:rPr lang="en-US" altLang="en-US" sz="2800" i="1" dirty="0" err="1"/>
              <a:t>Swidden</a:t>
            </a:r>
            <a:r>
              <a:rPr lang="en-US" altLang="en-US" sz="2800" dirty="0"/>
              <a:t> agriculture is </a:t>
            </a:r>
            <a:r>
              <a:rPr lang="en-US" altLang="en-US" sz="2800" b="1" dirty="0"/>
              <a:t>not</a:t>
            </a:r>
            <a:r>
              <a:rPr lang="en-US" altLang="en-US" sz="2800" dirty="0"/>
              <a:t> </a:t>
            </a:r>
            <a:r>
              <a:rPr lang="en-US" altLang="en-US" sz="2800" b="1" dirty="0"/>
              <a:t>sustainable</a:t>
            </a:r>
            <a:r>
              <a:rPr lang="en-US" altLang="en-US" sz="2800" dirty="0"/>
              <a:t> at high population densities</a:t>
            </a:r>
          </a:p>
        </p:txBody>
      </p:sp>
    </p:spTree>
    <p:extLst>
      <p:ext uri="{BB962C8B-B14F-4D97-AF65-F5344CB8AC3E}">
        <p14:creationId xmlns:p14="http://schemas.microsoft.com/office/powerpoint/2010/main" val="310098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357717" y="182033"/>
            <a:ext cx="11580283" cy="721784"/>
          </a:xfrm>
        </p:spPr>
        <p:txBody>
          <a:bodyPr/>
          <a:lstStyle/>
          <a:p>
            <a:r>
              <a:rPr lang="en-US" altLang="en-US" smtClean="0"/>
              <a:t>Differences in regional agriculture</a:t>
            </a:r>
          </a:p>
        </p:txBody>
      </p:sp>
      <p:sp>
        <p:nvSpPr>
          <p:cNvPr id="69635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392844"/>
            <a:ext cx="11345333" cy="2259080"/>
          </a:xfrm>
        </p:spPr>
        <p:txBody>
          <a:bodyPr/>
          <a:lstStyle/>
          <a:p>
            <a:r>
              <a:rPr lang="en-US" altLang="en-US" sz="3200"/>
              <a:t>Temperate prairies have lower rainfall and less nutrient leaching </a:t>
            </a:r>
          </a:p>
          <a:p>
            <a:r>
              <a:rPr lang="en-US" altLang="en-US" sz="3200"/>
              <a:t>Dead plants return nutrients to the soil </a:t>
            </a:r>
          </a:p>
          <a:p>
            <a:r>
              <a:rPr lang="en-US" altLang="en-US" sz="3200"/>
              <a:t>Thick, rich topsoil of temperate grasslands can be farmed repeatedly for many years</a:t>
            </a:r>
          </a:p>
        </p:txBody>
      </p:sp>
      <p:pic>
        <p:nvPicPr>
          <p:cNvPr id="69636" name="Picture 8" descr="SBS_4e_Figure_09_07a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71551"/>
            <a:ext cx="4876800" cy="34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9" descr="SBS_4e_Figure_09_07b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066801"/>
            <a:ext cx="4572000" cy="33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7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 idx="4294967295"/>
          </p:nvPr>
        </p:nvSpPr>
        <p:spPr>
          <a:xfrm>
            <a:off x="386492" y="80319"/>
            <a:ext cx="10363200" cy="72178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Soil erosion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045324"/>
            <a:ext cx="11717867" cy="2386102"/>
          </a:xfrm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US" altLang="en-US" sz="2933" b="1" dirty="0"/>
              <a:t>Soil degradation</a:t>
            </a:r>
            <a:r>
              <a:rPr lang="en-US" altLang="en-US" sz="2933" dirty="0"/>
              <a:t>: loss of soil quality and productivity</a:t>
            </a:r>
          </a:p>
          <a:p>
            <a:pPr lvl="1" eaLnBrk="1" hangingPunct="1">
              <a:spcBef>
                <a:spcPts val="1600"/>
              </a:spcBef>
            </a:pPr>
            <a:r>
              <a:rPr lang="en-US" altLang="en-US" sz="2400" dirty="0" smtClean="0"/>
              <a:t>17% of the Earth’s vegetated land surface (</a:t>
            </a:r>
            <a:r>
              <a:rPr lang="en-US" altLang="en-US" sz="2400" dirty="0" err="1" smtClean="0"/>
              <a:t>Oldeman</a:t>
            </a:r>
            <a:r>
              <a:rPr lang="en-US" altLang="en-US" sz="2400" dirty="0" smtClean="0"/>
              <a:t> 1998) or 23% of all land used for food production has experienced soil degradation since 1945</a:t>
            </a:r>
          </a:p>
          <a:p>
            <a:pPr lvl="1" eaLnBrk="1" hangingPunct="1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altLang="en-US" sz="2933" b="1" dirty="0" smtClean="0"/>
              <a:t>Erosion</a:t>
            </a:r>
            <a:r>
              <a:rPr lang="en-US" altLang="en-US" sz="2933" dirty="0" smtClean="0"/>
              <a:t>: removal of material from one place to another by wind or water </a:t>
            </a:r>
            <a:r>
              <a:rPr lang="en-US" altLang="en-US" sz="2933" dirty="0" smtClean="0">
                <a:sym typeface="Wingdings" panose="05000000000000000000" pitchFamily="2" charset="2"/>
              </a:rPr>
              <a:t> happens faster than soil formation</a:t>
            </a:r>
            <a:endParaRPr lang="en-US" altLang="en-US" sz="2933" dirty="0" smtClean="0"/>
          </a:p>
        </p:txBody>
      </p:sp>
      <p:pic>
        <p:nvPicPr>
          <p:cNvPr id="71684" name="Picture 10" descr="SBS_4e_Figure_09_01a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27"/>
            <a:ext cx="2641600" cy="353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 txBox="1">
            <a:spLocks noChangeArrowheads="1"/>
          </p:cNvSpPr>
          <p:nvPr/>
        </p:nvSpPr>
        <p:spPr bwMode="auto">
          <a:xfrm>
            <a:off x="5094648" y="5736100"/>
            <a:ext cx="6705600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Aft>
                <a:spcPct val="0"/>
              </a:spcAft>
              <a:buFont typeface="Times New Roman" panose="02020603050405020304" pitchFamily="18" charset="0"/>
              <a:buNone/>
            </a:pPr>
            <a:r>
              <a:rPr lang="en-US" altLang="en-US" sz="3200" i="1" dirty="0">
                <a:solidFill>
                  <a:srgbClr val="000000"/>
                </a:solidFill>
              </a:rPr>
              <a:t>We lose 5</a:t>
            </a:r>
            <a:r>
              <a:rPr lang="en-US" altLang="en-US" sz="3200" i="1" dirty="0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en-US" altLang="en-US" sz="3200" i="1" dirty="0">
                <a:solidFill>
                  <a:srgbClr val="000000"/>
                </a:solidFill>
              </a:rPr>
              <a:t>7 million ha (size of WV) of productive cropland each year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1229" y="3614267"/>
            <a:ext cx="892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Direct costs </a:t>
            </a:r>
            <a:r>
              <a:rPr lang="en-US" sz="2400" dirty="0"/>
              <a:t>of erosion </a:t>
            </a:r>
            <a:r>
              <a:rPr lang="en-US" sz="2400" dirty="0" smtClean="0"/>
              <a:t>~US$250 billion/year </a:t>
            </a:r>
            <a:r>
              <a:rPr lang="en-US" sz="2400" dirty="0"/>
              <a:t>and the indirect costs (e.g. siltation, </a:t>
            </a:r>
            <a:r>
              <a:rPr lang="en-US" sz="2400" dirty="0" smtClean="0"/>
              <a:t>obsolescence of </a:t>
            </a:r>
            <a:r>
              <a:rPr lang="en-US" sz="2400" dirty="0"/>
              <a:t>dams, water quality declines) </a:t>
            </a:r>
            <a:r>
              <a:rPr lang="en-US" sz="2400" dirty="0" smtClean="0"/>
              <a:t>~$</a:t>
            </a:r>
            <a:r>
              <a:rPr lang="en-US" sz="2400" dirty="0"/>
              <a:t>150 </a:t>
            </a:r>
            <a:r>
              <a:rPr lang="en-US" sz="2400" dirty="0" smtClean="0"/>
              <a:t>billion/year </a:t>
            </a:r>
            <a:r>
              <a:rPr lang="en-US" sz="2400" dirty="0"/>
              <a:t>(Pimentel et </a:t>
            </a:r>
            <a:r>
              <a:rPr lang="en-US" sz="2400" dirty="0" smtClean="0"/>
              <a:t>al.1995</a:t>
            </a:r>
            <a:r>
              <a:rPr lang="en-US" sz="2400" dirty="0"/>
              <a:t>). </a:t>
            </a:r>
            <a:endParaRPr lang="en-US" sz="2400" dirty="0" smtClean="0"/>
          </a:p>
          <a:p>
            <a:r>
              <a:rPr lang="en-US" sz="2400" dirty="0" smtClean="0"/>
              <a:t>Sufficient </a:t>
            </a:r>
            <a:r>
              <a:rPr lang="en-US" sz="2400" dirty="0"/>
              <a:t>preventive measures would </a:t>
            </a:r>
            <a:r>
              <a:rPr lang="en-US" sz="2400" dirty="0" smtClean="0"/>
              <a:t>cost only </a:t>
            </a:r>
            <a:r>
              <a:rPr lang="en-US" sz="2400" dirty="0"/>
              <a:t>19% of this total (Pimentel et al. 1995).</a:t>
            </a:r>
          </a:p>
        </p:txBody>
      </p:sp>
    </p:spTree>
    <p:extLst>
      <p:ext uri="{BB962C8B-B14F-4D97-AF65-F5344CB8AC3E}">
        <p14:creationId xmlns:p14="http://schemas.microsoft.com/office/powerpoint/2010/main" val="323695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SBS_4e_Figure_09_01b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31" y="203352"/>
            <a:ext cx="4071041" cy="36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103" y="113189"/>
            <a:ext cx="8833667" cy="72178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Soil erosion is a global problem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7703" y="1202512"/>
            <a:ext cx="7279217" cy="293618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Humans are the primary cause of erosion</a:t>
            </a:r>
          </a:p>
          <a:p>
            <a:pPr lvl="1" eaLnBrk="1" hangingPunct="1"/>
            <a:r>
              <a:rPr lang="en-US" altLang="en-US" sz="2800" dirty="0"/>
              <a:t>It is occurring at unnaturally high rates</a:t>
            </a:r>
          </a:p>
          <a:p>
            <a:pPr eaLnBrk="1" hangingPunct="1"/>
            <a:r>
              <a:rPr lang="en-US" altLang="en-US" sz="2800" dirty="0"/>
              <a:t>In Africa, erosion could reduce crop yields by 50% over the next 40 years</a:t>
            </a:r>
          </a:p>
          <a:p>
            <a:pPr eaLnBrk="1" hangingPunct="1"/>
            <a:r>
              <a:rPr lang="en-US" altLang="en-US" sz="2800" dirty="0"/>
              <a:t>The U.S. loses 5 tons of soil for every ton of grain harvested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935022" y="4980736"/>
            <a:ext cx="5943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anose="02020603050405020304" pitchFamily="18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Font typeface="Times New Roman" panose="02020603050405020304" pitchFamily="18" charset="0"/>
              <a:buChar char="-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i="1" dirty="0"/>
              <a:t>Degradation of topsoil and decreased crop yields, added to population growth are leading agriculture’s future to a crisis situation</a:t>
            </a:r>
          </a:p>
        </p:txBody>
      </p:sp>
      <p:pic>
        <p:nvPicPr>
          <p:cNvPr id="75781" name="Picture 6" descr="07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2"/>
          <a:stretch>
            <a:fillRect/>
          </a:stretch>
        </p:blipFill>
        <p:spPr bwMode="auto">
          <a:xfrm>
            <a:off x="7768167" y="3896783"/>
            <a:ext cx="4423833" cy="29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96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isisit">
  <a:themeElements>
    <a:clrScheme name="thisis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sisi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sis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isisit">
  <a:themeElements>
    <a:clrScheme name="thisis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sisi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sis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isisit">
  <a:themeElements>
    <a:clrScheme name="thisis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sisi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isis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sis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sis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914</Words>
  <Application>Microsoft Macintosh PowerPoint</Application>
  <PresentationFormat>Custom</PresentationFormat>
  <Paragraphs>113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thisisit</vt:lpstr>
      <vt:lpstr>1_thisisit</vt:lpstr>
      <vt:lpstr>2_thisisit</vt:lpstr>
      <vt:lpstr>Knowing the Hazards: Ecosystem services </vt:lpstr>
      <vt:lpstr>PowerPoint Presentation</vt:lpstr>
      <vt:lpstr>PowerPoint Presentation</vt:lpstr>
      <vt:lpstr>PowerPoint Presentation</vt:lpstr>
      <vt:lpstr>PowerPoint Presentation</vt:lpstr>
      <vt:lpstr>Regional differences in soils affect agriculture</vt:lpstr>
      <vt:lpstr>Differences in regional agriculture</vt:lpstr>
      <vt:lpstr>Soil erosion</vt:lpstr>
      <vt:lpstr>Soil erosion is a global problem</vt:lpstr>
      <vt:lpstr>The Dust Storms</vt:lpstr>
      <vt:lpstr>PowerPoint Presentation</vt:lpstr>
      <vt:lpstr>Protecting soil: terracing and intercropping</vt:lpstr>
      <vt:lpstr>Protecting soil: shelterbelts and reduced tillage</vt:lpstr>
      <vt:lpstr>Irrigation: productivity with problems</vt:lpstr>
      <vt:lpstr>Irrigation: productivity with problems</vt:lpstr>
      <vt:lpstr>Sustainable approaches to irrigation</vt:lpstr>
      <vt:lpstr>Inorganic fertilizers cause problems</vt:lpstr>
      <vt:lpstr>Sustainable fertilizers</vt:lpstr>
      <vt:lpstr>Linkage and Feedback Loops</vt:lpstr>
    </vt:vector>
  </TitlesOfParts>
  <Company>Old Dominion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Leaving the “Safe Operating Space”</dc:title>
  <dc:creator>Lobova, Tatyana A.</dc:creator>
  <cp:lastModifiedBy>Hans-Peter Plag</cp:lastModifiedBy>
  <cp:revision>23</cp:revision>
  <dcterms:created xsi:type="dcterms:W3CDTF">2016-09-08T20:32:39Z</dcterms:created>
  <dcterms:modified xsi:type="dcterms:W3CDTF">2017-02-21T02:20:55Z</dcterms:modified>
</cp:coreProperties>
</file>