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62"/>
  </p:notesMasterIdLst>
  <p:sldIdLst>
    <p:sldId id="294" r:id="rId3"/>
    <p:sldId id="345" r:id="rId4"/>
    <p:sldId id="312" r:id="rId5"/>
    <p:sldId id="313" r:id="rId6"/>
    <p:sldId id="314" r:id="rId7"/>
    <p:sldId id="296" r:id="rId8"/>
    <p:sldId id="264" r:id="rId9"/>
    <p:sldId id="260" r:id="rId10"/>
    <p:sldId id="261" r:id="rId11"/>
    <p:sldId id="262" r:id="rId12"/>
    <p:sldId id="263" r:id="rId13"/>
    <p:sldId id="315" r:id="rId14"/>
    <p:sldId id="317" r:id="rId15"/>
    <p:sldId id="298" r:id="rId16"/>
    <p:sldId id="299" r:id="rId17"/>
    <p:sldId id="302" r:id="rId18"/>
    <p:sldId id="303" r:id="rId19"/>
    <p:sldId id="304" r:id="rId20"/>
    <p:sldId id="305" r:id="rId21"/>
    <p:sldId id="307" r:id="rId22"/>
    <p:sldId id="309" r:id="rId23"/>
    <p:sldId id="310" r:id="rId24"/>
    <p:sldId id="274" r:id="rId25"/>
    <p:sldId id="285" r:id="rId26"/>
    <p:sldId id="286" r:id="rId27"/>
    <p:sldId id="289" r:id="rId28"/>
    <p:sldId id="290" r:id="rId29"/>
    <p:sldId id="291" r:id="rId30"/>
    <p:sldId id="292" r:id="rId31"/>
    <p:sldId id="293" r:id="rId32"/>
    <p:sldId id="275" r:id="rId33"/>
    <p:sldId id="276" r:id="rId34"/>
    <p:sldId id="277" r:id="rId35"/>
    <p:sldId id="278" r:id="rId36"/>
    <p:sldId id="279" r:id="rId37"/>
    <p:sldId id="281" r:id="rId38"/>
    <p:sldId id="266" r:id="rId39"/>
    <p:sldId id="271" r:id="rId40"/>
    <p:sldId id="267" r:id="rId41"/>
    <p:sldId id="268" r:id="rId42"/>
    <p:sldId id="269" r:id="rId43"/>
    <p:sldId id="270" r:id="rId44"/>
    <p:sldId id="334" r:id="rId45"/>
    <p:sldId id="336" r:id="rId46"/>
    <p:sldId id="333" r:id="rId47"/>
    <p:sldId id="338" r:id="rId48"/>
    <p:sldId id="340" r:id="rId49"/>
    <p:sldId id="326" r:id="rId50"/>
    <p:sldId id="297" r:id="rId51"/>
    <p:sldId id="323" r:id="rId52"/>
    <p:sldId id="322" r:id="rId53"/>
    <p:sldId id="324" r:id="rId54"/>
    <p:sldId id="321" r:id="rId55"/>
    <p:sldId id="328" r:id="rId56"/>
    <p:sldId id="330" r:id="rId57"/>
    <p:sldId id="342" r:id="rId58"/>
    <p:sldId id="346" r:id="rId59"/>
    <p:sldId id="343" r:id="rId60"/>
    <p:sldId id="34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3300"/>
    <a:srgbClr val="0F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47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B48F5-AAE7-4776-8ABC-7C8AB9E99448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6029A-0CB9-4F4F-93E5-759D6AAC7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03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B73E3-829C-46CC-B22D-93345CCCC0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6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B73E3-829C-46CC-B22D-93345CCCC0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6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A01C0-B27F-4F6F-B1A6-933788FD7A6E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2/8/2016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3A92-8DF4-4D25-BBDA-46CD3BB5050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56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EC14-99FA-496D-8150-CB608055BCFC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4700-1B6E-4025-80D3-446692B9B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99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A01C0-B27F-4F6F-B1A6-933788FD7A6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2/8/2016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3A92-8DF4-4D25-BBDA-46CD3BB5050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41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EC14-99FA-496D-8150-CB608055BCFC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4700-1B6E-4025-80D3-446692B9B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EC14-99FA-496D-8150-CB608055BCFC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4700-1B6E-4025-80D3-446692B9B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6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641D-E382-40C0-9E9A-6B4F099659F5}" type="datetimeFigureOut">
              <a:rPr lang="en-US" smtClean="0"/>
              <a:t>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A3AA-8E07-4248-BB01-A410A878A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2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9A01C0-B27F-4F6F-B1A6-933788FD7A6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2/8/2016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783A92-8DF4-4D25-BBDA-46CD3BB5050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12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9A01C0-B27F-4F6F-B1A6-933788FD7A6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2/8/2016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783A92-8DF4-4D25-BBDA-46CD3BB5050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542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4.jpe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7.em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oleObject" Target="../embeddings/Microsoft_Excel_97-2003_Worksheet1.xls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851648" cy="14478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Modeling the I</a:t>
            </a:r>
            <a:r>
              <a:rPr lang="en-US" sz="4400" dirty="0" smtClean="0">
                <a:latin typeface="Comic Sans MS" panose="030F0702030302020204" pitchFamily="66" charset="0"/>
              </a:rPr>
              <a:t>mpacts </a:t>
            </a:r>
            <a:r>
              <a:rPr lang="en-US" sz="4400" dirty="0">
                <a:latin typeface="Comic Sans MS" panose="030F0702030302020204" pitchFamily="66" charset="0"/>
              </a:rPr>
              <a:t>of </a:t>
            </a:r>
            <a:r>
              <a:rPr lang="en-US" sz="4400" dirty="0" smtClean="0">
                <a:latin typeface="Comic Sans MS" panose="030F0702030302020204" pitchFamily="66" charset="0"/>
              </a:rPr>
              <a:t>Water Quality </a:t>
            </a:r>
            <a:r>
              <a:rPr lang="en-US" sz="4400" dirty="0">
                <a:latin typeface="Comic Sans MS" panose="030F0702030302020204" pitchFamily="66" charset="0"/>
              </a:rPr>
              <a:t>on SAV and other </a:t>
            </a:r>
            <a:r>
              <a:rPr lang="en-US" sz="4400" dirty="0" smtClean="0">
                <a:latin typeface="Comic Sans MS" panose="030F0702030302020204" pitchFamily="66" charset="0"/>
              </a:rPr>
              <a:t>Living Resources </a:t>
            </a:r>
            <a:r>
              <a:rPr lang="en-US" sz="4400" dirty="0">
                <a:latin typeface="Comic Sans MS" panose="030F0702030302020204" pitchFamily="66" charset="0"/>
              </a:rPr>
              <a:t>in the T</a:t>
            </a:r>
            <a:r>
              <a:rPr lang="en-US" sz="4400" dirty="0" smtClean="0">
                <a:latin typeface="Comic Sans MS" panose="030F0702030302020204" pitchFamily="66" charset="0"/>
              </a:rPr>
              <a:t>idal </a:t>
            </a:r>
            <a:r>
              <a:rPr lang="en-US" sz="4400" dirty="0">
                <a:latin typeface="Comic Sans MS" panose="030F0702030302020204" pitchFamily="66" charset="0"/>
              </a:rPr>
              <a:t>Chesapeake Bay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200400"/>
            <a:ext cx="7473696" cy="2514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Richard C. Zimmerman, Victoria J. Hill 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Bio-Optical Research Group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Department of Ocean, Earth &amp; Atmospheric Sciences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Old Dominion University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Norfolk VA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Charles L. Gallegos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Smithsonian Environmental Research Center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Edgewater, MD</a:t>
            </a:r>
          </a:p>
          <a:p>
            <a:pPr algn="ctr"/>
            <a:endParaRPr lang="en-US" dirty="0" smtClean="0">
              <a:latin typeface="Comic Sans MS" panose="030F0702030302020204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3276600"/>
            <a:ext cx="676656" cy="1313073"/>
            <a:chOff x="533400" y="3886199"/>
            <a:chExt cx="585216" cy="1313073"/>
          </a:xfrm>
        </p:grpSpPr>
        <p:pic>
          <p:nvPicPr>
            <p:cNvPr id="4" name="Picture 8" descr="borg_logo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3886199"/>
              <a:ext cx="584670" cy="999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4819131"/>
              <a:ext cx="585216" cy="380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55" descr="nsf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5943600"/>
            <a:ext cx="696142" cy="72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vaseagrant.vims.edu/wp-content/uploads/2011/03/web_logo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4"/>
          <a:stretch/>
        </p:blipFill>
        <p:spPr bwMode="auto">
          <a:xfrm>
            <a:off x="3714377" y="6011302"/>
            <a:ext cx="1467223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bs.twimg.com/profile_images/450639880104599552/9E1pU3yL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40" y="6009397"/>
            <a:ext cx="59436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6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Mesohaline SAV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4 spp.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1334869"/>
            <a:ext cx="3048000" cy="2475131"/>
            <a:chOff x="609600" y="1676400"/>
            <a:chExt cx="3048000" cy="2475131"/>
          </a:xfrm>
        </p:grpSpPr>
        <p:pic>
          <p:nvPicPr>
            <p:cNvPr id="11" name="Picture 10" descr="Coontail keeps its shape when taken out of water. (Maryland Department of Natural Resources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676400"/>
              <a:ext cx="30480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36899" y="3505200"/>
              <a:ext cx="2593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Ceratophyllum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demersum</a:t>
              </a:r>
              <a:endParaRPr lang="en-US" dirty="0"/>
            </a:p>
            <a:p>
              <a:pPr algn="ctr"/>
              <a:r>
                <a:rPr lang="en-US" dirty="0" err="1" smtClean="0"/>
                <a:t>Coontail</a:t>
              </a:r>
              <a:endParaRPr lang="en-US" dirty="0" smtClean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62600" y="4038600"/>
            <a:ext cx="3048000" cy="2590800"/>
            <a:chOff x="5562600" y="4038600"/>
            <a:chExt cx="3048000" cy="2590800"/>
          </a:xfrm>
        </p:grpSpPr>
        <p:pic>
          <p:nvPicPr>
            <p:cNvPr id="13" name="Picture 16" descr="Horned pondweed has long, thread-like leaves along slender, branching stems. (Maryland Department of Natural Resources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038600"/>
              <a:ext cx="30480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38813" y="5983069"/>
              <a:ext cx="2095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Zanichellia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palustrus</a:t>
              </a:r>
              <a:endParaRPr lang="en-US" dirty="0"/>
            </a:p>
            <a:p>
              <a:pPr algn="ctr"/>
              <a:r>
                <a:rPr lang="en-US" dirty="0" smtClean="0"/>
                <a:t>Horned pondweed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62600" y="1334869"/>
            <a:ext cx="3048000" cy="2475131"/>
            <a:chOff x="5410200" y="1676400"/>
            <a:chExt cx="3048000" cy="2475131"/>
          </a:xfrm>
        </p:grpSpPr>
        <p:pic>
          <p:nvPicPr>
            <p:cNvPr id="15" name="Picture 24" descr="Sago pondweed has bead-like flowers that grow along a slender spike. (Maryland Department of Natural Resources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676400"/>
              <a:ext cx="30480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693604" y="3505200"/>
              <a:ext cx="24811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Potamogeton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pectinatus</a:t>
              </a:r>
              <a:endParaRPr lang="en-US" dirty="0"/>
            </a:p>
            <a:p>
              <a:pPr algn="ctr"/>
              <a:r>
                <a:rPr lang="en-US" dirty="0" smtClean="0"/>
                <a:t>Sago pondweed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14400" y="4061012"/>
            <a:ext cx="2209798" cy="2568388"/>
            <a:chOff x="914400" y="4061012"/>
            <a:chExt cx="2209798" cy="2568388"/>
          </a:xfrm>
        </p:grpSpPr>
        <p:pic>
          <p:nvPicPr>
            <p:cNvPr id="19" name="Picture 4" descr="http://www.chesapeakebay.net/images/field_guide_small/Field_Guide_thumbnail2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061012"/>
              <a:ext cx="2209798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94334" y="5983069"/>
              <a:ext cx="18499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Ruppia maritima</a:t>
              </a:r>
              <a:endParaRPr lang="en-US" dirty="0" smtClean="0"/>
            </a:p>
            <a:p>
              <a:pPr algn="ctr"/>
              <a:r>
                <a:rPr lang="en-US" dirty="0" smtClean="0"/>
                <a:t>Widgeon grass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7557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67200" y="2438400"/>
            <a:ext cx="4637256" cy="3465731"/>
            <a:chOff x="4267200" y="2438400"/>
            <a:chExt cx="4637256" cy="3465731"/>
          </a:xfrm>
        </p:grpSpPr>
        <p:pic>
          <p:nvPicPr>
            <p:cNvPr id="2050" name="Picture 2" descr="Eelgrass has long, ribbon-like leaves. (Maryland Department of Natural Resources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438400"/>
              <a:ext cx="4637256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743001" y="5257800"/>
              <a:ext cx="1685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Zostera marina</a:t>
              </a:r>
              <a:endParaRPr lang="en-US" dirty="0" smtClean="0"/>
            </a:p>
            <a:p>
              <a:pPr algn="ctr"/>
              <a:r>
                <a:rPr lang="en-US" dirty="0" smtClean="0"/>
                <a:t>eelgrass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400" y="2438400"/>
            <a:ext cx="3314698" cy="3389531"/>
            <a:chOff x="533400" y="2438400"/>
            <a:chExt cx="3314698" cy="3389531"/>
          </a:xfrm>
        </p:grpSpPr>
        <p:pic>
          <p:nvPicPr>
            <p:cNvPr id="9" name="Picture 4" descr="http://www.chesapeakebay.net/images/field_guide_small/Field_Guide_thumbnail2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438400"/>
              <a:ext cx="3314698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313746" y="5181600"/>
              <a:ext cx="17540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Ruppia maritima</a:t>
              </a:r>
              <a:endParaRPr lang="en-US" dirty="0" smtClean="0"/>
            </a:p>
            <a:p>
              <a:r>
                <a:rPr lang="en-US" dirty="0" smtClean="0"/>
                <a:t>Widgeon grass</a:t>
              </a:r>
              <a:endParaRPr lang="en-US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57200" y="609600"/>
            <a:ext cx="8229600" cy="1447800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Comic Sans MS" panose="030F0702030302020204" pitchFamily="66" charset="0"/>
              </a:rPr>
              <a:t>Polyhaline SAV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2 spp.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53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618" y="819841"/>
            <a:ext cx="8229600" cy="90858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So, what does climate change have in store for SAV?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62291"/>
            <a:ext cx="8762999" cy="4633101"/>
          </a:xfrm>
        </p:spPr>
        <p:txBody>
          <a:bodyPr>
            <a:normAutofit fontScale="92500" lnSpcReduction="10000"/>
          </a:bodyPr>
          <a:lstStyle/>
          <a:p>
            <a:pPr indent="-246888"/>
            <a:r>
              <a:rPr lang="en-US" sz="3000" dirty="0" smtClean="0">
                <a:latin typeface="Comic Sans MS" panose="030F0702030302020204" pitchFamily="66" charset="0"/>
              </a:rPr>
              <a:t>Climate warming will increase summer stress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Chesapeake Bay eelgrass</a:t>
            </a:r>
          </a:p>
          <a:p>
            <a:pPr lvl="2"/>
            <a:r>
              <a:rPr lang="en-US" sz="1700" dirty="0" smtClean="0">
                <a:latin typeface="Comic Sans MS" panose="030F0702030302020204" pitchFamily="66" charset="0"/>
              </a:rPr>
              <a:t>Moore &amp; Jarvis. 2008. </a:t>
            </a:r>
            <a:r>
              <a:rPr lang="en-US" sz="1700" i="1" dirty="0" smtClean="0">
                <a:latin typeface="Comic Sans MS" panose="030F0702030302020204" pitchFamily="66" charset="0"/>
              </a:rPr>
              <a:t>J. Coast. Res</a:t>
            </a:r>
            <a:r>
              <a:rPr lang="en-US" sz="1700" dirty="0" smtClean="0">
                <a:latin typeface="Comic Sans MS" panose="030F0702030302020204" pitchFamily="66" charset="0"/>
              </a:rPr>
              <a:t> </a:t>
            </a:r>
            <a:r>
              <a:rPr lang="en-US" sz="1700" b="1" dirty="0" smtClean="0">
                <a:latin typeface="Comic Sans MS" panose="030F0702030302020204" pitchFamily="66" charset="0"/>
              </a:rPr>
              <a:t>55</a:t>
            </a:r>
            <a:r>
              <a:rPr lang="en-US" sz="1700" dirty="0" smtClean="0">
                <a:latin typeface="Comic Sans MS" panose="030F0702030302020204" pitchFamily="66" charset="0"/>
              </a:rPr>
              <a:t>:135-247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Mediterranean </a:t>
            </a:r>
            <a:r>
              <a:rPr lang="en-US" sz="2000" i="1" dirty="0" smtClean="0">
                <a:latin typeface="Comic Sans MS" panose="030F0702030302020204" pitchFamily="66" charset="0"/>
              </a:rPr>
              <a:t>Posidonia</a:t>
            </a:r>
          </a:p>
          <a:p>
            <a:pPr lvl="2"/>
            <a:r>
              <a:rPr lang="en-US" sz="1700" dirty="0" err="1">
                <a:latin typeface="Comic Sans MS" panose="030F0702030302020204" pitchFamily="66" charset="0"/>
              </a:rPr>
              <a:t>Marbà</a:t>
            </a:r>
            <a:r>
              <a:rPr lang="en-US" sz="1700" dirty="0">
                <a:latin typeface="Comic Sans MS" panose="030F0702030302020204" pitchFamily="66" charset="0"/>
              </a:rPr>
              <a:t>, N. and C. Duarte. 2010. </a:t>
            </a:r>
            <a:r>
              <a:rPr lang="en-US" sz="1700" i="1" dirty="0" smtClean="0">
                <a:latin typeface="Comic Sans MS" panose="030F0702030302020204" pitchFamily="66" charset="0"/>
              </a:rPr>
              <a:t> </a:t>
            </a:r>
            <a:r>
              <a:rPr lang="en-US" sz="1700" i="1" dirty="0">
                <a:latin typeface="Comic Sans MS" panose="030F0702030302020204" pitchFamily="66" charset="0"/>
              </a:rPr>
              <a:t>Global Change Biology </a:t>
            </a:r>
            <a:r>
              <a:rPr lang="en-US" sz="1700" b="1" i="1" dirty="0">
                <a:latin typeface="Comic Sans MS" panose="030F0702030302020204" pitchFamily="66" charset="0"/>
              </a:rPr>
              <a:t>16</a:t>
            </a:r>
            <a:r>
              <a:rPr lang="en-US" sz="1700" dirty="0">
                <a:latin typeface="Comic Sans MS" panose="030F0702030302020204" pitchFamily="66" charset="0"/>
              </a:rPr>
              <a:t>:2366-2375</a:t>
            </a:r>
            <a:r>
              <a:rPr lang="en-US" sz="1700" dirty="0" smtClean="0">
                <a:latin typeface="Comic Sans MS" panose="030F0702030302020204" pitchFamily="66" charset="0"/>
              </a:rPr>
              <a:t>.</a:t>
            </a:r>
          </a:p>
          <a:p>
            <a:pPr lvl="2"/>
            <a:endParaRPr lang="en-US" sz="1700" dirty="0" smtClean="0">
              <a:latin typeface="Comic Sans MS" panose="030F0702030302020204" pitchFamily="66" charset="0"/>
            </a:endParaRPr>
          </a:p>
          <a:p>
            <a:r>
              <a:rPr lang="en-US" sz="3000" dirty="0" smtClean="0">
                <a:latin typeface="Comic Sans MS" panose="030F0702030302020204" pitchFamily="66" charset="0"/>
              </a:rPr>
              <a:t>Heat stress events will become more frequent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European eelgrass</a:t>
            </a:r>
          </a:p>
          <a:p>
            <a:pPr lvl="2"/>
            <a:r>
              <a:rPr lang="en-US" sz="1700" dirty="0" err="1" smtClean="0">
                <a:latin typeface="Comic Sans MS" panose="030F0702030302020204" pitchFamily="66" charset="0"/>
              </a:rPr>
              <a:t>Franssen</a:t>
            </a:r>
            <a:r>
              <a:rPr lang="en-US" sz="1700" dirty="0">
                <a:latin typeface="Comic Sans MS" panose="030F0702030302020204" pitchFamily="66" charset="0"/>
              </a:rPr>
              <a:t>, S. and others 2012. Transcriptomic resilience to global warming in the seagrass </a:t>
            </a:r>
            <a:r>
              <a:rPr lang="en-US" sz="1700" i="1" dirty="0">
                <a:latin typeface="Comic Sans MS" panose="030F0702030302020204" pitchFamily="66" charset="0"/>
              </a:rPr>
              <a:t>Zostera marina, a marine foundation species. Proc. Nat. Acad. Sci. </a:t>
            </a:r>
            <a:r>
              <a:rPr lang="en-US" sz="1700" b="1" i="1" dirty="0">
                <a:latin typeface="Comic Sans MS" panose="030F0702030302020204" pitchFamily="66" charset="0"/>
              </a:rPr>
              <a:t>108: 19276-19281.</a:t>
            </a:r>
          </a:p>
          <a:p>
            <a:pPr lvl="2"/>
            <a:r>
              <a:rPr lang="en-US" sz="1700" dirty="0">
                <a:latin typeface="Comic Sans MS" panose="030F0702030302020204" pitchFamily="66" charset="0"/>
              </a:rPr>
              <a:t>Winters, G., P. </a:t>
            </a:r>
            <a:r>
              <a:rPr lang="en-US" sz="1700" dirty="0" err="1">
                <a:latin typeface="Comic Sans MS" panose="030F0702030302020204" pitchFamily="66" charset="0"/>
              </a:rPr>
              <a:t>Nelle</a:t>
            </a:r>
            <a:r>
              <a:rPr lang="en-US" sz="1700" dirty="0">
                <a:latin typeface="Comic Sans MS" panose="030F0702030302020204" pitchFamily="66" charset="0"/>
              </a:rPr>
              <a:t>, B. Fricke, G. Rauch, and T. </a:t>
            </a:r>
            <a:r>
              <a:rPr lang="en-US" sz="1700" dirty="0" err="1">
                <a:latin typeface="Comic Sans MS" panose="030F0702030302020204" pitchFamily="66" charset="0"/>
              </a:rPr>
              <a:t>Reusch</a:t>
            </a:r>
            <a:r>
              <a:rPr lang="en-US" sz="1700" dirty="0">
                <a:latin typeface="Comic Sans MS" panose="030F0702030302020204" pitchFamily="66" charset="0"/>
              </a:rPr>
              <a:t>. 2011. Effects of a simulated heat wave on </a:t>
            </a:r>
            <a:r>
              <a:rPr lang="en-US" sz="1700" dirty="0" err="1">
                <a:latin typeface="Comic Sans MS" panose="030F0702030302020204" pitchFamily="66" charset="0"/>
              </a:rPr>
              <a:t>photophysiology</a:t>
            </a:r>
            <a:r>
              <a:rPr lang="en-US" sz="1700" dirty="0">
                <a:latin typeface="Comic Sans MS" panose="030F0702030302020204" pitchFamily="66" charset="0"/>
              </a:rPr>
              <a:t> and gene expression of high- and low-latitude populations of </a:t>
            </a:r>
            <a:r>
              <a:rPr lang="en-US" sz="1700" i="1" dirty="0">
                <a:latin typeface="Comic Sans MS" panose="030F0702030302020204" pitchFamily="66" charset="0"/>
              </a:rPr>
              <a:t>Zostera marina. Mar. Ecol. Prog. Ser. </a:t>
            </a:r>
            <a:r>
              <a:rPr lang="en-US" sz="1700" b="1" i="1" dirty="0">
                <a:latin typeface="Comic Sans MS" panose="030F0702030302020204" pitchFamily="66" charset="0"/>
              </a:rPr>
              <a:t>435: 83-95</a:t>
            </a:r>
            <a:r>
              <a:rPr lang="en-US" sz="1700" b="1" i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sz="3000" dirty="0" smtClean="0">
                <a:latin typeface="Comic Sans MS" panose="030F0702030302020204" pitchFamily="66" charset="0"/>
              </a:rPr>
              <a:t>Water quality continues to deteriorate . . . .</a:t>
            </a:r>
            <a:endParaRPr lang="en-US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>
                <a:latin typeface="Comic Sans MS" panose="030F0702030302020204" pitchFamily="66" charset="0"/>
              </a:rPr>
              <a:t>CO</a:t>
            </a:r>
            <a:r>
              <a:rPr lang="en-US" altLang="en-US" baseline="-25000" dirty="0" smtClean="0">
                <a:latin typeface="Comic Sans MS" panose="030F0702030302020204" pitchFamily="66" charset="0"/>
              </a:rPr>
              <a:t>2</a:t>
            </a:r>
            <a:r>
              <a:rPr lang="en-US" altLang="en-US" dirty="0" smtClean="0">
                <a:latin typeface="Comic Sans MS" panose="030F0702030302020204" pitchFamily="66" charset="0"/>
              </a:rPr>
              <a:t> availability modifies eelgrass response to temperature:</a:t>
            </a:r>
          </a:p>
          <a:p>
            <a:pPr lvl="1"/>
            <a:r>
              <a:rPr lang="en-US" sz="2600" dirty="0" smtClean="0">
                <a:latin typeface="Comic Sans MS" panose="030F0702030302020204" pitchFamily="66" charset="0"/>
              </a:rPr>
              <a:t>Increased photosynthesis and positive C balance</a:t>
            </a:r>
          </a:p>
          <a:p>
            <a:pPr lvl="1"/>
            <a:r>
              <a:rPr lang="en-US" sz="2600" dirty="0" smtClean="0">
                <a:latin typeface="Comic Sans MS" panose="030F0702030302020204" pitchFamily="66" charset="0"/>
              </a:rPr>
              <a:t>Survival &amp; reproduction</a:t>
            </a:r>
          </a:p>
          <a:p>
            <a:pPr lvl="1"/>
            <a:r>
              <a:rPr lang="en-US" sz="2600" dirty="0" smtClean="0">
                <a:latin typeface="Comic Sans MS" panose="030F0702030302020204" pitchFamily="66" charset="0"/>
              </a:rPr>
              <a:t>Shoot Size</a:t>
            </a:r>
          </a:p>
          <a:p>
            <a:pPr lvl="1"/>
            <a:r>
              <a:rPr lang="en-US" sz="2600" dirty="0" smtClean="0">
                <a:latin typeface="Comic Sans MS" panose="030F0702030302020204" pitchFamily="66" charset="0"/>
              </a:rPr>
              <a:t>Growth</a:t>
            </a:r>
          </a:p>
          <a:p>
            <a:pPr lvl="1"/>
            <a:r>
              <a:rPr lang="en-US" sz="2600" dirty="0" smtClean="0">
                <a:latin typeface="Comic Sans MS" panose="030F0702030302020204" pitchFamily="66" charset="0"/>
              </a:rPr>
              <a:t>Below-ground biomass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Long term experiments on whole plants support short-term responses of individual leaves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Can we combine physiology with bio-optical modeling to predict SAV response across the aquatic landscape?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381000"/>
            <a:ext cx="8839200" cy="72026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And what about Ocean Acidification?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6479" t="7611" r="10220" b="9937"/>
          <a:stretch>
            <a:fillRect/>
          </a:stretch>
        </p:blipFill>
        <p:spPr bwMode="auto">
          <a:xfrm>
            <a:off x="123239" y="1467852"/>
            <a:ext cx="8936026" cy="520534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42906" y="457200"/>
            <a:ext cx="8901094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Predictive Modeling with GrassLight </a:t>
            </a:r>
            <a:r>
              <a:rPr lang="en-US" sz="32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Ver</a:t>
            </a:r>
            <a:r>
              <a:rPr lang="en-US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 2.13</a:t>
            </a:r>
            <a:br>
              <a:rPr lang="en-US" sz="3200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The SAV Bio-Optical Model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17455" y="4210258"/>
            <a:ext cx="1980287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Irradiance Distribution</a:t>
            </a:r>
          </a:p>
          <a:p>
            <a:pPr algn="ctr"/>
            <a:r>
              <a:rPr lang="en-US" sz="1400" dirty="0"/>
              <a:t>and Light Absorption 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38775" y="4967728"/>
            <a:ext cx="173868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Photosynthesis and </a:t>
            </a:r>
          </a:p>
          <a:p>
            <a:pPr algn="ctr"/>
            <a:r>
              <a:rPr lang="en-US" sz="1400" dirty="0"/>
              <a:t>Carbon Balance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576757" y="3453115"/>
            <a:ext cx="129785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Plant/Canopy </a:t>
            </a:r>
          </a:p>
          <a:p>
            <a:pPr algn="ctr"/>
            <a:r>
              <a:rPr lang="en-US" sz="1400" dirty="0"/>
              <a:t>Architecture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670734" y="3452313"/>
            <a:ext cx="160871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Water Column</a:t>
            </a:r>
          </a:p>
          <a:p>
            <a:pPr algn="ctr"/>
            <a:r>
              <a:rPr lang="en-US" sz="1400" dirty="0"/>
              <a:t>Optical Properties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269879" y="3452313"/>
            <a:ext cx="1144993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Leaf Optical</a:t>
            </a:r>
          </a:p>
          <a:p>
            <a:pPr algn="ctr"/>
            <a:r>
              <a:rPr lang="en-US" sz="1400" dirty="0"/>
              <a:t>Properties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299203" y="3546948"/>
            <a:ext cx="232655" cy="23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985690" y="3546948"/>
            <a:ext cx="232654" cy="23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707598" y="4001740"/>
            <a:ext cx="0" cy="20531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4707598" y="4766429"/>
            <a:ext cx="0" cy="20531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884973" y="5713253"/>
            <a:ext cx="1679242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Depth Distribution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4724074" y="5511954"/>
            <a:ext cx="0" cy="20531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799202" y="3456432"/>
            <a:ext cx="88637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Epiphyte Load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447906" y="3546948"/>
            <a:ext cx="232654" cy="23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999524" y="5062577"/>
            <a:ext cx="1181093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Temperature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224129" y="5055289"/>
            <a:ext cx="842154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CO2/pH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285583" y="5180316"/>
            <a:ext cx="401347" cy="45719"/>
          </a:xfrm>
          <a:prstGeom prst="rightArrow">
            <a:avLst/>
          </a:prstGeom>
          <a:solidFill>
            <a:srgbClr val="FFFF00"/>
          </a:solidFill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10800000">
            <a:off x="5678154" y="5203362"/>
            <a:ext cx="401347" cy="45719"/>
          </a:xfrm>
          <a:prstGeom prst="rightArrow">
            <a:avLst/>
          </a:prstGeom>
          <a:solidFill>
            <a:srgbClr val="FFFF00"/>
          </a:solidFill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01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 smtClean="0">
                <a:effectLst/>
                <a:latin typeface="Comic Sans MS" panose="030F0702030302020204" pitchFamily="66" charset="0"/>
              </a:rPr>
              <a:t>GrassLight Ver. 2.13</a:t>
            </a:r>
            <a:r>
              <a:rPr lang="en-US" sz="3600" dirty="0" smtClean="0">
                <a:effectLst/>
                <a:latin typeface="Comic Sans MS" panose="030F0702030302020204" pitchFamily="66" charset="0"/>
              </a:rPr>
              <a:t/>
            </a:r>
            <a:br>
              <a:rPr lang="en-US" sz="3600" dirty="0" smtClean="0">
                <a:effectLst/>
                <a:latin typeface="Comic Sans MS" panose="030F0702030302020204" pitchFamily="66" charset="0"/>
              </a:rPr>
            </a:br>
            <a:r>
              <a:rPr lang="en-US" sz="3600" dirty="0" smtClean="0">
                <a:effectLst/>
                <a:latin typeface="Comic Sans MS" panose="030F0702030302020204" pitchFamily="66" charset="0"/>
              </a:rPr>
              <a:t>The </a:t>
            </a:r>
            <a:r>
              <a:rPr lang="en-US" sz="3600" dirty="0">
                <a:effectLst/>
                <a:latin typeface="Comic Sans MS" panose="030F0702030302020204" pitchFamily="66" charset="0"/>
              </a:rPr>
              <a:t>Seagrass Bio-Optical Model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6348" y="1600200"/>
            <a:ext cx="2438400" cy="1846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Spectral Solar Irradiance @ Sea Surface</a:t>
            </a:r>
          </a:p>
          <a:p>
            <a:pPr algn="ctr"/>
            <a:r>
              <a:rPr lang="en-US" sz="1200" dirty="0"/>
              <a:t>Gregg, W., and K. Carder. 1990. A simple spectral solar irradiance model for cloudless maritime atmospheres. Limnol. Oceanogr. </a:t>
            </a:r>
            <a:r>
              <a:rPr lang="en-US" sz="1200" b="1" dirty="0"/>
              <a:t>35: 1657-1675</a:t>
            </a:r>
            <a:r>
              <a:rPr lang="en-US" sz="1200" b="1" dirty="0" smtClean="0"/>
              <a:t>.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2286000"/>
            <a:ext cx="2286000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Water Column Constituents &amp; Optical Properties</a:t>
            </a:r>
          </a:p>
          <a:p>
            <a:pPr algn="ctr"/>
            <a:r>
              <a:rPr lang="en-US" sz="1200" dirty="0"/>
              <a:t>Lee, Z.-P., K. Du, and R. </a:t>
            </a:r>
            <a:r>
              <a:rPr lang="en-US" sz="1200" dirty="0" err="1"/>
              <a:t>Arnone</a:t>
            </a:r>
            <a:r>
              <a:rPr lang="en-US" sz="1200" dirty="0"/>
              <a:t>. 2005. A model for the diffuse attenuation </a:t>
            </a:r>
            <a:r>
              <a:rPr lang="en-US" sz="1200" dirty="0" err="1"/>
              <a:t>coeffficient</a:t>
            </a:r>
            <a:r>
              <a:rPr lang="en-US" sz="1200" dirty="0"/>
              <a:t> of downwelling irradiance. J. </a:t>
            </a:r>
            <a:r>
              <a:rPr lang="en-US" sz="1200" dirty="0" err="1"/>
              <a:t>Geophys</a:t>
            </a:r>
            <a:r>
              <a:rPr lang="en-US" sz="1200" dirty="0"/>
              <a:t>. Res </a:t>
            </a:r>
            <a:r>
              <a:rPr lang="en-US" sz="1200" b="1" dirty="0"/>
              <a:t>110: 1-10.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114800"/>
            <a:ext cx="33528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Plant Canopy Architecture &amp; Optical Properties</a:t>
            </a:r>
          </a:p>
          <a:p>
            <a:pPr algn="ctr"/>
            <a:r>
              <a:rPr lang="en-US" sz="1200" dirty="0"/>
              <a:t>Zimmerman, R. 2003. A biooptical model of irradiance distribution and photosynthesis in seagrass canopies. Limnol. Oceanogr. </a:t>
            </a:r>
            <a:r>
              <a:rPr lang="en-US" sz="1200" b="1" dirty="0"/>
              <a:t>48: 568-585</a:t>
            </a:r>
            <a:r>
              <a:rPr lang="en-US" sz="1200" b="1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7277" y="1964611"/>
            <a:ext cx="8899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</a:t>
            </a:r>
            <a:r>
              <a:rPr lang="en-US" baseline="-25000" dirty="0" smtClean="0"/>
              <a:t>d</a:t>
            </a:r>
            <a:r>
              <a:rPr lang="en-US" dirty="0" smtClean="0"/>
              <a:t>(</a:t>
            </a:r>
            <a:r>
              <a:rPr lang="en-US" i="1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,0-)</a:t>
            </a:r>
            <a:endParaRPr lang="en-US" dirty="0"/>
          </a:p>
        </p:txBody>
      </p:sp>
      <p:sp>
        <p:nvSpPr>
          <p:cNvPr id="9" name="Chevron 8"/>
          <p:cNvSpPr/>
          <p:nvPr/>
        </p:nvSpPr>
        <p:spPr>
          <a:xfrm rot="5400000">
            <a:off x="4499370" y="2703878"/>
            <a:ext cx="685800" cy="457200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2667000"/>
            <a:ext cx="7104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K</a:t>
            </a:r>
            <a:r>
              <a:rPr lang="en-US" baseline="-25000" dirty="0" smtClean="0"/>
              <a:t>d</a:t>
            </a:r>
            <a:r>
              <a:rPr lang="en-US" dirty="0" smtClean="0"/>
              <a:t>(</a:t>
            </a:r>
            <a:r>
              <a:rPr lang="en-US" i="1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,)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62800" y="1295400"/>
            <a:ext cx="13612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Chl </a:t>
            </a:r>
            <a:r>
              <a:rPr lang="en-US" i="1" dirty="0" smtClean="0">
                <a:latin typeface="Comic Sans MS" panose="030F0702030302020204" pitchFamily="66" charset="0"/>
              </a:rPr>
              <a:t>a</a:t>
            </a:r>
            <a:r>
              <a:rPr lang="en-US" dirty="0" smtClean="0">
                <a:latin typeface="Comic Sans MS" panose="030F0702030302020204" pitchFamily="66" charset="0"/>
              </a:rPr>
              <a:t>, TSM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1295400"/>
            <a:ext cx="12044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Date, Time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5367" y="3687096"/>
            <a:ext cx="7938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</a:t>
            </a:r>
            <a:r>
              <a:rPr lang="en-US" baseline="-25000" dirty="0" smtClean="0"/>
              <a:t>d</a:t>
            </a:r>
            <a:r>
              <a:rPr lang="en-US" dirty="0" smtClean="0"/>
              <a:t>(</a:t>
            </a:r>
            <a:r>
              <a:rPr lang="en-US" i="1" dirty="0" err="1" smtClean="0">
                <a:latin typeface="Symbol" panose="05050102010706020507" pitchFamily="18" charset="2"/>
              </a:rPr>
              <a:t>l</a:t>
            </a:r>
            <a:r>
              <a:rPr lang="en-US" dirty="0" err="1" smtClean="0"/>
              <a:t>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Chevron 14"/>
          <p:cNvSpPr/>
          <p:nvPr/>
        </p:nvSpPr>
        <p:spPr>
          <a:xfrm rot="5400000">
            <a:off x="4499370" y="4489656"/>
            <a:ext cx="685800" cy="457200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5367" y="5574268"/>
            <a:ext cx="7938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err="1" smtClean="0"/>
              <a:t>E</a:t>
            </a:r>
            <a:r>
              <a:rPr lang="en-US" baseline="-25000" dirty="0" err="1" smtClean="0"/>
              <a:t>a</a:t>
            </a:r>
            <a:r>
              <a:rPr lang="en-US" dirty="0" smtClean="0"/>
              <a:t>(</a:t>
            </a:r>
            <a:r>
              <a:rPr lang="en-US" i="1" dirty="0" err="1" smtClean="0">
                <a:latin typeface="Symbol" panose="05050102010706020507" pitchFamily="18" charset="2"/>
              </a:rPr>
              <a:t>l</a:t>
            </a:r>
            <a:r>
              <a:rPr lang="en-US" dirty="0" err="1" smtClean="0"/>
              <a:t>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27969" y="6096000"/>
            <a:ext cx="228620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Photosynthesis &amp;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Canopy Reflectance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8" name="Bent-Up Arrow 17"/>
          <p:cNvSpPr/>
          <p:nvPr/>
        </p:nvSpPr>
        <p:spPr>
          <a:xfrm rot="5400000">
            <a:off x="685800" y="1905000"/>
            <a:ext cx="609600" cy="762000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886200" y="1981200"/>
            <a:ext cx="486696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724400" y="2362200"/>
            <a:ext cx="228600" cy="381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4724400" y="3276600"/>
            <a:ext cx="228600" cy="381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4724400" y="4144296"/>
            <a:ext cx="228600" cy="381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724400" y="5105400"/>
            <a:ext cx="228600" cy="381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7696200" y="1828800"/>
            <a:ext cx="228600" cy="381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0800000">
            <a:off x="6233652" y="2743200"/>
            <a:ext cx="3810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0800000">
            <a:off x="5105400" y="2743200"/>
            <a:ext cx="3810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ent-Up Arrow 30"/>
          <p:cNvSpPr/>
          <p:nvPr/>
        </p:nvSpPr>
        <p:spPr>
          <a:xfrm rot="5400000">
            <a:off x="4876800" y="5943600"/>
            <a:ext cx="609600" cy="762000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4038600" y="4495800"/>
            <a:ext cx="486696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5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43" y="45720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sz="3400" dirty="0" smtClean="0">
                <a:latin typeface="Comic Sans MS" panose="030F0702030302020204" pitchFamily="66" charset="0"/>
              </a:rPr>
              <a:t>Relating </a:t>
            </a:r>
            <a:r>
              <a:rPr lang="en-US" sz="3400" i="1" dirty="0" smtClean="0">
                <a:latin typeface="Comic Sans MS" panose="030F0702030302020204" pitchFamily="66" charset="0"/>
              </a:rPr>
              <a:t>K</a:t>
            </a:r>
            <a:r>
              <a:rPr lang="en-US" sz="3400" baseline="-25000" dirty="0" smtClean="0">
                <a:latin typeface="Comic Sans MS" panose="030F0702030302020204" pitchFamily="66" charset="0"/>
              </a:rPr>
              <a:t>d</a:t>
            </a:r>
            <a:r>
              <a:rPr lang="en-US" sz="3400" dirty="0" smtClean="0">
                <a:latin typeface="Comic Sans MS" panose="030F0702030302020204" pitchFamily="66" charset="0"/>
              </a:rPr>
              <a:t> to IOPs </a:t>
            </a:r>
            <a:r>
              <a:rPr lang="en-US" sz="3400" dirty="0">
                <a:latin typeface="Comic Sans MS" panose="030F0702030302020204" pitchFamily="66" charset="0"/>
              </a:rPr>
              <a:t>to optically active constituents: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4800" y="3181978"/>
                <a:ext cx="4116576" cy="4324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ϕ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ϕ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181978"/>
                <a:ext cx="4116576" cy="432426"/>
              </a:xfrm>
              <a:prstGeom prst="rect">
                <a:avLst/>
              </a:prstGeom>
              <a:blipFill rotWithShape="0">
                <a:blip r:embed="rId2"/>
                <a:stretch>
                  <a:fillRect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4800" y="3657600"/>
                <a:ext cx="3993978" cy="42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440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−440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657600"/>
                <a:ext cx="3993978" cy="428964"/>
              </a:xfrm>
              <a:prstGeom prst="rect">
                <a:avLst/>
              </a:prstGeom>
              <a:blipFill rotWithShape="0">
                <a:blip r:embed="rId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4800" y="4495800"/>
                <a:ext cx="4495461" cy="437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NAP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−440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495800"/>
                <a:ext cx="4495461" cy="437107"/>
              </a:xfrm>
              <a:prstGeom prst="rect">
                <a:avLst/>
              </a:prstGeom>
              <a:blipFill rotWithShape="0">
                <a:blip r:embed="rId4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4800" y="4114800"/>
                <a:ext cx="3926972" cy="4173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440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440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TSM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sa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114800"/>
                <a:ext cx="3926972" cy="417358"/>
              </a:xfrm>
              <a:prstGeom prst="rect">
                <a:avLst/>
              </a:prstGeom>
              <a:blipFill rotWithShape="0">
                <a:blip r:embed="rId5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04800" y="4953000"/>
                <a:ext cx="2759152" cy="4042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Chl</m:t>
                              </m:r>
                              <m:r>
                                <m:rPr>
                                  <m:nor/>
                                </m:r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953000"/>
                <a:ext cx="2759152" cy="404213"/>
              </a:xfrm>
              <a:prstGeom prst="rect">
                <a:avLst/>
              </a:prstGeom>
              <a:blipFill rotWithShape="0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90600" y="2514600"/>
            <a:ext cx="230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Absorption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105400" y="3751713"/>
                <a:ext cx="2875531" cy="7468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555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555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751713"/>
                <a:ext cx="2875531" cy="74680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105400" y="4513713"/>
                <a:ext cx="3310458" cy="4392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555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555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TSM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sb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513713"/>
                <a:ext cx="3310458" cy="439287"/>
              </a:xfrm>
              <a:prstGeom prst="rect">
                <a:avLst/>
              </a:prstGeom>
              <a:blipFill rotWithShape="0">
                <a:blip r:embed="rId8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105400" y="3048000"/>
                <a:ext cx="3141950" cy="775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i="1" baseline="-2500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bp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555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555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048000"/>
                <a:ext cx="3141950" cy="77559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410200" y="2514600"/>
            <a:ext cx="2249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Scattering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688449"/>
            <a:ext cx="8915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Lee, Z.-P., K. Du, and R. </a:t>
            </a:r>
            <a:r>
              <a:rPr lang="en-US" sz="1400" dirty="0" err="1">
                <a:latin typeface="Comic Sans MS" panose="030F0702030302020204" pitchFamily="66" charset="0"/>
              </a:rPr>
              <a:t>Arnone</a:t>
            </a:r>
            <a:r>
              <a:rPr lang="en-US" sz="1400" dirty="0">
                <a:latin typeface="Comic Sans MS" panose="030F0702030302020204" pitchFamily="66" charset="0"/>
              </a:rPr>
              <a:t>. 2005. A model for the diffuse attenuation coefficient of downwelling irradiance. J. </a:t>
            </a:r>
            <a:r>
              <a:rPr lang="en-US" sz="1400" dirty="0" err="1">
                <a:latin typeface="Comic Sans MS" panose="030F0702030302020204" pitchFamily="66" charset="0"/>
              </a:rPr>
              <a:t>Geophys</a:t>
            </a:r>
            <a:r>
              <a:rPr lang="en-US" sz="1400" dirty="0">
                <a:latin typeface="Comic Sans MS" panose="030F0702030302020204" pitchFamily="66" charset="0"/>
              </a:rPr>
              <a:t>. Res 110: 1-10.</a:t>
            </a:r>
          </a:p>
          <a:p>
            <a:endParaRPr lang="en-US" sz="1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latin typeface="Comic Sans MS" panose="030F0702030302020204" pitchFamily="66" charset="0"/>
              </a:rPr>
              <a:t>Zimmerman</a:t>
            </a:r>
            <a:r>
              <a:rPr lang="en-US" sz="1400" dirty="0">
                <a:latin typeface="Comic Sans MS" panose="030F0702030302020204" pitchFamily="66" charset="0"/>
              </a:rPr>
              <a:t>, R., V. Hill, and C. Gallegos. 2015. Predicting effects of ocean warming, acidification and water quality on Chesapeake region eelgrass. Limnol. Oceanogr. </a:t>
            </a:r>
            <a:r>
              <a:rPr lang="en-US" sz="1400" b="1" dirty="0">
                <a:latin typeface="Comic Sans MS" panose="030F0702030302020204" pitchFamily="66" charset="0"/>
              </a:rPr>
              <a:t>60:1781-1804</a:t>
            </a:r>
            <a:r>
              <a:rPr lang="en-US" sz="1400" b="1" dirty="0" smtClean="0">
                <a:latin typeface="Comic Sans MS" panose="030F0702030302020204" pitchFamily="66" charset="0"/>
              </a:rPr>
              <a:t>.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7800" y="1752600"/>
            <a:ext cx="6114272" cy="71789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505200" y="2286000"/>
            <a:ext cx="3810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934200" y="2286000"/>
            <a:ext cx="3810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57600" y="2057400"/>
            <a:ext cx="3124200" cy="76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4" grpId="0"/>
      <p:bldP spid="10" grpId="0"/>
      <p:bldP spid="11" grpId="0"/>
      <p:bldP spid="12" grpId="0"/>
      <p:bldP spid="1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62915"/>
            <a:ext cx="6705600" cy="509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5912547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Zimmerman, R., V. Hill, and C. Gallegos. 2015. Predicting effects of ocean warming, acidification and water quality on Chesapeake region eelgrass. Limnol. Oceanogr. </a:t>
            </a:r>
            <a:r>
              <a:rPr lang="en-US" sz="1200" b="1" dirty="0">
                <a:latin typeface="Comic Sans MS" panose="030F0702030302020204" pitchFamily="66" charset="0"/>
              </a:rPr>
              <a:t>60:1781-1804.</a:t>
            </a:r>
            <a:endParaRPr lang="en-US" sz="1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Comic Sans MS" panose="030F0702030302020204" pitchFamily="66" charset="0"/>
              </a:rPr>
              <a:t>It reasonably predicts AOPs from Chl </a:t>
            </a:r>
            <a:r>
              <a:rPr lang="en-US" sz="4400" i="1" dirty="0" smtClean="0">
                <a:latin typeface="Comic Sans MS" panose="030F0702030302020204" pitchFamily="66" charset="0"/>
              </a:rPr>
              <a:t>a</a:t>
            </a:r>
            <a:r>
              <a:rPr lang="en-US" sz="4400" dirty="0" smtClean="0">
                <a:latin typeface="Comic Sans MS" panose="030F0702030302020204" pitchFamily="66" charset="0"/>
              </a:rPr>
              <a:t> and TSM</a:t>
            </a:r>
            <a:endParaRPr 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And spectral irradiances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2435" r="15740"/>
          <a:stretch/>
        </p:blipFill>
        <p:spPr>
          <a:xfrm>
            <a:off x="4648200" y="1905000"/>
            <a:ext cx="4069080" cy="2958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601980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Zimmerman, R., V. Hill, and C. Gallegos. 2015. Predicting effects of ocean warming, acidification and water quality on Chesapeake region eelgrass. Limnol. Oceanogr. </a:t>
            </a:r>
            <a:r>
              <a:rPr lang="en-US" sz="1200" b="1" dirty="0">
                <a:latin typeface="Comic Sans MS" panose="030F0702030302020204" pitchFamily="66" charset="0"/>
              </a:rPr>
              <a:t>60:1781-1804.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333" r="15149" b="48624"/>
          <a:stretch/>
        </p:blipFill>
        <p:spPr>
          <a:xfrm>
            <a:off x="381000" y="1676400"/>
            <a:ext cx="3598608" cy="3195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1736" t="44104" b="31884"/>
          <a:stretch/>
        </p:blipFill>
        <p:spPr>
          <a:xfrm>
            <a:off x="4267200" y="2362200"/>
            <a:ext cx="882015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  <a:latin typeface="Comic Sans MS" panose="030F0702030302020204" pitchFamily="66" charset="0"/>
              </a:rPr>
              <a:t>Canopy Architecture:</a:t>
            </a:r>
            <a:br>
              <a:rPr lang="en-US" dirty="0">
                <a:effectLst/>
                <a:latin typeface="Comic Sans MS" panose="030F0702030302020204" pitchFamily="66" charset="0"/>
              </a:rPr>
            </a:br>
            <a:r>
              <a:rPr lang="en-US" sz="3600" dirty="0">
                <a:effectLst/>
                <a:latin typeface="Comic Sans MS" panose="030F0702030302020204" pitchFamily="66" charset="0"/>
              </a:rPr>
              <a:t>Vertical Biomass Distribution from Leaf Size-Frequency Distribution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4038600"/>
            <a:ext cx="3657600" cy="2667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Symbol" pitchFamily="18" charset="2"/>
                <a:cs typeface="Times New Roman" pitchFamily="18" charset="0"/>
              </a:rPr>
              <a:t>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= biomass </a:t>
            </a:r>
            <a:r>
              <a:rPr lang="en-US" dirty="0">
                <a:latin typeface="Comic Sans MS" panose="030F0702030302020204" pitchFamily="66" charset="0"/>
                <a:cs typeface="Times New Roman" pitchFamily="18" charset="0"/>
              </a:rPr>
              <a:t>at base of </a:t>
            </a:r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canopy</a:t>
            </a:r>
          </a:p>
          <a:p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I </a:t>
            </a:r>
            <a:r>
              <a:rPr lang="en-US" dirty="0">
                <a:latin typeface="Comic Sans MS" panose="030F0702030302020204" pitchFamily="66" charset="0"/>
                <a:cs typeface="Times New Roman" pitchFamily="18" charset="0"/>
              </a:rPr>
              <a:t>= Inflection point of the sigmoid curve (</a:t>
            </a:r>
            <a:r>
              <a:rPr lang="en-US" dirty="0" err="1">
                <a:latin typeface="Comic Sans MS" panose="030F0702030302020204" pitchFamily="66" charset="0"/>
                <a:cs typeface="Times New Roman" pitchFamily="18" charset="0"/>
              </a:rPr>
              <a:t>ht</a:t>
            </a:r>
            <a:r>
              <a:rPr lang="en-US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above seafloor)</a:t>
            </a:r>
          </a:p>
          <a:p>
            <a:r>
              <a:rPr lang="en-US" i="1" dirty="0" smtClean="0">
                <a:latin typeface="Comic Sans MS" panose="030F0702030302020204" pitchFamily="66" charset="0"/>
                <a:cs typeface="Times New Roman" pitchFamily="18" charset="0"/>
              </a:rPr>
              <a:t>s </a:t>
            </a:r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= shape factor, controls steepness of curve</a:t>
            </a:r>
          </a:p>
          <a:p>
            <a:r>
              <a:rPr lang="en-US" i="1" dirty="0" smtClean="0">
                <a:latin typeface="Comic Sans MS" panose="030F0702030302020204" pitchFamily="66" charset="0"/>
                <a:cs typeface="Times New Roman" pitchFamily="18" charset="0"/>
              </a:rPr>
              <a:t>h </a:t>
            </a:r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Comic Sans MS" panose="030F0702030302020204" pitchFamily="66" charset="0"/>
                <a:cs typeface="Times New Roman" pitchFamily="18" charset="0"/>
              </a:rPr>
              <a:t>z</a:t>
            </a:r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) = height above seafloor </a:t>
            </a:r>
          </a:p>
          <a:p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Biomass expressed as Leaf Area Index 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This is what intercepts the light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LAI</a:t>
            </a:r>
            <a:r>
              <a:rPr lang="en-US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= m</a:t>
            </a:r>
            <a:r>
              <a:rPr lang="en-US" baseline="30000" dirty="0" smtClean="0"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 leaf m</a:t>
            </a:r>
            <a:r>
              <a:rPr lang="en-US" baseline="30000" dirty="0" smtClean="0">
                <a:latin typeface="Comic Sans MS" panose="030F0702030302020204" pitchFamily="66" charset="0"/>
                <a:cs typeface="Times New Roman" pitchFamily="18" charset="0"/>
              </a:rPr>
              <a:t>-2</a:t>
            </a:r>
            <a:r>
              <a:rPr lang="en-US" dirty="0" smtClean="0">
                <a:latin typeface="Comic Sans MS" panose="030F0702030302020204" pitchFamily="66" charset="0"/>
                <a:cs typeface="Times New Roman" pitchFamily="18" charset="0"/>
              </a:rPr>
              <a:t> seafloor</a:t>
            </a:r>
            <a:endParaRPr lang="en-US" dirty="0">
              <a:latin typeface="Comic Sans MS" panose="030F0702030302020204" pitchFamily="66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29699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573829"/>
              </p:ext>
            </p:extLst>
          </p:nvPr>
        </p:nvGraphicFramePr>
        <p:xfrm>
          <a:off x="78846" y="2192338"/>
          <a:ext cx="5121275" cy="382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Worksheet" r:id="rId4" imgW="4176720" imgH="3130560" progId="Excel.Sheet.8">
                  <p:embed/>
                </p:oleObj>
              </mc:Choice>
              <mc:Fallback>
                <p:oleObj name="Worksheet" r:id="rId4" imgW="4176720" imgH="31305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46" y="2192338"/>
                        <a:ext cx="5121275" cy="382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5344"/>
            <a:ext cx="3065089" cy="168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211669"/>
            <a:ext cx="510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Zimmerman, R. 2003. A biooptical model of irradiance distribution and photosynthesis in seagrass canopies. Limnol. Oceanogr. </a:t>
            </a:r>
            <a:r>
              <a:rPr lang="en-US" sz="1200" b="1" dirty="0"/>
              <a:t>48: 568-585.</a:t>
            </a:r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Motivation for this work: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979825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dirty="0" smtClean="0">
                <a:latin typeface="Comic Sans MS" panose="030F0702030302020204" pitchFamily="66" charset="0"/>
              </a:rPr>
              <a:t>Basic: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Link hydrologic optics with physiology to develop fundamental understanding of climate impacts on aquatic photosynthesis </a:t>
            </a:r>
          </a:p>
          <a:p>
            <a:pPr marL="0" indent="0" algn="ctr">
              <a:buNone/>
            </a:pPr>
            <a:r>
              <a:rPr lang="en-US" sz="2800" dirty="0" smtClean="0">
                <a:latin typeface="Comic Sans MS" panose="030F0702030302020204" pitchFamily="66" charset="0"/>
              </a:rPr>
              <a:t>Applied: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Improve our ability to model &amp; manage the impacts of water quality on shallow water resources in the Chesapeake Bay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Existing Bay Model works well in the main stem of the Bay but fails to predict WQ and SAV distributions in shallow water, </a:t>
            </a:r>
            <a:r>
              <a:rPr lang="en-US" dirty="0" err="1" smtClean="0">
                <a:latin typeface="Comic Sans MS" panose="030F0702030302020204" pitchFamily="66" charset="0"/>
              </a:rPr>
              <a:t>esp</a:t>
            </a:r>
            <a:r>
              <a:rPr lang="en-US" dirty="0" smtClean="0">
                <a:latin typeface="Comic Sans MS" panose="030F0702030302020204" pitchFamily="66" charset="0"/>
              </a:rPr>
              <a:t> tributaries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5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/>
                <a:latin typeface="Comic Sans MS" panose="030F0702030302020204" pitchFamily="66" charset="0"/>
              </a:rPr>
              <a:t>Projected Leaf Area Depends on Canopy Orientation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 l="6479" t="7611" r="10220" b="9937"/>
          <a:stretch>
            <a:fillRect/>
          </a:stretch>
        </p:blipFill>
        <p:spPr bwMode="auto">
          <a:xfrm>
            <a:off x="1219200" y="1752600"/>
            <a:ext cx="6705600" cy="4843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992688" y="3278188"/>
            <a:ext cx="274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L</a:t>
            </a:r>
            <a:r>
              <a:rPr lang="en-US" sz="1800" b="1">
                <a:latin typeface="Times New Roman" pitchFamily="18" charset="0"/>
              </a:rPr>
              <a:t> = Density x Shoot Area</a:t>
            </a:r>
            <a:endParaRPr lang="en-US" sz="1800" b="1" i="1">
              <a:latin typeface="Times New Roman" pitchFamily="18" charset="0"/>
            </a:endParaRPr>
          </a:p>
          <a:p>
            <a:r>
              <a:rPr lang="en-US" sz="1800" b="1">
                <a:latin typeface="Times New Roman" pitchFamily="18" charset="0"/>
              </a:rPr>
              <a:t> </a:t>
            </a:r>
            <a:r>
              <a:rPr lang="en-US" sz="1800" b="1" i="1">
                <a:latin typeface="Times New Roman" pitchFamily="18" charset="0"/>
              </a:rPr>
              <a:t>l</a:t>
            </a:r>
            <a:r>
              <a:rPr lang="en-US" sz="1800" b="1" baseline="-25000">
                <a:latin typeface="Times New Roman" pitchFamily="18" charset="0"/>
              </a:rPr>
              <a:t>p</a:t>
            </a:r>
            <a:r>
              <a:rPr lang="en-US" sz="1800" b="1">
                <a:latin typeface="Times New Roman" pitchFamily="18" charset="0"/>
              </a:rPr>
              <a:t>= </a:t>
            </a:r>
            <a:r>
              <a:rPr lang="en-US" sz="1800" b="1" i="1">
                <a:latin typeface="Times New Roman" pitchFamily="18" charset="0"/>
              </a:rPr>
              <a:t>L</a:t>
            </a:r>
            <a:r>
              <a:rPr lang="en-US" sz="1800" b="1">
                <a:latin typeface="Times New Roman" pitchFamily="18" charset="0"/>
              </a:rPr>
              <a:t> sin</a:t>
            </a:r>
            <a:r>
              <a:rPr lang="en-US" sz="1800" b="1"/>
              <a:t> </a:t>
            </a:r>
            <a:r>
              <a:rPr lang="en-US" sz="1800" b="1" i="1">
                <a:latin typeface="Symbol" pitchFamily="18" charset="2"/>
              </a:rPr>
              <a:t>b</a:t>
            </a:r>
            <a:endParaRPr lang="en-US" sz="1800" b="1"/>
          </a:p>
        </p:txBody>
      </p:sp>
      <p:graphicFrame>
        <p:nvGraphicFramePr>
          <p:cNvPr id="37895" name="Object 1031"/>
          <p:cNvGraphicFramePr>
            <a:graphicFrameLocks noGrp="1" noChangeAspect="1"/>
          </p:cNvGraphicFramePr>
          <p:nvPr>
            <p:ph idx="1"/>
          </p:nvPr>
        </p:nvGraphicFramePr>
        <p:xfrm>
          <a:off x="1695450" y="3036888"/>
          <a:ext cx="1630363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4" imgW="723600" imgH="393480" progId="Equation.DSMT4">
                  <p:embed/>
                </p:oleObj>
              </mc:Choice>
              <mc:Fallback>
                <p:oleObj name="Equation" r:id="rId4" imgW="7236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3036888"/>
                        <a:ext cx="1630363" cy="887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  <a:latin typeface="Comic Sans MS" panose="030F0702030302020204" pitchFamily="66" charset="0"/>
              </a:rPr>
              <a:t>2- Flow Radiative Transfer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283" name="Picture 1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098" t="61806"/>
          <a:stretch>
            <a:fillRect/>
          </a:stretch>
        </p:blipFill>
        <p:spPr>
          <a:xfrm>
            <a:off x="3165475" y="1981200"/>
            <a:ext cx="2571750" cy="3473450"/>
          </a:xfrm>
          <a:solidFill>
            <a:schemeClr val="bg1"/>
          </a:solidFill>
          <a:ln/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6" y="1192510"/>
            <a:ext cx="8420284" cy="89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2600"/>
            <a:ext cx="8665141" cy="70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/>
                <a:latin typeface="Comic Sans MS" panose="030F0702030302020204" pitchFamily="66" charset="0"/>
              </a:rPr>
              <a:t>Depth Distribution of Modeled Irradiance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4876800"/>
            <a:ext cx="8686800" cy="1828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Modeling the irradiance distribution through the water column and vegetation canopy allows us to determine the light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attenuated by the water column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absorbed for photosynthesis by SAV and phytoplankton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reflected to a remote sensing detector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4732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8788" y="3132437"/>
            <a:ext cx="3313112" cy="1993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 descr="es_bath_til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23183">
            <a:off x="520966" y="4956195"/>
            <a:ext cx="3228445" cy="192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20637" y="1311466"/>
            <a:ext cx="2984500" cy="4038600"/>
            <a:chOff x="121" y="29"/>
            <a:chExt cx="1880" cy="2544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459" y="678"/>
              <a:ext cx="1542" cy="18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59" y="678"/>
              <a:ext cx="1542" cy="1826"/>
            </a:xfrm>
            <a:prstGeom prst="rect">
              <a:avLst/>
            </a:prstGeom>
            <a:solidFill>
              <a:schemeClr val="bg1"/>
            </a:solidFill>
            <a:ln w="7938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459" y="678"/>
              <a:ext cx="1" cy="18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429" y="678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429" y="861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429" y="1045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429" y="1224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429" y="1407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429" y="1591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429" y="1775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429" y="1958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429" y="2137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429" y="2321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429" y="2504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459" y="678"/>
              <a:ext cx="154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459" y="647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1144" y="647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1828" y="647"/>
              <a:ext cx="1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373" y="637"/>
              <a:ext cx="82" cy="81"/>
            </a:xfrm>
            <a:custGeom>
              <a:avLst/>
              <a:gdLst>
                <a:gd name="T0" fmla="*/ 41 w 82"/>
                <a:gd name="T1" fmla="*/ 0 h 81"/>
                <a:gd name="T2" fmla="*/ 82 w 82"/>
                <a:gd name="T3" fmla="*/ 41 h 81"/>
                <a:gd name="T4" fmla="*/ 41 w 82"/>
                <a:gd name="T5" fmla="*/ 81 h 81"/>
                <a:gd name="T6" fmla="*/ 0 w 82"/>
                <a:gd name="T7" fmla="*/ 41 h 81"/>
                <a:gd name="T8" fmla="*/ 41 w 82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81"/>
                <a:gd name="T17" fmla="*/ 82 w 82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81">
                  <a:moveTo>
                    <a:pt x="41" y="0"/>
                  </a:moveTo>
                  <a:lnTo>
                    <a:pt x="82" y="41"/>
                  </a:lnTo>
                  <a:lnTo>
                    <a:pt x="41" y="81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195" y="866"/>
              <a:ext cx="81" cy="82"/>
            </a:xfrm>
            <a:custGeom>
              <a:avLst/>
              <a:gdLst>
                <a:gd name="T0" fmla="*/ 41 w 81"/>
                <a:gd name="T1" fmla="*/ 0 h 82"/>
                <a:gd name="T2" fmla="*/ 81 w 81"/>
                <a:gd name="T3" fmla="*/ 41 h 82"/>
                <a:gd name="T4" fmla="*/ 41 w 81"/>
                <a:gd name="T5" fmla="*/ 82 h 82"/>
                <a:gd name="T6" fmla="*/ 0 w 81"/>
                <a:gd name="T7" fmla="*/ 41 h 82"/>
                <a:gd name="T8" fmla="*/ 41 w 81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82"/>
                <a:gd name="T17" fmla="*/ 81 w 81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82">
                  <a:moveTo>
                    <a:pt x="41" y="0"/>
                  </a:moveTo>
                  <a:lnTo>
                    <a:pt x="81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62" y="1096"/>
              <a:ext cx="82" cy="82"/>
            </a:xfrm>
            <a:custGeom>
              <a:avLst/>
              <a:gdLst>
                <a:gd name="T0" fmla="*/ 41 w 82"/>
                <a:gd name="T1" fmla="*/ 0 h 82"/>
                <a:gd name="T2" fmla="*/ 82 w 82"/>
                <a:gd name="T3" fmla="*/ 41 h 82"/>
                <a:gd name="T4" fmla="*/ 41 w 82"/>
                <a:gd name="T5" fmla="*/ 82 h 82"/>
                <a:gd name="T6" fmla="*/ 0 w 82"/>
                <a:gd name="T7" fmla="*/ 41 h 82"/>
                <a:gd name="T8" fmla="*/ 41 w 82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82"/>
                <a:gd name="T17" fmla="*/ 82 w 82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82">
                  <a:moveTo>
                    <a:pt x="41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65" y="1320"/>
              <a:ext cx="82" cy="82"/>
            </a:xfrm>
            <a:custGeom>
              <a:avLst/>
              <a:gdLst>
                <a:gd name="T0" fmla="*/ 41 w 82"/>
                <a:gd name="T1" fmla="*/ 0 h 82"/>
                <a:gd name="T2" fmla="*/ 82 w 82"/>
                <a:gd name="T3" fmla="*/ 41 h 82"/>
                <a:gd name="T4" fmla="*/ 41 w 82"/>
                <a:gd name="T5" fmla="*/ 82 h 82"/>
                <a:gd name="T6" fmla="*/ 0 w 82"/>
                <a:gd name="T7" fmla="*/ 41 h 82"/>
                <a:gd name="T8" fmla="*/ 41 w 82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82"/>
                <a:gd name="T17" fmla="*/ 82 w 82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82">
                  <a:moveTo>
                    <a:pt x="41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878" y="1550"/>
              <a:ext cx="82" cy="82"/>
            </a:xfrm>
            <a:custGeom>
              <a:avLst/>
              <a:gdLst>
                <a:gd name="T0" fmla="*/ 41 w 82"/>
                <a:gd name="T1" fmla="*/ 0 h 82"/>
                <a:gd name="T2" fmla="*/ 82 w 82"/>
                <a:gd name="T3" fmla="*/ 41 h 82"/>
                <a:gd name="T4" fmla="*/ 41 w 82"/>
                <a:gd name="T5" fmla="*/ 82 h 82"/>
                <a:gd name="T6" fmla="*/ 0 w 82"/>
                <a:gd name="T7" fmla="*/ 41 h 82"/>
                <a:gd name="T8" fmla="*/ 41 w 82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82"/>
                <a:gd name="T17" fmla="*/ 82 w 82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82">
                  <a:moveTo>
                    <a:pt x="41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623" y="2463"/>
              <a:ext cx="82" cy="82"/>
            </a:xfrm>
            <a:custGeom>
              <a:avLst/>
              <a:gdLst>
                <a:gd name="T0" fmla="*/ 41 w 82"/>
                <a:gd name="T1" fmla="*/ 0 h 82"/>
                <a:gd name="T2" fmla="*/ 82 w 82"/>
                <a:gd name="T3" fmla="*/ 41 h 82"/>
                <a:gd name="T4" fmla="*/ 41 w 82"/>
                <a:gd name="T5" fmla="*/ 82 h 82"/>
                <a:gd name="T6" fmla="*/ 0 w 82"/>
                <a:gd name="T7" fmla="*/ 41 h 82"/>
                <a:gd name="T8" fmla="*/ 41 w 82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82"/>
                <a:gd name="T17" fmla="*/ 82 w 82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82">
                  <a:moveTo>
                    <a:pt x="41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4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/>
            </a:solidFill>
            <a:ln w="7938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64" y="1958"/>
              <a:ext cx="143" cy="541"/>
            </a:xfrm>
            <a:custGeom>
              <a:avLst/>
              <a:gdLst>
                <a:gd name="T0" fmla="*/ 0 w 28"/>
                <a:gd name="T1" fmla="*/ 367074 h 106"/>
                <a:gd name="T2" fmla="*/ 6782 w 28"/>
                <a:gd name="T3" fmla="*/ 342591 h 106"/>
                <a:gd name="T4" fmla="*/ 13590 w 28"/>
                <a:gd name="T5" fmla="*/ 318940 h 106"/>
                <a:gd name="T6" fmla="*/ 17712 w 28"/>
                <a:gd name="T7" fmla="*/ 294478 h 106"/>
                <a:gd name="T8" fmla="*/ 24519 w 28"/>
                <a:gd name="T9" fmla="*/ 270020 h 106"/>
                <a:gd name="T10" fmla="*/ 31302 w 28"/>
                <a:gd name="T11" fmla="*/ 245691 h 106"/>
                <a:gd name="T12" fmla="*/ 38109 w 28"/>
                <a:gd name="T13" fmla="*/ 225214 h 106"/>
                <a:gd name="T14" fmla="*/ 41552 w 28"/>
                <a:gd name="T15" fmla="*/ 200885 h 106"/>
                <a:gd name="T16" fmla="*/ 49008 w 28"/>
                <a:gd name="T17" fmla="*/ 176427 h 106"/>
                <a:gd name="T18" fmla="*/ 55816 w 28"/>
                <a:gd name="T19" fmla="*/ 156084 h 106"/>
                <a:gd name="T20" fmla="*/ 62598 w 28"/>
                <a:gd name="T21" fmla="*/ 131621 h 106"/>
                <a:gd name="T22" fmla="*/ 65938 w 28"/>
                <a:gd name="T23" fmla="*/ 110604 h 106"/>
                <a:gd name="T24" fmla="*/ 72746 w 28"/>
                <a:gd name="T25" fmla="*/ 86820 h 106"/>
                <a:gd name="T26" fmla="*/ 79656 w 28"/>
                <a:gd name="T27" fmla="*/ 65798 h 106"/>
                <a:gd name="T28" fmla="*/ 87118 w 28"/>
                <a:gd name="T29" fmla="*/ 44801 h 106"/>
                <a:gd name="T30" fmla="*/ 90458 w 28"/>
                <a:gd name="T31" fmla="*/ 24457 h 106"/>
                <a:gd name="T32" fmla="*/ 97235 w 28"/>
                <a:gd name="T33" fmla="*/ 0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106"/>
                <a:gd name="T53" fmla="*/ 28 w 28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106">
                  <a:moveTo>
                    <a:pt x="0" y="106"/>
                  </a:moveTo>
                  <a:lnTo>
                    <a:pt x="2" y="99"/>
                  </a:lnTo>
                  <a:lnTo>
                    <a:pt x="4" y="92"/>
                  </a:lnTo>
                  <a:lnTo>
                    <a:pt x="5" y="85"/>
                  </a:lnTo>
                  <a:lnTo>
                    <a:pt x="7" y="78"/>
                  </a:lnTo>
                  <a:lnTo>
                    <a:pt x="9" y="71"/>
                  </a:lnTo>
                  <a:lnTo>
                    <a:pt x="11" y="65"/>
                  </a:lnTo>
                  <a:lnTo>
                    <a:pt x="12" y="58"/>
                  </a:lnTo>
                  <a:lnTo>
                    <a:pt x="14" y="51"/>
                  </a:lnTo>
                  <a:lnTo>
                    <a:pt x="16" y="45"/>
                  </a:lnTo>
                  <a:lnTo>
                    <a:pt x="18" y="38"/>
                  </a:lnTo>
                  <a:lnTo>
                    <a:pt x="19" y="32"/>
                  </a:lnTo>
                  <a:lnTo>
                    <a:pt x="21" y="25"/>
                  </a:lnTo>
                  <a:lnTo>
                    <a:pt x="23" y="19"/>
                  </a:lnTo>
                  <a:lnTo>
                    <a:pt x="25" y="13"/>
                  </a:lnTo>
                  <a:lnTo>
                    <a:pt x="26" y="7"/>
                  </a:lnTo>
                  <a:lnTo>
                    <a:pt x="28" y="0"/>
                  </a:lnTo>
                </a:path>
              </a:pathLst>
            </a:custGeom>
            <a:solidFill>
              <a:schemeClr val="bg1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807" y="1489"/>
              <a:ext cx="153" cy="469"/>
            </a:xfrm>
            <a:custGeom>
              <a:avLst/>
              <a:gdLst>
                <a:gd name="T0" fmla="*/ 0 w 30"/>
                <a:gd name="T1" fmla="*/ 316764 h 92"/>
                <a:gd name="T2" fmla="*/ 6763 w 30"/>
                <a:gd name="T3" fmla="*/ 295822 h 92"/>
                <a:gd name="T4" fmla="*/ 13525 w 30"/>
                <a:gd name="T5" fmla="*/ 275548 h 92"/>
                <a:gd name="T6" fmla="*/ 17636 w 30"/>
                <a:gd name="T7" fmla="*/ 257930 h 92"/>
                <a:gd name="T8" fmla="*/ 24398 w 30"/>
                <a:gd name="T9" fmla="*/ 237661 h 92"/>
                <a:gd name="T10" fmla="*/ 31187 w 30"/>
                <a:gd name="T11" fmla="*/ 216739 h 92"/>
                <a:gd name="T12" fmla="*/ 37949 w 30"/>
                <a:gd name="T13" fmla="*/ 196470 h 92"/>
                <a:gd name="T14" fmla="*/ 41254 w 30"/>
                <a:gd name="T15" fmla="*/ 178980 h 92"/>
                <a:gd name="T16" fmla="*/ 48017 w 30"/>
                <a:gd name="T17" fmla="*/ 158706 h 92"/>
                <a:gd name="T18" fmla="*/ 55452 w 30"/>
                <a:gd name="T19" fmla="*/ 141087 h 92"/>
                <a:gd name="T20" fmla="*/ 62215 w 30"/>
                <a:gd name="T21" fmla="*/ 120166 h 92"/>
                <a:gd name="T22" fmla="*/ 65647 w 30"/>
                <a:gd name="T23" fmla="*/ 103328 h 92"/>
                <a:gd name="T24" fmla="*/ 72440 w 30"/>
                <a:gd name="T25" fmla="*/ 85710 h 92"/>
                <a:gd name="T26" fmla="*/ 79203 w 30"/>
                <a:gd name="T27" fmla="*/ 68892 h 92"/>
                <a:gd name="T28" fmla="*/ 86613 w 30"/>
                <a:gd name="T29" fmla="*/ 47945 h 92"/>
                <a:gd name="T30" fmla="*/ 89944 w 30"/>
                <a:gd name="T31" fmla="*/ 31132 h 92"/>
                <a:gd name="T32" fmla="*/ 96706 w 30"/>
                <a:gd name="T33" fmla="*/ 13514 h 92"/>
                <a:gd name="T34" fmla="*/ 103469 w 30"/>
                <a:gd name="T35" fmla="*/ 0 h 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92"/>
                <a:gd name="T56" fmla="*/ 30 w 30"/>
                <a:gd name="T57" fmla="*/ 92 h 9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92">
                  <a:moveTo>
                    <a:pt x="0" y="92"/>
                  </a:moveTo>
                  <a:lnTo>
                    <a:pt x="2" y="86"/>
                  </a:lnTo>
                  <a:lnTo>
                    <a:pt x="4" y="80"/>
                  </a:lnTo>
                  <a:lnTo>
                    <a:pt x="5" y="75"/>
                  </a:lnTo>
                  <a:lnTo>
                    <a:pt x="7" y="69"/>
                  </a:lnTo>
                  <a:lnTo>
                    <a:pt x="9" y="63"/>
                  </a:lnTo>
                  <a:lnTo>
                    <a:pt x="11" y="57"/>
                  </a:lnTo>
                  <a:lnTo>
                    <a:pt x="12" y="52"/>
                  </a:lnTo>
                  <a:lnTo>
                    <a:pt x="14" y="46"/>
                  </a:lnTo>
                  <a:lnTo>
                    <a:pt x="16" y="41"/>
                  </a:lnTo>
                  <a:lnTo>
                    <a:pt x="18" y="35"/>
                  </a:lnTo>
                  <a:lnTo>
                    <a:pt x="19" y="30"/>
                  </a:lnTo>
                  <a:lnTo>
                    <a:pt x="21" y="25"/>
                  </a:lnTo>
                  <a:lnTo>
                    <a:pt x="23" y="20"/>
                  </a:lnTo>
                  <a:lnTo>
                    <a:pt x="25" y="14"/>
                  </a:lnTo>
                  <a:lnTo>
                    <a:pt x="26" y="9"/>
                  </a:lnTo>
                  <a:lnTo>
                    <a:pt x="28" y="4"/>
                  </a:lnTo>
                  <a:lnTo>
                    <a:pt x="30" y="0"/>
                  </a:lnTo>
                </a:path>
              </a:pathLst>
            </a:custGeom>
            <a:solidFill>
              <a:schemeClr val="bg1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960" y="1116"/>
              <a:ext cx="153" cy="373"/>
            </a:xfrm>
            <a:custGeom>
              <a:avLst/>
              <a:gdLst>
                <a:gd name="T0" fmla="*/ 0 w 30"/>
                <a:gd name="T1" fmla="*/ 254263 h 73"/>
                <a:gd name="T2" fmla="*/ 6763 w 30"/>
                <a:gd name="T3" fmla="*/ 236513 h 73"/>
                <a:gd name="T4" fmla="*/ 10220 w 30"/>
                <a:gd name="T5" fmla="*/ 219436 h 73"/>
                <a:gd name="T6" fmla="*/ 17636 w 30"/>
                <a:gd name="T7" fmla="*/ 201711 h 73"/>
                <a:gd name="T8" fmla="*/ 24398 w 30"/>
                <a:gd name="T9" fmla="*/ 188110 h 73"/>
                <a:gd name="T10" fmla="*/ 31187 w 30"/>
                <a:gd name="T11" fmla="*/ 170354 h 73"/>
                <a:gd name="T12" fmla="*/ 34491 w 30"/>
                <a:gd name="T13" fmla="*/ 156752 h 73"/>
                <a:gd name="T14" fmla="*/ 41254 w 30"/>
                <a:gd name="T15" fmla="*/ 138996 h 73"/>
                <a:gd name="T16" fmla="*/ 48017 w 30"/>
                <a:gd name="T17" fmla="*/ 125394 h 73"/>
                <a:gd name="T18" fmla="*/ 55452 w 30"/>
                <a:gd name="T19" fmla="*/ 111793 h 73"/>
                <a:gd name="T20" fmla="*/ 58885 w 30"/>
                <a:gd name="T21" fmla="*/ 94042 h 73"/>
                <a:gd name="T22" fmla="*/ 65647 w 30"/>
                <a:gd name="T23" fmla="*/ 80440 h 73"/>
                <a:gd name="T24" fmla="*/ 72440 w 30"/>
                <a:gd name="T25" fmla="*/ 66159 h 73"/>
                <a:gd name="T26" fmla="*/ 79203 w 30"/>
                <a:gd name="T27" fmla="*/ 52424 h 73"/>
                <a:gd name="T28" fmla="*/ 82503 w 30"/>
                <a:gd name="T29" fmla="*/ 38143 h 73"/>
                <a:gd name="T30" fmla="*/ 89944 w 30"/>
                <a:gd name="T31" fmla="*/ 24541 h 73"/>
                <a:gd name="T32" fmla="*/ 96706 w 30"/>
                <a:gd name="T33" fmla="*/ 13602 h 73"/>
                <a:gd name="T34" fmla="*/ 103469 w 30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73"/>
                <a:gd name="T56" fmla="*/ 30 w 30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73">
                  <a:moveTo>
                    <a:pt x="0" y="73"/>
                  </a:moveTo>
                  <a:lnTo>
                    <a:pt x="2" y="68"/>
                  </a:lnTo>
                  <a:lnTo>
                    <a:pt x="3" y="63"/>
                  </a:lnTo>
                  <a:lnTo>
                    <a:pt x="5" y="58"/>
                  </a:lnTo>
                  <a:lnTo>
                    <a:pt x="7" y="54"/>
                  </a:lnTo>
                  <a:lnTo>
                    <a:pt x="9" y="49"/>
                  </a:lnTo>
                  <a:lnTo>
                    <a:pt x="10" y="45"/>
                  </a:lnTo>
                  <a:lnTo>
                    <a:pt x="12" y="40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7"/>
                  </a:lnTo>
                  <a:lnTo>
                    <a:pt x="19" y="23"/>
                  </a:lnTo>
                  <a:lnTo>
                    <a:pt x="21" y="19"/>
                  </a:lnTo>
                  <a:lnTo>
                    <a:pt x="23" y="15"/>
                  </a:lnTo>
                  <a:lnTo>
                    <a:pt x="24" y="11"/>
                  </a:lnTo>
                  <a:lnTo>
                    <a:pt x="26" y="7"/>
                  </a:lnTo>
                  <a:lnTo>
                    <a:pt x="28" y="4"/>
                  </a:lnTo>
                  <a:lnTo>
                    <a:pt x="30" y="0"/>
                  </a:lnTo>
                </a:path>
              </a:pathLst>
            </a:custGeom>
            <a:solidFill>
              <a:schemeClr val="bg1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113" y="846"/>
              <a:ext cx="153" cy="270"/>
            </a:xfrm>
            <a:custGeom>
              <a:avLst/>
              <a:gdLst>
                <a:gd name="T0" fmla="*/ 0 w 30"/>
                <a:gd name="T1" fmla="*/ 181797 h 53"/>
                <a:gd name="T2" fmla="*/ 6763 w 30"/>
                <a:gd name="T3" fmla="*/ 168429 h 53"/>
                <a:gd name="T4" fmla="*/ 10220 w 30"/>
                <a:gd name="T5" fmla="*/ 157583 h 53"/>
                <a:gd name="T6" fmla="*/ 17636 w 30"/>
                <a:gd name="T7" fmla="*/ 144114 h 53"/>
                <a:gd name="T8" fmla="*/ 24398 w 30"/>
                <a:gd name="T9" fmla="*/ 134068 h 53"/>
                <a:gd name="T10" fmla="*/ 31187 w 30"/>
                <a:gd name="T11" fmla="*/ 119926 h 53"/>
                <a:gd name="T12" fmla="*/ 34491 w 30"/>
                <a:gd name="T13" fmla="*/ 109727 h 53"/>
                <a:gd name="T14" fmla="*/ 41254 w 30"/>
                <a:gd name="T15" fmla="*/ 99681 h 53"/>
                <a:gd name="T16" fmla="*/ 48017 w 30"/>
                <a:gd name="T17" fmla="*/ 88835 h 53"/>
                <a:gd name="T18" fmla="*/ 55452 w 30"/>
                <a:gd name="T19" fmla="*/ 78789 h 53"/>
                <a:gd name="T20" fmla="*/ 58885 w 30"/>
                <a:gd name="T21" fmla="*/ 68748 h 53"/>
                <a:gd name="T22" fmla="*/ 65647 w 30"/>
                <a:gd name="T23" fmla="*/ 58575 h 53"/>
                <a:gd name="T24" fmla="*/ 72440 w 30"/>
                <a:gd name="T25" fmla="*/ 47856 h 53"/>
                <a:gd name="T26" fmla="*/ 79203 w 30"/>
                <a:gd name="T27" fmla="*/ 37683 h 53"/>
                <a:gd name="T28" fmla="*/ 82503 w 30"/>
                <a:gd name="T29" fmla="*/ 27637 h 53"/>
                <a:gd name="T30" fmla="*/ 89944 w 30"/>
                <a:gd name="T31" fmla="*/ 20892 h 53"/>
                <a:gd name="T32" fmla="*/ 96706 w 30"/>
                <a:gd name="T33" fmla="*/ 10046 h 53"/>
                <a:gd name="T34" fmla="*/ 103469 w 30"/>
                <a:gd name="T35" fmla="*/ 0 h 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53"/>
                <a:gd name="T56" fmla="*/ 30 w 30"/>
                <a:gd name="T57" fmla="*/ 53 h 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53">
                  <a:moveTo>
                    <a:pt x="0" y="53"/>
                  </a:moveTo>
                  <a:lnTo>
                    <a:pt x="2" y="49"/>
                  </a:lnTo>
                  <a:lnTo>
                    <a:pt x="3" y="46"/>
                  </a:lnTo>
                  <a:lnTo>
                    <a:pt x="5" y="42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2"/>
                  </a:lnTo>
                  <a:lnTo>
                    <a:pt x="12" y="29"/>
                  </a:lnTo>
                  <a:lnTo>
                    <a:pt x="14" y="26"/>
                  </a:lnTo>
                  <a:lnTo>
                    <a:pt x="16" y="23"/>
                  </a:lnTo>
                  <a:lnTo>
                    <a:pt x="17" y="20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6" y="6"/>
                  </a:lnTo>
                  <a:lnTo>
                    <a:pt x="28" y="3"/>
                  </a:lnTo>
                  <a:lnTo>
                    <a:pt x="30" y="0"/>
                  </a:lnTo>
                </a:path>
              </a:pathLst>
            </a:custGeom>
            <a:solidFill>
              <a:schemeClr val="bg1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266" y="683"/>
              <a:ext cx="148" cy="163"/>
            </a:xfrm>
            <a:custGeom>
              <a:avLst/>
              <a:gdLst>
                <a:gd name="T0" fmla="*/ 0 w 29"/>
                <a:gd name="T1" fmla="*/ 109699 h 32"/>
                <a:gd name="T2" fmla="*/ 3465 w 29"/>
                <a:gd name="T3" fmla="*/ 102955 h 32"/>
                <a:gd name="T4" fmla="*/ 10238 w 29"/>
                <a:gd name="T5" fmla="*/ 96211 h 32"/>
                <a:gd name="T6" fmla="*/ 17683 w 29"/>
                <a:gd name="T7" fmla="*/ 85519 h 32"/>
                <a:gd name="T8" fmla="*/ 24456 w 29"/>
                <a:gd name="T9" fmla="*/ 78775 h 32"/>
                <a:gd name="T10" fmla="*/ 27788 w 29"/>
                <a:gd name="T11" fmla="*/ 72026 h 32"/>
                <a:gd name="T12" fmla="*/ 34561 w 29"/>
                <a:gd name="T13" fmla="*/ 65281 h 32"/>
                <a:gd name="T14" fmla="*/ 41333 w 29"/>
                <a:gd name="T15" fmla="*/ 58563 h 32"/>
                <a:gd name="T16" fmla="*/ 48105 w 29"/>
                <a:gd name="T17" fmla="*/ 51141 h 32"/>
                <a:gd name="T18" fmla="*/ 52249 w 29"/>
                <a:gd name="T19" fmla="*/ 44392 h 32"/>
                <a:gd name="T20" fmla="*/ 59016 w 29"/>
                <a:gd name="T21" fmla="*/ 37673 h 32"/>
                <a:gd name="T22" fmla="*/ 65789 w 29"/>
                <a:gd name="T23" fmla="*/ 30929 h 32"/>
                <a:gd name="T24" fmla="*/ 72561 w 29"/>
                <a:gd name="T25" fmla="*/ 27634 h 32"/>
                <a:gd name="T26" fmla="*/ 76026 w 29"/>
                <a:gd name="T27" fmla="*/ 20884 h 32"/>
                <a:gd name="T28" fmla="*/ 82798 w 29"/>
                <a:gd name="T29" fmla="*/ 13493 h 32"/>
                <a:gd name="T30" fmla="*/ 90244 w 29"/>
                <a:gd name="T31" fmla="*/ 10040 h 32"/>
                <a:gd name="T32" fmla="*/ 97042 w 29"/>
                <a:gd name="T33" fmla="*/ 6744 h 32"/>
                <a:gd name="T34" fmla="*/ 100354 w 29"/>
                <a:gd name="T35" fmla="*/ 0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"/>
                <a:gd name="T55" fmla="*/ 0 h 32"/>
                <a:gd name="T56" fmla="*/ 29 w 29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" h="32">
                  <a:moveTo>
                    <a:pt x="0" y="32"/>
                  </a:moveTo>
                  <a:lnTo>
                    <a:pt x="1" y="30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7" y="23"/>
                  </a:lnTo>
                  <a:lnTo>
                    <a:pt x="8" y="21"/>
                  </a:lnTo>
                  <a:lnTo>
                    <a:pt x="10" y="19"/>
                  </a:lnTo>
                  <a:lnTo>
                    <a:pt x="12" y="17"/>
                  </a:lnTo>
                  <a:lnTo>
                    <a:pt x="14" y="15"/>
                  </a:lnTo>
                  <a:lnTo>
                    <a:pt x="15" y="13"/>
                  </a:lnTo>
                  <a:lnTo>
                    <a:pt x="17" y="11"/>
                  </a:lnTo>
                  <a:lnTo>
                    <a:pt x="19" y="9"/>
                  </a:lnTo>
                  <a:lnTo>
                    <a:pt x="21" y="8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6" y="3"/>
                  </a:lnTo>
                  <a:lnTo>
                    <a:pt x="28" y="2"/>
                  </a:lnTo>
                  <a:lnTo>
                    <a:pt x="29" y="0"/>
                  </a:lnTo>
                </a:path>
              </a:pathLst>
            </a:custGeom>
            <a:solidFill>
              <a:schemeClr val="bg1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756" y="29"/>
              <a:ext cx="874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000000"/>
                  </a:solidFill>
                </a:rPr>
                <a:t>Leaf Area Index as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771" y="152"/>
              <a:ext cx="824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000000"/>
                  </a:solidFill>
                </a:rPr>
                <a:t>Function of Depth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672" y="2208"/>
              <a:ext cx="55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000" b="1" dirty="0">
                  <a:solidFill>
                    <a:srgbClr val="000000"/>
                  </a:solidFill>
                </a:rPr>
                <a:t>LAI = 0.0286(z)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241" y="2193"/>
              <a:ext cx="27" cy="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600" b="1" dirty="0">
                  <a:solidFill>
                    <a:srgbClr val="000000"/>
                  </a:solidFill>
                </a:rPr>
                <a:t>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200" y="2208"/>
              <a:ext cx="762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000" b="1" dirty="0">
                  <a:solidFill>
                    <a:srgbClr val="000000"/>
                  </a:solidFill>
                </a:rPr>
                <a:t> - 1.8768 (z) + 30.151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1093" y="2326"/>
              <a:ext cx="5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000" b="1" dirty="0">
                  <a:solidFill>
                    <a:srgbClr val="000000"/>
                  </a:solidFill>
                </a:rPr>
                <a:t>R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1149" y="2310"/>
              <a:ext cx="27" cy="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600" b="1" dirty="0">
                  <a:solidFill>
                    <a:srgbClr val="000000"/>
                  </a:solidFill>
                </a:rPr>
                <a:t>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179" y="2326"/>
              <a:ext cx="333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000" b="1" dirty="0">
                  <a:solidFill>
                    <a:srgbClr val="000000"/>
                  </a:solidFill>
                </a:rPr>
                <a:t> = 0.9999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327" y="621"/>
              <a:ext cx="58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27" y="805"/>
              <a:ext cx="58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327" y="989"/>
              <a:ext cx="58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4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327" y="1167"/>
              <a:ext cx="58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6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27" y="1351"/>
              <a:ext cx="58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8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271" y="1535"/>
              <a:ext cx="116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10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271" y="1718"/>
              <a:ext cx="116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12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71" y="1902"/>
              <a:ext cx="116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14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271" y="2081"/>
              <a:ext cx="116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16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271" y="2264"/>
              <a:ext cx="116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18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71" y="2448"/>
              <a:ext cx="116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20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434" y="473"/>
              <a:ext cx="58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1087" y="473"/>
              <a:ext cx="116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20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1772" y="473"/>
              <a:ext cx="116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rgbClr val="000000"/>
                  </a:solidFill>
                </a:rPr>
                <a:t>40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990" y="331"/>
              <a:ext cx="282" cy="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b="1" dirty="0">
                  <a:solidFill>
                    <a:srgbClr val="000000"/>
                  </a:solidFill>
                </a:rPr>
                <a:t>lai (m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1251" y="310"/>
              <a:ext cx="36" cy="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800" b="1" dirty="0">
                  <a:solidFill>
                    <a:srgbClr val="000000"/>
                  </a:solidFill>
                </a:rPr>
                <a:t>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1287" y="331"/>
              <a:ext cx="92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b="1" dirty="0">
                  <a:solidFill>
                    <a:srgbClr val="000000"/>
                  </a:solidFill>
                </a:rPr>
                <a:t>m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1373" y="310"/>
              <a:ext cx="57" cy="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800" b="1" dirty="0">
                  <a:solidFill>
                    <a:srgbClr val="000000"/>
                  </a:solidFill>
                </a:rPr>
                <a:t>-2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1430" y="331"/>
              <a:ext cx="35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b="1" dirty="0">
                  <a:solidFill>
                    <a:srgbClr val="000000"/>
                  </a:solidFill>
                </a:rPr>
                <a:t>)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 rot="-5400000">
              <a:off x="-60" y="1437"/>
              <a:ext cx="487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300" b="1" dirty="0">
                  <a:solidFill>
                    <a:srgbClr val="000000"/>
                  </a:solidFill>
                </a:rPr>
                <a:t>Depth (m)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62" name="Picture 61" descr="bathy_n_mode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1537" y="5174971"/>
            <a:ext cx="3392488" cy="144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5" descr="equ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8362" y="1103907"/>
            <a:ext cx="2911475" cy="219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AutoShape 67"/>
          <p:cNvSpPr>
            <a:spLocks noChangeArrowheads="1"/>
          </p:cNvSpPr>
          <p:nvPr/>
        </p:nvSpPr>
        <p:spPr bwMode="auto">
          <a:xfrm>
            <a:off x="6630229" y="1247922"/>
            <a:ext cx="685800" cy="381000"/>
          </a:xfrm>
          <a:prstGeom prst="lef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" name="AutoShape 68"/>
          <p:cNvSpPr>
            <a:spLocks noChangeArrowheads="1"/>
          </p:cNvSpPr>
          <p:nvPr/>
        </p:nvSpPr>
        <p:spPr bwMode="auto">
          <a:xfrm>
            <a:off x="2384425" y="1296988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" name="AutoShape 69"/>
          <p:cNvSpPr>
            <a:spLocks noChangeArrowheads="1"/>
          </p:cNvSpPr>
          <p:nvPr/>
        </p:nvSpPr>
        <p:spPr bwMode="auto">
          <a:xfrm flipV="1">
            <a:off x="1105165" y="5268987"/>
            <a:ext cx="357188" cy="647700"/>
          </a:xfrm>
          <a:custGeom>
            <a:avLst/>
            <a:gdLst>
              <a:gd name="G0" fmla="+- 15479 0 0"/>
              <a:gd name="G1" fmla="+- 2940 0 0"/>
              <a:gd name="G2" fmla="+- 12158 0 2940"/>
              <a:gd name="G3" fmla="+- G2 0 2940"/>
              <a:gd name="G4" fmla="*/ G3 32768 32059"/>
              <a:gd name="G5" fmla="*/ G4 1 2"/>
              <a:gd name="G6" fmla="+- 21600 0 15479"/>
              <a:gd name="G7" fmla="*/ G6 2940 6079"/>
              <a:gd name="G8" fmla="+- G7 15479 0"/>
              <a:gd name="T0" fmla="*/ 15479 w 21600"/>
              <a:gd name="T1" fmla="*/ 0 h 21600"/>
              <a:gd name="T2" fmla="*/ 15479 w 21600"/>
              <a:gd name="T3" fmla="*/ 12158 h 21600"/>
              <a:gd name="T4" fmla="*/ 3209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479" y="0"/>
                </a:lnTo>
                <a:lnTo>
                  <a:pt x="15479" y="2940"/>
                </a:lnTo>
                <a:lnTo>
                  <a:pt x="12427" y="2940"/>
                </a:lnTo>
                <a:cubicBezTo>
                  <a:pt x="5564" y="2940"/>
                  <a:pt x="0" y="7067"/>
                  <a:pt x="0" y="12158"/>
                </a:cubicBezTo>
                <a:lnTo>
                  <a:pt x="0" y="21600"/>
                </a:lnTo>
                <a:lnTo>
                  <a:pt x="6417" y="21600"/>
                </a:lnTo>
                <a:lnTo>
                  <a:pt x="6417" y="12158"/>
                </a:lnTo>
                <a:cubicBezTo>
                  <a:pt x="6417" y="10534"/>
                  <a:pt x="9108" y="9218"/>
                  <a:pt x="12427" y="9218"/>
                </a:cubicBezTo>
                <a:lnTo>
                  <a:pt x="15479" y="9218"/>
                </a:lnTo>
                <a:lnTo>
                  <a:pt x="15479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" name="AutoShape 70"/>
          <p:cNvSpPr>
            <a:spLocks noChangeArrowheads="1"/>
          </p:cNvSpPr>
          <p:nvPr/>
        </p:nvSpPr>
        <p:spPr bwMode="auto">
          <a:xfrm>
            <a:off x="3497522" y="5803517"/>
            <a:ext cx="1066800" cy="457200"/>
          </a:xfrm>
          <a:prstGeom prst="rightArrow">
            <a:avLst>
              <a:gd name="adj1" fmla="val 50000"/>
              <a:gd name="adj2" fmla="val 5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" name="AutoShape 71"/>
          <p:cNvSpPr>
            <a:spLocks noChangeArrowheads="1"/>
          </p:cNvSpPr>
          <p:nvPr/>
        </p:nvSpPr>
        <p:spPr bwMode="auto">
          <a:xfrm rot="10613784" flipV="1">
            <a:off x="6578568" y="1645165"/>
            <a:ext cx="1044575" cy="1169988"/>
          </a:xfrm>
          <a:custGeom>
            <a:avLst/>
            <a:gdLst>
              <a:gd name="G0" fmla="+- 15479 0 0"/>
              <a:gd name="G1" fmla="+- 2940 0 0"/>
              <a:gd name="G2" fmla="+- 12158 0 2940"/>
              <a:gd name="G3" fmla="+- G2 0 2940"/>
              <a:gd name="G4" fmla="*/ G3 32768 32059"/>
              <a:gd name="G5" fmla="*/ G4 1 2"/>
              <a:gd name="G6" fmla="+- 21600 0 15479"/>
              <a:gd name="G7" fmla="*/ G6 2940 6079"/>
              <a:gd name="G8" fmla="+- G7 15479 0"/>
              <a:gd name="T0" fmla="*/ 15479 w 21600"/>
              <a:gd name="T1" fmla="*/ 0 h 21600"/>
              <a:gd name="T2" fmla="*/ 15479 w 21600"/>
              <a:gd name="T3" fmla="*/ 12158 h 21600"/>
              <a:gd name="T4" fmla="*/ 3209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479" y="0"/>
                </a:lnTo>
                <a:lnTo>
                  <a:pt x="15479" y="2940"/>
                </a:lnTo>
                <a:lnTo>
                  <a:pt x="12427" y="2940"/>
                </a:lnTo>
                <a:cubicBezTo>
                  <a:pt x="5564" y="2940"/>
                  <a:pt x="0" y="7067"/>
                  <a:pt x="0" y="12158"/>
                </a:cubicBezTo>
                <a:lnTo>
                  <a:pt x="0" y="21600"/>
                </a:lnTo>
                <a:lnTo>
                  <a:pt x="6417" y="21600"/>
                </a:lnTo>
                <a:lnTo>
                  <a:pt x="6417" y="12158"/>
                </a:lnTo>
                <a:cubicBezTo>
                  <a:pt x="6417" y="10534"/>
                  <a:pt x="9108" y="9218"/>
                  <a:pt x="12427" y="9218"/>
                </a:cubicBezTo>
                <a:lnTo>
                  <a:pt x="15479" y="9218"/>
                </a:lnTo>
                <a:lnTo>
                  <a:pt x="15479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" name="TextBox 71"/>
          <p:cNvSpPr txBox="1">
            <a:spLocks noChangeArrowheads="1"/>
          </p:cNvSpPr>
          <p:nvPr/>
        </p:nvSpPr>
        <p:spPr bwMode="auto">
          <a:xfrm>
            <a:off x="7081309" y="2760384"/>
            <a:ext cx="10198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 smtClean="0">
                <a:latin typeface="Comic Sans MS" panose="030F0702030302020204" pitchFamily="66" charset="0"/>
              </a:rPr>
              <a:t>E</a:t>
            </a:r>
            <a:r>
              <a:rPr lang="en-US" sz="2400" dirty="0" smtClean="0">
                <a:latin typeface="Comic Sans MS" panose="030F0702030302020204" pitchFamily="66" charset="0"/>
              </a:rPr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l</a:t>
            </a:r>
            <a:r>
              <a:rPr lang="en-US" sz="2400" dirty="0" err="1" smtClean="0">
                <a:latin typeface="Comic Sans MS" panose="030F0702030302020204" pitchFamily="66" charset="0"/>
              </a:rPr>
              <a:t>,z</a:t>
            </a:r>
            <a:r>
              <a:rPr lang="en-US" sz="2400" b="1" dirty="0" smtClean="0">
                <a:latin typeface="Comic Sans MS" panose="030F0702030302020204" pitchFamily="66" charset="0"/>
              </a:rPr>
              <a:t>)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32174" y="6224839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  <a:cs typeface="Times New Roman" pitchFamily="18" charset="0"/>
              </a:rPr>
              <a:t>+ Bathymetry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148463" y="1230078"/>
            <a:ext cx="2060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  <a:cs typeface="Times New Roman" pitchFamily="18" charset="0"/>
              </a:rPr>
              <a:t>[CO</a:t>
            </a:r>
            <a:r>
              <a:rPr lang="en-US" sz="2400" baseline="-25000" dirty="0" smtClean="0">
                <a:latin typeface="Comic Sans MS" panose="030F0702030302020204" pitchFamily="66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Comic Sans MS" panose="030F0702030302020204" pitchFamily="66" charset="0"/>
                <a:cs typeface="Times New Roman" pitchFamily="18" charset="0"/>
              </a:rPr>
              <a:t>]</a:t>
            </a:r>
          </a:p>
          <a:p>
            <a:pPr algn="ctr"/>
            <a:r>
              <a:rPr lang="en-US" sz="2400" dirty="0" smtClean="0">
                <a:latin typeface="Comic Sans MS" panose="030F0702030302020204" pitchFamily="66" charset="0"/>
                <a:cs typeface="Times New Roman" pitchFamily="18" charset="0"/>
              </a:rPr>
              <a:t>Temperature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64100" y="6235700"/>
            <a:ext cx="3919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  <a:cs typeface="Times New Roman" pitchFamily="18" charset="0"/>
              </a:rPr>
              <a:t>Light Limited Distribution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5810669" y="4315291"/>
            <a:ext cx="137744" cy="53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219200" y="304800"/>
            <a:ext cx="7194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Predicting </a:t>
            </a:r>
            <a:r>
              <a:rPr lang="en-US" sz="3200" dirty="0" smtClean="0">
                <a:latin typeface="Comic Sans MS" panose="030F0702030302020204" pitchFamily="66" charset="0"/>
              </a:rPr>
              <a:t>SAV Distributions: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7611" r="10220" b="9937"/>
          <a:stretch>
            <a:fillRect/>
          </a:stretch>
        </p:blipFill>
        <p:spPr bwMode="auto">
          <a:xfrm>
            <a:off x="7024257" y="3400143"/>
            <a:ext cx="1932709" cy="145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6255327" y="3865417"/>
            <a:ext cx="685800" cy="5195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352800" y="357247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Water  Quality:</a:t>
            </a:r>
          </a:p>
          <a:p>
            <a:r>
              <a:rPr lang="en-US" i="1" dirty="0" smtClean="0">
                <a:latin typeface="Comic Sans MS" panose="030F0702030302020204" pitchFamily="66" charset="0"/>
              </a:rPr>
              <a:t>E</a:t>
            </a:r>
            <a:r>
              <a:rPr lang="en-US" baseline="-25000" dirty="0" smtClean="0">
                <a:latin typeface="Comic Sans MS" panose="030F0702030302020204" pitchFamily="66" charset="0"/>
              </a:rPr>
              <a:t>d</a:t>
            </a:r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i="1" dirty="0" smtClean="0">
                <a:latin typeface="Symbol" panose="05050102010706020507" pitchFamily="18" charset="2"/>
              </a:rPr>
              <a:t>l</a:t>
            </a:r>
            <a:r>
              <a:rPr lang="en-US" dirty="0" smtClean="0">
                <a:latin typeface="Comic Sans MS" panose="030F0702030302020204" pitchFamily="66" charset="0"/>
              </a:rPr>
              <a:t>,</a:t>
            </a:r>
            <a:r>
              <a:rPr lang="en-US" i="1" dirty="0" smtClean="0">
                <a:latin typeface="Comic Sans MS" panose="030F0702030302020204" pitchFamily="66" charset="0"/>
              </a:rPr>
              <a:t>z</a:t>
            </a:r>
            <a:r>
              <a:rPr lang="en-US" dirty="0" smtClean="0">
                <a:latin typeface="Comic Sans MS" panose="030F0702030302020204" pitchFamily="66" charset="0"/>
              </a:rPr>
              <a:t>) =exp</a:t>
            </a:r>
            <a:r>
              <a:rPr lang="en-US" dirty="0">
                <a:latin typeface="Comic Sans MS" panose="030F0702030302020204" pitchFamily="66" charset="0"/>
              </a:rPr>
              <a:t>[</a:t>
            </a:r>
            <a:r>
              <a:rPr lang="en-US" dirty="0" smtClean="0">
                <a:latin typeface="Comic Sans MS" panose="030F0702030302020204" pitchFamily="66" charset="0"/>
              </a:rPr>
              <a:t>-</a:t>
            </a:r>
            <a:r>
              <a:rPr lang="en-US" i="1" dirty="0" smtClean="0">
                <a:latin typeface="Comic Sans MS" panose="030F0702030302020204" pitchFamily="66" charset="0"/>
              </a:rPr>
              <a:t>K</a:t>
            </a:r>
            <a:r>
              <a:rPr lang="en-US" baseline="-25000" dirty="0" smtClean="0">
                <a:latin typeface="Comic Sans MS" panose="030F0702030302020204" pitchFamily="66" charset="0"/>
              </a:rPr>
              <a:t>d</a:t>
            </a:r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i="1" dirty="0" smtClean="0">
                <a:latin typeface="Symbol" panose="05050102010706020507" pitchFamily="18" charset="2"/>
              </a:rPr>
              <a:t>l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  <a:r>
              <a:rPr lang="en-US" i="1" dirty="0" smtClean="0">
                <a:latin typeface="Comic Sans MS" panose="030F0702030302020204" pitchFamily="66" charset="0"/>
              </a:rPr>
              <a:t>z</a:t>
            </a:r>
            <a:r>
              <a:rPr lang="en-US" dirty="0" smtClean="0">
                <a:latin typeface="Comic Sans MS" panose="030F0702030302020204" pitchFamily="66" charset="0"/>
              </a:rPr>
              <a:t>]</a:t>
            </a:r>
          </a:p>
          <a:p>
            <a:r>
              <a:rPr lang="en-US" i="1" dirty="0" smtClean="0">
                <a:latin typeface="Comic Sans MS" panose="030F0702030302020204" pitchFamily="66" charset="0"/>
              </a:rPr>
              <a:t>K</a:t>
            </a:r>
            <a:r>
              <a:rPr lang="en-US" baseline="-25000" dirty="0" smtClean="0">
                <a:latin typeface="Comic Sans MS" panose="030F0702030302020204" pitchFamily="66" charset="0"/>
              </a:rPr>
              <a:t>d</a:t>
            </a:r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i="1" dirty="0" smtClean="0">
                <a:latin typeface="Symbol" panose="05050102010706020507" pitchFamily="18" charset="2"/>
              </a:rPr>
              <a:t>l</a:t>
            </a:r>
            <a:r>
              <a:rPr lang="en-US" dirty="0" smtClean="0">
                <a:latin typeface="Comic Sans MS" panose="030F0702030302020204" pitchFamily="66" charset="0"/>
              </a:rPr>
              <a:t>) = f(a</a:t>
            </a:r>
            <a:r>
              <a:rPr lang="en-US" baseline="-25000" dirty="0" smtClean="0">
                <a:latin typeface="Comic Sans MS" panose="030F0702030302020204" pitchFamily="66" charset="0"/>
              </a:rPr>
              <a:t>CDOM</a:t>
            </a:r>
            <a:r>
              <a:rPr lang="en-US" dirty="0" smtClean="0">
                <a:latin typeface="Comic Sans MS" panose="030F0702030302020204" pitchFamily="66" charset="0"/>
              </a:rPr>
              <a:t>,[Chl </a:t>
            </a:r>
            <a:r>
              <a:rPr lang="en-US" i="1" dirty="0" smtClean="0">
                <a:latin typeface="Comic Sans MS" panose="030F0702030302020204" pitchFamily="66" charset="0"/>
              </a:rPr>
              <a:t>a</a:t>
            </a:r>
            <a:r>
              <a:rPr lang="en-US" dirty="0" smtClean="0">
                <a:latin typeface="Comic Sans MS" panose="030F0702030302020204" pitchFamily="66" charset="0"/>
              </a:rPr>
              <a:t>],TSM)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4" grpId="0"/>
      <p:bldP spid="75" grpId="0"/>
      <p:bldP spid="77" grpId="0"/>
      <p:bldP spid="78" grpId="0"/>
      <p:bldP spid="2" grpId="0" animBg="1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Goodwin Islands NERR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3810000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SAV Vulnerable </a:t>
            </a:r>
            <a:r>
              <a:rPr lang="en-US" dirty="0">
                <a:latin typeface="Comic Sans MS" panose="030F0702030302020204" pitchFamily="66" charset="0"/>
              </a:rPr>
              <a:t>to thermal stress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Time series of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Water quality measures to drive light availability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SAV abundances to compare model predictions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Detailed bathymetry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3962400" y="1295400"/>
            <a:ext cx="4953000" cy="396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7" r="26169" b="-613"/>
          <a:stretch/>
        </p:blipFill>
        <p:spPr>
          <a:xfrm>
            <a:off x="3886200" y="5181600"/>
            <a:ext cx="5063359" cy="567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33478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Zimmerman</a:t>
            </a:r>
            <a:r>
              <a:rPr lang="en-US" sz="1400" dirty="0">
                <a:latin typeface="Comic Sans MS" panose="030F0702030302020204" pitchFamily="66" charset="0"/>
              </a:rPr>
              <a:t>, R., V. Hill, and C. Gallegos. 2015. Predicting effects of ocean warming, acidification and water quality on Chesapeake region eelgrass. Limnol. Oceanogr. </a:t>
            </a:r>
            <a:r>
              <a:rPr lang="en-US" sz="1400" b="1" dirty="0">
                <a:latin typeface="Comic Sans MS" panose="030F0702030302020204" pitchFamily="66" charset="0"/>
              </a:rPr>
              <a:t>60:1781-1804</a:t>
            </a:r>
            <a:r>
              <a:rPr lang="en-US" sz="1400" b="1" dirty="0" smtClean="0">
                <a:latin typeface="Comic Sans MS" panose="030F0702030302020204" pitchFamily="66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7662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1298448"/>
            <a:ext cx="4956048" cy="495604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35480"/>
            <a:ext cx="3048000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Density decreases with depth</a:t>
            </a:r>
          </a:p>
          <a:p>
            <a:r>
              <a:rPr lang="en-US" dirty="0">
                <a:latin typeface="Comic Sans MS" panose="030F0702030302020204" pitchFamily="66" charset="0"/>
              </a:rPr>
              <a:t>Distribution limited to depths &lt;1.5 m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Consistent with VIMS 2011 SAV map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95400"/>
            <a:ext cx="4956048" cy="49560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Predicting climate effects on eelgrass distribution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33478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Zimmerman</a:t>
            </a:r>
            <a:r>
              <a:rPr lang="en-US" sz="1400" dirty="0">
                <a:latin typeface="Comic Sans MS" panose="030F0702030302020204" pitchFamily="66" charset="0"/>
              </a:rPr>
              <a:t>, R., V. Hill, and C. Gallegos. 2015. Predicting effects of ocean warming, acidification and water quality on Chesapeake region eelgrass. Limnol. Oceanogr. </a:t>
            </a:r>
            <a:r>
              <a:rPr lang="en-US" sz="1400" b="1" dirty="0">
                <a:latin typeface="Comic Sans MS" panose="030F0702030302020204" pitchFamily="66" charset="0"/>
              </a:rPr>
              <a:t>60:1781-1804</a:t>
            </a:r>
            <a:r>
              <a:rPr lang="en-US" sz="1400" b="1" dirty="0" smtClean="0">
                <a:latin typeface="Comic Sans MS" panose="030F0702030302020204" pitchFamily="66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3630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1298448"/>
            <a:ext cx="4956048" cy="4956048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457200" y="457200"/>
            <a:ext cx="8305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omic Sans MS" panose="030F0702030302020204" pitchFamily="66" charset="0"/>
              </a:rPr>
              <a:t>How will temperature and CO</a:t>
            </a:r>
            <a:r>
              <a:rPr lang="en-US" sz="4000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4000" dirty="0" smtClean="0">
                <a:latin typeface="Comic Sans MS" panose="030F0702030302020204" pitchFamily="66" charset="0"/>
              </a:rPr>
              <a:t> interact to affect eelgrass distribution?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590800"/>
            <a:ext cx="3200400" cy="3124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Cool summer temperature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Present-day CO</a:t>
            </a:r>
            <a:r>
              <a:rPr lang="en-US" baseline="-25000" dirty="0" smtClean="0">
                <a:latin typeface="Comic Sans MS" panose="030F0702030302020204" pitchFamily="66" charset="0"/>
              </a:rPr>
              <a:t>2</a:t>
            </a:r>
            <a:r>
              <a:rPr lang="en-US" dirty="0" smtClean="0">
                <a:latin typeface="Comic Sans MS" panose="030F0702030302020204" pitchFamily="66" charset="0"/>
              </a:rPr>
              <a:t> (pH 8)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What happens if we increase temperature?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3478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Zimmerman</a:t>
            </a:r>
            <a:r>
              <a:rPr lang="en-US" sz="1400" dirty="0">
                <a:latin typeface="Comic Sans MS" panose="030F0702030302020204" pitchFamily="66" charset="0"/>
              </a:rPr>
              <a:t>, R., V. Hill, and C. Gallegos. 2015. Predicting effects of ocean warming, acidification and water quality on Chesapeake region eelgrass. Limnol. Oceanogr. </a:t>
            </a:r>
            <a:r>
              <a:rPr lang="en-US" sz="1400" b="1" dirty="0">
                <a:latin typeface="Comic Sans MS" panose="030F0702030302020204" pitchFamily="66" charset="0"/>
              </a:rPr>
              <a:t>60:1781-1804</a:t>
            </a:r>
            <a:r>
              <a:rPr lang="en-US" sz="1400" b="1" dirty="0" smtClean="0">
                <a:latin typeface="Comic Sans MS" panose="030F0702030302020204" pitchFamily="66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19963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1298448"/>
            <a:ext cx="4956048" cy="4956048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457200"/>
            <a:ext cx="8305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omic Sans MS" panose="030F0702030302020204" pitchFamily="66" charset="0"/>
              </a:rPr>
              <a:t>How will temperature and CO</a:t>
            </a:r>
            <a:r>
              <a:rPr lang="en-US" sz="4000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4000" dirty="0" smtClean="0">
                <a:latin typeface="Comic Sans MS" panose="030F0702030302020204" pitchFamily="66" charset="0"/>
              </a:rPr>
              <a:t> interact to affect eelgrass distribution?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457200" y="2819400"/>
            <a:ext cx="3200400" cy="1524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omic Sans MS" panose="030F0702030302020204" pitchFamily="66" charset="0"/>
              </a:rPr>
              <a:t>Warming alone causes eelgrass die-back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3478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Zimmerman</a:t>
            </a:r>
            <a:r>
              <a:rPr lang="en-US" sz="1400" dirty="0">
                <a:latin typeface="Comic Sans MS" panose="030F0702030302020204" pitchFamily="66" charset="0"/>
              </a:rPr>
              <a:t>, R., V. Hill, and C. Gallegos. 2015. Predicting effects of ocean warming, acidification and water quality on Chesapeake region eelgrass. Limnol. Oceanogr. </a:t>
            </a:r>
            <a:r>
              <a:rPr lang="en-US" sz="1400" b="1" dirty="0">
                <a:latin typeface="Comic Sans MS" panose="030F0702030302020204" pitchFamily="66" charset="0"/>
              </a:rPr>
              <a:t>60:1781-1804</a:t>
            </a:r>
            <a:r>
              <a:rPr lang="en-US" sz="1400" b="1" dirty="0" smtClean="0">
                <a:latin typeface="Comic Sans MS" panose="030F0702030302020204" pitchFamily="66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168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1298448"/>
            <a:ext cx="4956048" cy="4956048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457200"/>
            <a:ext cx="8305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omic Sans MS" panose="030F0702030302020204" pitchFamily="66" charset="0"/>
              </a:rPr>
              <a:t>How will temperature and CO</a:t>
            </a:r>
            <a:r>
              <a:rPr lang="en-US" sz="4000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4000" dirty="0" smtClean="0">
                <a:latin typeface="Comic Sans MS" panose="030F0702030302020204" pitchFamily="66" charset="0"/>
              </a:rPr>
              <a:t> interact to affect eelgrass distribution?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457200" y="2819400"/>
            <a:ext cx="3429000" cy="27432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omic Sans MS" panose="030F0702030302020204" pitchFamily="66" charset="0"/>
              </a:rPr>
              <a:t>Warming combined with CO</a:t>
            </a:r>
            <a:r>
              <a:rPr lang="en-US" baseline="-25000" dirty="0" smtClean="0">
                <a:latin typeface="Comic Sans MS" panose="030F0702030302020204" pitchFamily="66" charset="0"/>
              </a:rPr>
              <a:t>2</a:t>
            </a:r>
            <a:r>
              <a:rPr lang="en-US" dirty="0" smtClean="0">
                <a:latin typeface="Comic Sans MS" panose="030F0702030302020204" pitchFamily="66" charset="0"/>
              </a:rPr>
              <a:t> doubling (pH 7.8) causes re-growth of eelgrass</a:t>
            </a:r>
            <a:endParaRPr lang="en-US" baseline="-250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3478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Zimmerman</a:t>
            </a:r>
            <a:r>
              <a:rPr lang="en-US" sz="1400" dirty="0">
                <a:latin typeface="Comic Sans MS" panose="030F0702030302020204" pitchFamily="66" charset="0"/>
              </a:rPr>
              <a:t>, R., V. Hill, and C. Gallegos. 2015. Predicting effects of ocean warming, acidification and water quality on Chesapeake region eelgrass. Limnol. Oceanogr. </a:t>
            </a:r>
            <a:r>
              <a:rPr lang="en-US" sz="1400" b="1" dirty="0">
                <a:latin typeface="Comic Sans MS" panose="030F0702030302020204" pitchFamily="66" charset="0"/>
              </a:rPr>
              <a:t>60:1781-1804</a:t>
            </a:r>
            <a:r>
              <a:rPr lang="en-US" sz="1400" b="1" dirty="0" smtClean="0">
                <a:latin typeface="Comic Sans MS" panose="030F0702030302020204" pitchFamily="66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1108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1298448"/>
            <a:ext cx="4956048" cy="495604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457200"/>
            <a:ext cx="8305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omic Sans MS" panose="030F0702030302020204" pitchFamily="66" charset="0"/>
              </a:rPr>
              <a:t>How will temperature and CO</a:t>
            </a:r>
            <a:r>
              <a:rPr lang="en-US" sz="4000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4000" dirty="0" smtClean="0">
                <a:latin typeface="Comic Sans MS" panose="030F0702030302020204" pitchFamily="66" charset="0"/>
              </a:rPr>
              <a:t> interact to affect eelgrass distribution?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533400" y="2362200"/>
            <a:ext cx="3276600" cy="27432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omic Sans MS" panose="030F0702030302020204" pitchFamily="66" charset="0"/>
              </a:rPr>
              <a:t>Warm summer temperature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CO</a:t>
            </a:r>
            <a:r>
              <a:rPr lang="en-US" baseline="-25000" dirty="0" smtClean="0">
                <a:latin typeface="Comic Sans MS" panose="030F0702030302020204" pitchFamily="66" charset="0"/>
              </a:rPr>
              <a:t>2</a:t>
            </a:r>
            <a:r>
              <a:rPr lang="en-US" dirty="0" smtClean="0">
                <a:latin typeface="Comic Sans MS" panose="030F0702030302020204" pitchFamily="66" charset="0"/>
              </a:rPr>
              <a:t> quadrupling (pH 7.5) further increases shallow water density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Minimal effects on depth distribution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33478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Zimmerman</a:t>
            </a:r>
            <a:r>
              <a:rPr lang="en-US" sz="1400" dirty="0">
                <a:latin typeface="Comic Sans MS" panose="030F0702030302020204" pitchFamily="66" charset="0"/>
              </a:rPr>
              <a:t>, R., V. Hill, and C. Gallegos. 2015. Predicting effects of ocean warming, acidification and water quality on Chesapeake region eelgrass. Limnol. Oceanogr. </a:t>
            </a:r>
            <a:r>
              <a:rPr lang="en-US" sz="1400" b="1" dirty="0">
                <a:latin typeface="Comic Sans MS" panose="030F0702030302020204" pitchFamily="66" charset="0"/>
              </a:rPr>
              <a:t>60:1781-1804</a:t>
            </a:r>
            <a:r>
              <a:rPr lang="en-US" sz="1400" b="1" dirty="0" smtClean="0">
                <a:latin typeface="Comic Sans MS" panose="030F0702030302020204" pitchFamily="66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9219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4495800" cy="97231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Comic Sans MS" panose="030F0702030302020204" pitchFamily="66" charset="0"/>
              </a:rPr>
              <a:t>Submerged Aquatic Vegetation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724400" cy="5105400"/>
          </a:xfrm>
        </p:spPr>
        <p:txBody>
          <a:bodyPr>
            <a:normAutofit fontScale="85000" lnSpcReduction="20000"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600" dirty="0">
                <a:latin typeface="Comic Sans MS" panose="030F0702030302020204" pitchFamily="66" charset="0"/>
              </a:rPr>
              <a:t>Leaves, roots &amp; </a:t>
            </a:r>
            <a:r>
              <a:rPr lang="en-US" sz="2600" dirty="0" smtClean="0">
                <a:latin typeface="Comic Sans MS" panose="030F0702030302020204" pitchFamily="66" charset="0"/>
              </a:rPr>
              <a:t>rhizomes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Adapted for submerged growth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More than 100 spp. worldwide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Highly productive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Create habitat and structure for diverse array of marine organisms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Significant biogeochemical agents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Sediment redox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Carbonate dissolution &amp; pyrite formation (= alkalinity)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“Blue Carbon”</a:t>
            </a:r>
          </a:p>
          <a:p>
            <a:pPr lvl="2"/>
            <a:r>
              <a:rPr lang="en-US" dirty="0" smtClean="0">
                <a:latin typeface="Comic Sans MS" panose="030F0702030302020204" pitchFamily="66" charset="0"/>
              </a:rPr>
              <a:t>20% of all C buried in &lt;0.1% of the ocean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Occupy &lt;0.1</a:t>
            </a:r>
            <a:r>
              <a:rPr lang="en-US" dirty="0">
                <a:latin typeface="Comic Sans MS" panose="030F0702030302020204" pitchFamily="66" charset="0"/>
              </a:rPr>
              <a:t>% of the ocean surface</a:t>
            </a:r>
          </a:p>
          <a:p>
            <a:endParaRPr lang="en-US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t="-2" r="34287" b="2"/>
          <a:stretch/>
        </p:blipFill>
        <p:spPr>
          <a:xfrm>
            <a:off x="5173579" y="990600"/>
            <a:ext cx="3970421" cy="5279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13"/>
          <a:stretch/>
        </p:blipFill>
        <p:spPr>
          <a:xfrm>
            <a:off x="5181600" y="990600"/>
            <a:ext cx="4212926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447800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So,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2209800" cy="3200400"/>
          </a:xfrm>
        </p:spPr>
        <p:txBody>
          <a:bodyPr>
            <a:noAutofit/>
          </a:bodyPr>
          <a:lstStyle/>
          <a:p>
            <a:r>
              <a:rPr lang="en-US" altLang="en-US" sz="3000" dirty="0" smtClean="0">
                <a:latin typeface="Comic Sans MS" panose="030F0702030302020204" pitchFamily="66" charset="0"/>
              </a:rPr>
              <a:t>The model predicts eelgrass in the polyhaline region of the Bay…</a:t>
            </a:r>
            <a:endParaRPr lang="en-US" sz="3000" dirty="0" smtClean="0">
              <a:latin typeface="Comic Sans MS" panose="030F0702030302020204" pitchFamily="66" charset="0"/>
            </a:endParaRPr>
          </a:p>
          <a:p>
            <a:endParaRPr lang="en-US" sz="3000" dirty="0"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6000" y="1447800"/>
            <a:ext cx="4533900" cy="5017532"/>
            <a:chOff x="4648200" y="1828800"/>
            <a:chExt cx="4229100" cy="4788932"/>
          </a:xfrm>
        </p:grpSpPr>
        <p:pic>
          <p:nvPicPr>
            <p:cNvPr id="5" name="Picture 2" descr="http://www.vims.edu/newsandevents/topstories/_images/sav_cb_coverage_map_ful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828800"/>
              <a:ext cx="4229100" cy="4410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473391" y="6248400"/>
              <a:ext cx="2578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 by R. J. Orth, VIMS</a:t>
              </a:r>
              <a:endParaRPr lang="en-US" dirty="0"/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6808694" y="1447800"/>
            <a:ext cx="2335306" cy="2743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3000">
                <a:latin typeface="Comic Sans MS" panose="030F0702030302020204" pitchFamily="66" charset="0"/>
              </a:defRPr>
            </a:lvl1pPr>
            <a:lvl2pPr marL="640080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/>
            </a:lvl2pPr>
            <a:lvl3pPr indent="-246888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/>
            </a:lvl3pPr>
            <a:lvl4pPr marL="1188720" indent="-210312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/>
            </a:lvl4pPr>
            <a:lvl5pPr marL="1463040" indent="-210312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/>
            </a:lvl5pPr>
            <a:lvl6pPr marL="1737360" indent="-210312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baseline="0"/>
            </a:lvl7pPr>
            <a:lvl8pPr marL="2194560" indent="-182880">
              <a:spcBef>
                <a:spcPct val="20000"/>
              </a:spcBef>
              <a:buClr>
                <a:schemeClr val="tx2"/>
              </a:buClr>
              <a:buChar char="•"/>
              <a:defRPr kumimoji="0" sz="1600"/>
            </a:lvl8pPr>
            <a:lvl9pPr marL="2468880" indent="-182880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baseline="0"/>
            </a:lvl9pPr>
          </a:lstStyle>
          <a:p>
            <a:r>
              <a:rPr lang="en-US" dirty="0"/>
              <a:t>Will it work for SAV in </a:t>
            </a:r>
            <a:r>
              <a:rPr lang="en-US" dirty="0" smtClean="0"/>
              <a:t>fresher </a:t>
            </a:r>
            <a:r>
              <a:rPr lang="en-US" dirty="0"/>
              <a:t>parts of the Bay</a:t>
            </a:r>
            <a:r>
              <a:rPr lang="en-US" dirty="0" smtClean="0"/>
              <a:t>?</a:t>
            </a:r>
          </a:p>
          <a:p>
            <a:r>
              <a:rPr lang="en-US" dirty="0" smtClean="0"/>
              <a:t>Chester River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57400" y="3733800"/>
            <a:ext cx="2362200" cy="13716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800600" y="2590800"/>
            <a:ext cx="2133600" cy="18288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390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Applying </a:t>
            </a:r>
            <a:r>
              <a:rPr lang="en-US" i="1" dirty="0" smtClean="0">
                <a:latin typeface="Comic Sans MS" panose="030F0702030302020204" pitchFamily="66" charset="0"/>
              </a:rPr>
              <a:t>GrassLight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to the Chester River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724400" cy="438912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Mesohaline near the mouth</a:t>
            </a:r>
          </a:p>
          <a:p>
            <a:r>
              <a:rPr lang="en-US" dirty="0" err="1" smtClean="0">
                <a:latin typeface="Comic Sans MS" panose="030F0702030302020204" pitchFamily="66" charset="0"/>
              </a:rPr>
              <a:t>Oligohaline</a:t>
            </a:r>
            <a:r>
              <a:rPr lang="en-US" dirty="0" smtClean="0">
                <a:latin typeface="Comic Sans MS" panose="030F0702030302020204" pitchFamily="66" charset="0"/>
              </a:rPr>
              <a:t> to fresh in the upper reaches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Highly turbid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TSM » 30 mg L</a:t>
            </a:r>
            <a:r>
              <a:rPr lang="en-US" baseline="30000" dirty="0" smtClean="0">
                <a:latin typeface="Comic Sans MS" panose="030F0702030302020204" pitchFamily="66" charset="0"/>
              </a:rPr>
              <a:t>-1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Eutrophic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Chl </a:t>
            </a:r>
            <a:r>
              <a:rPr lang="en-US" i="1" dirty="0" smtClean="0">
                <a:latin typeface="Comic Sans MS" panose="030F0702030302020204" pitchFamily="66" charset="0"/>
              </a:rPr>
              <a:t>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» </a:t>
            </a:r>
            <a:r>
              <a:rPr lang="en-US" dirty="0" smtClean="0">
                <a:latin typeface="Comic Sans MS" panose="030F0702030302020204" pitchFamily="66" charset="0"/>
              </a:rPr>
              <a:t>20 </a:t>
            </a:r>
            <a:r>
              <a:rPr lang="en-US" dirty="0">
                <a:latin typeface="Comic Sans MS" panose="030F0702030302020204" pitchFamily="66" charset="0"/>
              </a:rPr>
              <a:t>mg </a:t>
            </a:r>
            <a:r>
              <a:rPr lang="en-US" dirty="0" smtClean="0">
                <a:latin typeface="Comic Sans MS" panose="030F0702030302020204" pitchFamily="66" charset="0"/>
              </a:rPr>
              <a:t>m</a:t>
            </a:r>
            <a:r>
              <a:rPr lang="en-US" baseline="30000" dirty="0" smtClean="0">
                <a:latin typeface="Comic Sans MS" panose="030F0702030302020204" pitchFamily="66" charset="0"/>
              </a:rPr>
              <a:t>-3</a:t>
            </a:r>
            <a:endParaRPr lang="en-US" baseline="30000" dirty="0">
              <a:latin typeface="Comic Sans MS" panose="030F0702030302020204" pitchFamily="66" charset="0"/>
            </a:endParaRP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28800"/>
            <a:ext cx="388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72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Applying </a:t>
            </a:r>
            <a:r>
              <a:rPr lang="en-US" i="1" dirty="0" smtClean="0">
                <a:latin typeface="Comic Sans MS" panose="030F0702030302020204" pitchFamily="66" charset="0"/>
              </a:rPr>
              <a:t>GrassLight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to the Chester River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724400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Mesohaline tributary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Highly turbid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TSM » 30 mg L</a:t>
            </a:r>
            <a:r>
              <a:rPr lang="en-US" baseline="30000" dirty="0" smtClean="0">
                <a:latin typeface="Comic Sans MS" panose="030F0702030302020204" pitchFamily="66" charset="0"/>
              </a:rPr>
              <a:t>-1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Eutrophic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Chl </a:t>
            </a:r>
            <a:r>
              <a:rPr lang="en-US" i="1" dirty="0" smtClean="0">
                <a:latin typeface="Comic Sans MS" panose="030F0702030302020204" pitchFamily="66" charset="0"/>
              </a:rPr>
              <a:t>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» </a:t>
            </a:r>
            <a:r>
              <a:rPr lang="en-US" dirty="0" smtClean="0">
                <a:latin typeface="Comic Sans MS" panose="030F0702030302020204" pitchFamily="66" charset="0"/>
              </a:rPr>
              <a:t>20 </a:t>
            </a:r>
            <a:r>
              <a:rPr lang="en-US" dirty="0">
                <a:latin typeface="Comic Sans MS" panose="030F0702030302020204" pitchFamily="66" charset="0"/>
              </a:rPr>
              <a:t>mg </a:t>
            </a:r>
            <a:r>
              <a:rPr lang="en-US" dirty="0" smtClean="0">
                <a:latin typeface="Comic Sans MS" panose="030F0702030302020204" pitchFamily="66" charset="0"/>
              </a:rPr>
              <a:t>m</a:t>
            </a:r>
            <a:r>
              <a:rPr lang="en-US" baseline="30000" dirty="0" smtClean="0">
                <a:latin typeface="Comic Sans MS" panose="030F0702030302020204" pitchFamily="66" charset="0"/>
              </a:rPr>
              <a:t>-3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Gridded 30 m bathymetry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Potential SAV habitat (&lt; 3 m depth) fringing the shore</a:t>
            </a:r>
            <a:endParaRPr lang="en-US" dirty="0">
              <a:latin typeface="Comic Sans MS" panose="030F0702030302020204" pitchFamily="66" charset="0"/>
            </a:endParaRP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828800"/>
            <a:ext cx="388619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14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Applying </a:t>
            </a:r>
            <a:r>
              <a:rPr lang="en-US" i="1" dirty="0" smtClean="0">
                <a:latin typeface="Comic Sans MS" panose="030F0702030302020204" pitchFamily="66" charset="0"/>
              </a:rPr>
              <a:t>GrassLight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to the Chester River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8528"/>
            <a:ext cx="4495800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SAV distribution</a:t>
            </a:r>
          </a:p>
          <a:p>
            <a:pPr lvl="1"/>
            <a:r>
              <a:rPr lang="en-US" dirty="0">
                <a:latin typeface="Comic Sans MS" panose="030F0702030302020204" pitchFamily="66" charset="0"/>
              </a:rPr>
              <a:t>Most persistent in shallows around Eastern Neck Island and Chester shoreline 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Species composition  depends on salinity 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Abundance depends on  water quality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Temporally variable</a:t>
            </a:r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28800"/>
            <a:ext cx="388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43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495800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SAV distribution</a:t>
            </a:r>
          </a:p>
          <a:p>
            <a:pPr lvl="1"/>
            <a:r>
              <a:rPr lang="en-US" dirty="0">
                <a:latin typeface="Comic Sans MS" panose="030F0702030302020204" pitchFamily="66" charset="0"/>
              </a:rPr>
              <a:t>Most persistent in shallows around Eastern Neck Island and Chester shoreline 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Species composition  depends on salinity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Abundance depends on water quality</a:t>
            </a:r>
          </a:p>
          <a:p>
            <a:pPr lvl="1"/>
            <a:r>
              <a:rPr lang="en-US" dirty="0">
                <a:latin typeface="Comic Sans MS" panose="030F0702030302020204" pitchFamily="66" charset="0"/>
              </a:rPr>
              <a:t>Temporally variable</a:t>
            </a:r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28800"/>
            <a:ext cx="3886200" cy="5029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Applying </a:t>
            </a:r>
            <a:r>
              <a:rPr lang="en-US" i="1" dirty="0" smtClean="0">
                <a:latin typeface="Comic Sans MS" panose="030F0702030302020204" pitchFamily="66" charset="0"/>
              </a:rPr>
              <a:t>GrassLight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to the Chester River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13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724400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GrassLight prediction of SAV density based on average WQ data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is consistent with VIMS field observations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TSM = 30 mg L</a:t>
            </a:r>
            <a:r>
              <a:rPr lang="en-US" baseline="30000" dirty="0" smtClean="0">
                <a:latin typeface="Comic Sans MS" panose="030F0702030302020204" pitchFamily="66" charset="0"/>
              </a:rPr>
              <a:t>-1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Chl </a:t>
            </a:r>
            <a:r>
              <a:rPr lang="en-US" i="1" dirty="0" smtClean="0">
                <a:latin typeface="Comic Sans MS" panose="030F0702030302020204" pitchFamily="66" charset="0"/>
              </a:rPr>
              <a:t>a </a:t>
            </a:r>
            <a:r>
              <a:rPr lang="en-US" dirty="0" smtClean="0">
                <a:latin typeface="Comic Sans MS" panose="030F0702030302020204" pitchFamily="66" charset="0"/>
              </a:rPr>
              <a:t>= 20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mg m</a:t>
            </a:r>
            <a:r>
              <a:rPr lang="en-US" baseline="30000" dirty="0" smtClean="0">
                <a:latin typeface="Comic Sans MS" panose="030F0702030302020204" pitchFamily="66" charset="0"/>
              </a:rPr>
              <a:t>-3</a:t>
            </a:r>
          </a:p>
          <a:p>
            <a:r>
              <a:rPr lang="en-US" i="1" dirty="0" err="1">
                <a:latin typeface="Comic Sans MS" panose="030F0702030302020204" pitchFamily="66" charset="0"/>
              </a:rPr>
              <a:t>z</a:t>
            </a:r>
            <a:r>
              <a:rPr lang="en-US" baseline="-25000" dirty="0" err="1">
                <a:latin typeface="Comic Sans MS" panose="030F0702030302020204" pitchFamily="66" charset="0"/>
              </a:rPr>
              <a:t>E</a:t>
            </a:r>
            <a:r>
              <a:rPr lang="en-US" baseline="-25000" dirty="0">
                <a:latin typeface="Comic Sans MS" panose="030F0702030302020204" pitchFamily="66" charset="0"/>
              </a:rPr>
              <a:t>(22%)</a:t>
            </a:r>
            <a:r>
              <a:rPr lang="en-US" dirty="0">
                <a:latin typeface="Comic Sans MS" panose="030F0702030302020204" pitchFamily="66" charset="0"/>
              </a:rPr>
              <a:t> = 0.2 m</a:t>
            </a:r>
          </a:p>
          <a:p>
            <a:r>
              <a:rPr lang="en-US" i="1" dirty="0" err="1" smtClean="0">
                <a:latin typeface="Comic Sans MS" panose="030F0702030302020204" pitchFamily="66" charset="0"/>
              </a:rPr>
              <a:t>z</a:t>
            </a:r>
            <a:r>
              <a:rPr lang="en-US" baseline="-25000" dirty="0" err="1" smtClean="0">
                <a:latin typeface="Comic Sans MS" panose="030F0702030302020204" pitchFamily="66" charset="0"/>
              </a:rPr>
              <a:t>E</a:t>
            </a:r>
            <a:r>
              <a:rPr lang="en-US" baseline="-25000" dirty="0" smtClean="0">
                <a:latin typeface="Comic Sans MS" panose="030F0702030302020204" pitchFamily="66" charset="0"/>
              </a:rPr>
              <a:t>(13%)</a:t>
            </a:r>
            <a:r>
              <a:rPr lang="en-US" dirty="0" smtClean="0">
                <a:latin typeface="Comic Sans MS" panose="030F0702030302020204" pitchFamily="66" charset="0"/>
              </a:rPr>
              <a:t> = 0.3 m</a:t>
            </a:r>
          </a:p>
          <a:p>
            <a:r>
              <a:rPr lang="en-US" i="1" dirty="0" err="1" smtClean="0">
                <a:latin typeface="Comic Sans MS" panose="030F0702030302020204" pitchFamily="66" charset="0"/>
              </a:rPr>
              <a:t>z</a:t>
            </a:r>
            <a:r>
              <a:rPr lang="en-US" baseline="-25000" dirty="0" err="1" smtClean="0">
                <a:latin typeface="Comic Sans MS" panose="030F0702030302020204" pitchFamily="66" charset="0"/>
              </a:rPr>
              <a:t>E</a:t>
            </a:r>
            <a:r>
              <a:rPr lang="en-US" baseline="-25000" dirty="0" smtClean="0">
                <a:latin typeface="Comic Sans MS" panose="030F0702030302020204" pitchFamily="66" charset="0"/>
              </a:rPr>
              <a:t>(1%)</a:t>
            </a:r>
            <a:r>
              <a:rPr lang="en-US" dirty="0" smtClean="0">
                <a:latin typeface="Comic Sans MS" panose="030F0702030302020204" pitchFamily="66" charset="0"/>
              </a:rPr>
              <a:t>  = 0.8 </a:t>
            </a:r>
            <a:r>
              <a:rPr lang="en-US" dirty="0">
                <a:latin typeface="Comic Sans MS" panose="030F0702030302020204" pitchFamily="66" charset="0"/>
              </a:rPr>
              <a:t>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baseline="-25000" dirty="0" smtClean="0"/>
          </a:p>
          <a:p>
            <a:endParaRPr lang="en-US" i="1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28800"/>
            <a:ext cx="3886200" cy="5029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Applying </a:t>
            </a:r>
            <a:r>
              <a:rPr lang="en-US" i="1" dirty="0" smtClean="0">
                <a:latin typeface="Comic Sans MS" panose="030F0702030302020204" pitchFamily="66" charset="0"/>
              </a:rPr>
              <a:t>GrassLight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to the Chester River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49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724400" cy="46939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Improving water quality to average for Sandy Point</a:t>
            </a:r>
          </a:p>
          <a:p>
            <a:pPr lvl="1"/>
            <a:r>
              <a:rPr lang="en-US" dirty="0">
                <a:latin typeface="Comic Sans MS" panose="030F0702030302020204" pitchFamily="66" charset="0"/>
              </a:rPr>
              <a:t>TSM = </a:t>
            </a:r>
            <a:r>
              <a:rPr lang="en-US" dirty="0" smtClean="0">
                <a:latin typeface="Comic Sans MS" panose="030F0702030302020204" pitchFamily="66" charset="0"/>
              </a:rPr>
              <a:t>10 </a:t>
            </a:r>
            <a:r>
              <a:rPr lang="en-US" dirty="0">
                <a:latin typeface="Comic Sans MS" panose="030F0702030302020204" pitchFamily="66" charset="0"/>
              </a:rPr>
              <a:t>mg L</a:t>
            </a:r>
            <a:r>
              <a:rPr lang="en-US" baseline="30000" dirty="0">
                <a:latin typeface="Comic Sans MS" panose="030F0702030302020204" pitchFamily="66" charset="0"/>
              </a:rPr>
              <a:t>-1</a:t>
            </a:r>
          </a:p>
          <a:p>
            <a:pPr lvl="1"/>
            <a:r>
              <a:rPr lang="en-US" dirty="0">
                <a:latin typeface="Comic Sans MS" panose="030F0702030302020204" pitchFamily="66" charset="0"/>
              </a:rPr>
              <a:t>Chl </a:t>
            </a:r>
            <a:r>
              <a:rPr lang="en-US" i="1" dirty="0">
                <a:latin typeface="Comic Sans MS" panose="030F0702030302020204" pitchFamily="66" charset="0"/>
              </a:rPr>
              <a:t>a </a:t>
            </a:r>
            <a:r>
              <a:rPr lang="en-US" dirty="0">
                <a:latin typeface="Comic Sans MS" panose="030F0702030302020204" pitchFamily="66" charset="0"/>
              </a:rPr>
              <a:t>= </a:t>
            </a:r>
            <a:r>
              <a:rPr lang="en-US" dirty="0" smtClean="0">
                <a:latin typeface="Comic Sans MS" panose="030F0702030302020204" pitchFamily="66" charset="0"/>
              </a:rPr>
              <a:t>10 </a:t>
            </a:r>
            <a:r>
              <a:rPr lang="en-US" dirty="0">
                <a:latin typeface="Comic Sans MS" panose="030F0702030302020204" pitchFamily="66" charset="0"/>
              </a:rPr>
              <a:t>mg </a:t>
            </a:r>
            <a:r>
              <a:rPr lang="en-US" dirty="0" smtClean="0">
                <a:latin typeface="Comic Sans MS" panose="030F0702030302020204" pitchFamily="66" charset="0"/>
              </a:rPr>
              <a:t>m</a:t>
            </a:r>
            <a:r>
              <a:rPr lang="en-US" baseline="30000" dirty="0" smtClean="0">
                <a:latin typeface="Comic Sans MS" panose="030F0702030302020204" pitchFamily="66" charset="0"/>
              </a:rPr>
              <a:t>-3</a:t>
            </a:r>
          </a:p>
          <a:p>
            <a:pPr lvl="1"/>
            <a:r>
              <a:rPr lang="en-US" i="1" dirty="0" err="1" smtClean="0">
                <a:latin typeface="Comic Sans MS" panose="030F0702030302020204" pitchFamily="66" charset="0"/>
              </a:rPr>
              <a:t>z</a:t>
            </a:r>
            <a:r>
              <a:rPr lang="en-US" baseline="-25000" dirty="0" err="1" smtClean="0">
                <a:latin typeface="Comic Sans MS" panose="030F0702030302020204" pitchFamily="66" charset="0"/>
              </a:rPr>
              <a:t>E</a:t>
            </a:r>
            <a:r>
              <a:rPr lang="en-US" baseline="-25000" dirty="0" smtClean="0">
                <a:latin typeface="Comic Sans MS" panose="030F0702030302020204" pitchFamily="66" charset="0"/>
              </a:rPr>
              <a:t>(22</a:t>
            </a:r>
            <a:r>
              <a:rPr lang="en-US" baseline="-25000" dirty="0">
                <a:latin typeface="Comic Sans MS" panose="030F0702030302020204" pitchFamily="66" charset="0"/>
              </a:rPr>
              <a:t>%)</a:t>
            </a:r>
            <a:r>
              <a:rPr lang="en-US" dirty="0">
                <a:latin typeface="Comic Sans MS" panose="030F0702030302020204" pitchFamily="66" charset="0"/>
              </a:rPr>
              <a:t> = </a:t>
            </a:r>
            <a:r>
              <a:rPr lang="en-US" dirty="0" smtClean="0">
                <a:latin typeface="Comic Sans MS" panose="030F0702030302020204" pitchFamily="66" charset="0"/>
              </a:rPr>
              <a:t>0.7 m</a:t>
            </a:r>
          </a:p>
          <a:p>
            <a:pPr lvl="1"/>
            <a:r>
              <a:rPr lang="en-US" i="1" dirty="0" err="1">
                <a:latin typeface="Comic Sans MS" panose="030F0702030302020204" pitchFamily="66" charset="0"/>
              </a:rPr>
              <a:t>z</a:t>
            </a:r>
            <a:r>
              <a:rPr lang="en-US" baseline="-25000" dirty="0" err="1">
                <a:latin typeface="Comic Sans MS" panose="030F0702030302020204" pitchFamily="66" charset="0"/>
              </a:rPr>
              <a:t>E</a:t>
            </a:r>
            <a:r>
              <a:rPr lang="en-US" baseline="-25000" dirty="0">
                <a:latin typeface="Comic Sans MS" panose="030F0702030302020204" pitchFamily="66" charset="0"/>
              </a:rPr>
              <a:t>(13%)</a:t>
            </a:r>
            <a:r>
              <a:rPr lang="en-US" dirty="0">
                <a:latin typeface="Comic Sans MS" panose="030F0702030302020204" pitchFamily="66" charset="0"/>
              </a:rPr>
              <a:t> = 0.9 m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SAV distribution expands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Still below ‘historic” distribution limit of 3 m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600" dirty="0" smtClean="0">
                <a:latin typeface="Comic Sans MS" panose="030F0702030302020204" pitchFamily="66" charset="0"/>
              </a:rPr>
              <a:t>Euphotic depth </a:t>
            </a:r>
            <a:r>
              <a:rPr lang="en-US" sz="2600" i="1" dirty="0" err="1" smtClean="0">
                <a:latin typeface="Comic Sans MS" panose="030F0702030302020204" pitchFamily="66" charset="0"/>
              </a:rPr>
              <a:t>z</a:t>
            </a:r>
            <a:r>
              <a:rPr lang="en-US" sz="2600" baseline="-25000" dirty="0" err="1" smtClean="0">
                <a:latin typeface="Comic Sans MS" panose="030F0702030302020204" pitchFamily="66" charset="0"/>
              </a:rPr>
              <a:t>E</a:t>
            </a:r>
            <a:r>
              <a:rPr lang="en-US" sz="2600" baseline="-25000" dirty="0" smtClean="0">
                <a:latin typeface="Comic Sans MS" panose="030F0702030302020204" pitchFamily="66" charset="0"/>
              </a:rPr>
              <a:t>(1</a:t>
            </a:r>
            <a:r>
              <a:rPr lang="en-US" sz="2600" baseline="-25000" dirty="0">
                <a:latin typeface="Comic Sans MS" panose="030F0702030302020204" pitchFamily="66" charset="0"/>
              </a:rPr>
              <a:t>%)</a:t>
            </a:r>
            <a:r>
              <a:rPr lang="en-US" sz="2600" dirty="0">
                <a:latin typeface="Comic Sans MS" panose="030F0702030302020204" pitchFamily="66" charset="0"/>
              </a:rPr>
              <a:t>  = 2 </a:t>
            </a:r>
            <a:r>
              <a:rPr lang="en-US" sz="2600" dirty="0" smtClean="0">
                <a:latin typeface="Comic Sans MS" panose="030F0702030302020204" pitchFamily="66" charset="0"/>
              </a:rPr>
              <a:t>m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600" dirty="0" smtClean="0">
                <a:latin typeface="Comic Sans MS" panose="030F0702030302020204" pitchFamily="66" charset="0"/>
              </a:rPr>
              <a:t>So, what about the phytoplankton?</a:t>
            </a:r>
            <a:endParaRPr lang="en-US" sz="2600" baseline="30000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28800"/>
            <a:ext cx="3886200" cy="5029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Applying </a:t>
            </a:r>
            <a:r>
              <a:rPr lang="en-US" i="1" dirty="0" smtClean="0">
                <a:latin typeface="Comic Sans MS" panose="030F0702030302020204" pitchFamily="66" charset="0"/>
              </a:rPr>
              <a:t>GrassLight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to the Chester River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1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Bio-optical components already built into </a:t>
            </a:r>
            <a:r>
              <a:rPr lang="en-US" i="1" dirty="0" smtClean="0">
                <a:latin typeface="Comic Sans MS" panose="030F0702030302020204" pitchFamily="66" charset="0"/>
              </a:rPr>
              <a:t>GrassLight</a:t>
            </a:r>
            <a:r>
              <a:rPr lang="en-US" dirty="0" smtClean="0">
                <a:latin typeface="Comic Sans MS" panose="030F0702030302020204" pitchFamily="66" charset="0"/>
              </a:rPr>
              <a:t> for given levels of Chl </a:t>
            </a:r>
            <a:r>
              <a:rPr lang="en-US" i="1" dirty="0" smtClean="0">
                <a:latin typeface="Comic Sans MS" panose="030F0702030302020204" pitchFamily="66" charset="0"/>
              </a:rPr>
              <a:t>a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Metabolic component required to calculate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Gas exchange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Nutrient removal &amp; regeneration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Algae growth, grazing and sinking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Subsequent impact on water transparency</a:t>
            </a:r>
          </a:p>
          <a:p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Modeling the plankton component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33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Modeling the plankton component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The 2-D (</a:t>
            </a:r>
            <a:r>
              <a:rPr lang="en-US" dirty="0" err="1" smtClean="0">
                <a:latin typeface="Comic Sans MS" panose="030F0702030302020204" pitchFamily="66" charset="0"/>
              </a:rPr>
              <a:t>depth,time</a:t>
            </a:r>
            <a:r>
              <a:rPr lang="en-US" dirty="0" smtClean="0">
                <a:latin typeface="Comic Sans MS" panose="030F0702030302020204" pitchFamily="66" charset="0"/>
              </a:rPr>
              <a:t> ) model:</a:t>
            </a:r>
          </a:p>
          <a:p>
            <a:pPr lvl="1"/>
            <a:r>
              <a:rPr lang="en-US" dirty="0">
                <a:latin typeface="Comic Sans MS" panose="030F0702030302020204" pitchFamily="66" charset="0"/>
              </a:rPr>
              <a:t>E</a:t>
            </a:r>
            <a:r>
              <a:rPr lang="en-US" dirty="0" smtClean="0">
                <a:latin typeface="Comic Sans MS" panose="030F0702030302020204" pitchFamily="66" charset="0"/>
              </a:rPr>
              <a:t>asily integrated into </a:t>
            </a:r>
            <a:r>
              <a:rPr lang="en-US" i="1" dirty="0" smtClean="0">
                <a:latin typeface="Comic Sans MS" panose="030F0702030302020204" pitchFamily="66" charset="0"/>
              </a:rPr>
              <a:t>GrassLight</a:t>
            </a:r>
            <a:r>
              <a:rPr lang="en-US" dirty="0" smtClean="0">
                <a:latin typeface="Comic Sans MS" panose="030F0702030302020204" pitchFamily="66" charset="0"/>
              </a:rPr>
              <a:t> bio-optical structure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Calculates biologically mediated changes in</a:t>
            </a:r>
          </a:p>
          <a:p>
            <a:pPr lvl="2"/>
            <a:r>
              <a:rPr lang="en-US" dirty="0" smtClean="0">
                <a:latin typeface="Comic Sans MS" panose="030F0702030302020204" pitchFamily="66" charset="0"/>
              </a:rPr>
              <a:t>O2, DIC &amp; therefore pH</a:t>
            </a:r>
          </a:p>
          <a:p>
            <a:pPr lvl="2"/>
            <a:r>
              <a:rPr lang="en-US" dirty="0" smtClean="0">
                <a:latin typeface="Comic Sans MS" panose="030F0702030302020204" pitchFamily="66" charset="0"/>
              </a:rPr>
              <a:t>Dissolved nutrients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Ultimately driven by light availability</a:t>
            </a:r>
          </a:p>
          <a:p>
            <a:pPr lvl="2"/>
            <a:r>
              <a:rPr lang="en-US" dirty="0" smtClean="0">
                <a:latin typeface="Comic Sans MS" panose="030F0702030302020204" pitchFamily="66" charset="0"/>
              </a:rPr>
              <a:t>Includes a self-shading component from algal biomass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Responsive to nutrient concentrations</a:t>
            </a:r>
          </a:p>
          <a:p>
            <a:pPr lvl="2"/>
            <a:r>
              <a:rPr lang="en-US" dirty="0" smtClean="0">
                <a:latin typeface="Comic Sans MS" panose="030F0702030302020204" pitchFamily="66" charset="0"/>
              </a:rPr>
              <a:t>But does not require explicit definition of Michaelis-Menten coefficients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It does NOT presently consider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Mixotrophic &amp; motile algae (e.g. Dinoflagellates) that exhibit complex behaviors &amp; trophic relations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Benthic &amp; pelagic grazing 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Advection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52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Comic Sans MS" panose="030F0702030302020204" pitchFamily="66" charset="0"/>
              </a:rPr>
              <a:t>P</a:t>
            </a:r>
            <a:r>
              <a:rPr lang="en-US" baseline="30000" dirty="0" err="1" smtClean="0">
                <a:latin typeface="Comic Sans MS" panose="030F0702030302020204" pitchFamily="66" charset="0"/>
              </a:rPr>
              <a:t>B</a:t>
            </a:r>
            <a:r>
              <a:rPr lang="en-US" baseline="-25000" dirty="0" err="1" smtClean="0">
                <a:latin typeface="Comic Sans MS" panose="030F0702030302020204" pitchFamily="66" charset="0"/>
              </a:rPr>
              <a:t>g</a:t>
            </a:r>
            <a:r>
              <a:rPr lang="en-US" dirty="0" smtClean="0">
                <a:latin typeface="Comic Sans MS" panose="030F0702030302020204" pitchFamily="66" charset="0"/>
              </a:rPr>
              <a:t>(z) is controlled by light availability: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i="1" dirty="0" smtClean="0">
              <a:latin typeface="Symbol" panose="05050102010706020507" pitchFamily="18" charset="2"/>
            </a:endParaRPr>
          </a:p>
          <a:p>
            <a:r>
              <a:rPr lang="en-US" i="1" dirty="0" smtClean="0">
                <a:latin typeface="Symbol" panose="05050102010706020507" pitchFamily="18" charset="2"/>
              </a:rPr>
              <a:t>f </a:t>
            </a:r>
            <a:r>
              <a:rPr lang="en-US" baseline="-25000" dirty="0" smtClean="0">
                <a:latin typeface="Comic Sans MS" panose="030F0702030302020204" pitchFamily="66" charset="0"/>
              </a:rPr>
              <a:t>P</a:t>
            </a:r>
            <a:r>
              <a:rPr lang="en-US" dirty="0" smtClean="0">
                <a:latin typeface="Comic Sans MS" panose="030F0702030302020204" pitchFamily="66" charset="0"/>
              </a:rPr>
              <a:t> – quantum yield of photosynthesis (=1/8)</a:t>
            </a:r>
          </a:p>
          <a:p>
            <a:r>
              <a:rPr lang="en-US" i="1" dirty="0" smtClean="0">
                <a:latin typeface="Comic Sans MS" panose="030F0702030302020204" pitchFamily="66" charset="0"/>
              </a:rPr>
              <a:t>A </a:t>
            </a:r>
            <a:r>
              <a:rPr lang="en-US" dirty="0" smtClean="0">
                <a:latin typeface="Comic Sans MS" panose="030F0702030302020204" pitchFamily="66" charset="0"/>
              </a:rPr>
              <a:t>*</a:t>
            </a:r>
            <a:r>
              <a:rPr lang="en-US" i="1" baseline="-25000" dirty="0" smtClean="0">
                <a:latin typeface="Symbol" panose="05050102010706020507" pitchFamily="18" charset="2"/>
              </a:rPr>
              <a:t>f</a:t>
            </a:r>
            <a:r>
              <a:rPr lang="en-US" i="1" baseline="-25000" dirty="0" smtClean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i="1" dirty="0" smtClean="0">
                <a:latin typeface="Symbol" panose="05050102010706020507" pitchFamily="18" charset="2"/>
              </a:rPr>
              <a:t>l </a:t>
            </a:r>
            <a:r>
              <a:rPr lang="en-US" dirty="0" smtClean="0">
                <a:latin typeface="Comic Sans MS" panose="030F0702030302020204" pitchFamily="66" charset="0"/>
              </a:rPr>
              <a:t>) – spectral phytoplankton absorptance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[Chl </a:t>
            </a:r>
            <a:r>
              <a:rPr lang="en-US" i="1" dirty="0" smtClean="0">
                <a:latin typeface="Comic Sans MS" panose="030F0702030302020204" pitchFamily="66" charset="0"/>
              </a:rPr>
              <a:t>a</a:t>
            </a:r>
            <a:r>
              <a:rPr lang="en-US" dirty="0" smtClean="0">
                <a:latin typeface="Comic Sans MS" panose="030F0702030302020204" pitchFamily="66" charset="0"/>
              </a:rPr>
              <a:t>] – biomass, to scale absorptance</a:t>
            </a:r>
          </a:p>
          <a:p>
            <a:r>
              <a:rPr lang="en-US" i="1" dirty="0" smtClean="0">
                <a:latin typeface="Comic Sans MS" panose="030F0702030302020204" pitchFamily="66" charset="0"/>
              </a:rPr>
              <a:t>E</a:t>
            </a:r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i="1" dirty="0" err="1" smtClean="0">
                <a:latin typeface="Symbol" panose="05050102010706020507" pitchFamily="18" charset="2"/>
              </a:rPr>
              <a:t>l</a:t>
            </a:r>
            <a:r>
              <a:rPr lang="en-US" dirty="0" err="1" smtClean="0">
                <a:latin typeface="Comic Sans MS" panose="030F0702030302020204" pitchFamily="66" charset="0"/>
              </a:rPr>
              <a:t>,</a:t>
            </a:r>
            <a:r>
              <a:rPr lang="en-US" i="1" dirty="0" err="1" smtClean="0">
                <a:latin typeface="Comic Sans MS" panose="030F0702030302020204" pitchFamily="66" charset="0"/>
              </a:rPr>
              <a:t>t</a:t>
            </a:r>
            <a:r>
              <a:rPr lang="en-US" dirty="0" err="1" smtClean="0">
                <a:latin typeface="Comic Sans MS" panose="030F0702030302020204" pitchFamily="66" charset="0"/>
              </a:rPr>
              <a:t>,</a:t>
            </a:r>
            <a:r>
              <a:rPr lang="en-US" i="1" dirty="0" err="1" smtClean="0">
                <a:latin typeface="Comic Sans MS" panose="030F0702030302020204" pitchFamily="66" charset="0"/>
              </a:rPr>
              <a:t>z</a:t>
            </a:r>
            <a:r>
              <a:rPr lang="en-US" dirty="0" smtClean="0">
                <a:latin typeface="Comic Sans MS" panose="030F0702030302020204" pitchFamily="66" charset="0"/>
              </a:rPr>
              <a:t>) – wavelength, time and depth-dependent irradiance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4724400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Modeling the photosynthesis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8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6826"/>
            <a:ext cx="4495800" cy="8543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Comic Sans MS" panose="030F0702030302020204" pitchFamily="66" charset="0"/>
              </a:rPr>
              <a:t>SAV and Climate Change: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160105"/>
            <a:ext cx="4495800" cy="446929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High light requirements (10 – 20% surface E) 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Vulnerable to poor water quality</a:t>
            </a:r>
          </a:p>
          <a:p>
            <a:r>
              <a:rPr lang="en-US" sz="3200" dirty="0" smtClean="0">
                <a:latin typeface="Comic Sans MS" panose="030F0702030302020204" pitchFamily="66" charset="0"/>
              </a:rPr>
              <a:t>Sensitive to high summer temperatures </a:t>
            </a:r>
          </a:p>
          <a:p>
            <a:pPr lvl="1"/>
            <a:endParaRPr lang="en-US" dirty="0" smtClean="0"/>
          </a:p>
        </p:txBody>
      </p:sp>
      <p:pic>
        <p:nvPicPr>
          <p:cNvPr id="4" name="Picture 5" descr="dense_thallas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47441" y="914400"/>
            <a:ext cx="3962400" cy="52832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>
                  <a:alpha val="78999"/>
                </a:srgbClr>
              </a:gs>
              <a:gs pos="35001">
                <a:srgbClr val="1A8D48">
                  <a:alpha val="64999"/>
                </a:srgbClr>
              </a:gs>
              <a:gs pos="52000">
                <a:srgbClr val="FFFF00">
                  <a:alpha val="48000"/>
                </a:srgbClr>
              </a:gs>
              <a:gs pos="73000">
                <a:srgbClr val="EE3F17">
                  <a:alpha val="27000"/>
                </a:srgbClr>
              </a:gs>
              <a:gs pos="88000">
                <a:srgbClr val="E81766">
                  <a:alpha val="12000"/>
                </a:srgbClr>
              </a:gs>
              <a:gs pos="100000">
                <a:srgbClr val="A603AB">
                  <a:alpha val="0"/>
                </a:srgbClr>
              </a:gs>
            </a:gsLst>
            <a:lin ang="0" scaled="1"/>
          </a:gradFill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3907" r="4616"/>
          <a:stretch/>
        </p:blipFill>
        <p:spPr bwMode="auto">
          <a:xfrm>
            <a:off x="3276600" y="2133600"/>
            <a:ext cx="5812972" cy="428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3200400" cy="3886200"/>
          </a:xfrm>
        </p:spPr>
        <p:txBody>
          <a:bodyPr>
            <a:normAutofit/>
          </a:bodyPr>
          <a:lstStyle/>
          <a:p>
            <a:r>
              <a:rPr lang="en-US" i="1" dirty="0" smtClean="0">
                <a:latin typeface="Comic Sans MS" panose="030F0702030302020204" pitchFamily="66" charset="0"/>
              </a:rPr>
              <a:t>P </a:t>
            </a:r>
            <a:r>
              <a:rPr lang="en-US" baseline="30000" dirty="0" smtClean="0">
                <a:latin typeface="Comic Sans MS" panose="030F0702030302020204" pitchFamily="66" charset="0"/>
              </a:rPr>
              <a:t>B</a:t>
            </a:r>
            <a:r>
              <a:rPr lang="en-US" baseline="-25000" dirty="0" smtClean="0">
                <a:latin typeface="Comic Sans MS" panose="030F0702030302020204" pitchFamily="66" charset="0"/>
              </a:rPr>
              <a:t>E</a:t>
            </a:r>
            <a:r>
              <a:rPr lang="en-US" dirty="0" smtClean="0">
                <a:latin typeface="Comic Sans MS" panose="030F0702030302020204" pitchFamily="66" charset="0"/>
              </a:rPr>
              <a:t>  and </a:t>
            </a:r>
            <a:r>
              <a:rPr lang="en-US" i="1" dirty="0" smtClean="0">
                <a:latin typeface="Comic Sans MS" panose="030F0702030302020204" pitchFamily="66" charset="0"/>
              </a:rPr>
              <a:t>R</a:t>
            </a:r>
            <a:r>
              <a:rPr lang="en-US" dirty="0" smtClean="0">
                <a:latin typeface="Comic Sans MS" panose="030F0702030302020204" pitchFamily="66" charset="0"/>
              </a:rPr>
              <a:t> are temperature dependent</a:t>
            </a:r>
          </a:p>
          <a:p>
            <a:r>
              <a:rPr lang="en-US" i="1" dirty="0" smtClean="0">
                <a:latin typeface="Comic Sans MS" panose="030F0702030302020204" pitchFamily="66" charset="0"/>
              </a:rPr>
              <a:t>Q</a:t>
            </a:r>
            <a:r>
              <a:rPr lang="en-US" baseline="-25000" dirty="0" smtClean="0">
                <a:latin typeface="Comic Sans MS" panose="030F0702030302020204" pitchFamily="66" charset="0"/>
              </a:rPr>
              <a:t>10</a:t>
            </a:r>
            <a:r>
              <a:rPr lang="en-US" dirty="0" smtClean="0">
                <a:latin typeface="Comic Sans MS" panose="030F0702030302020204" pitchFamily="66" charset="0"/>
              </a:rPr>
              <a:t> = 3 to 20° C</a:t>
            </a:r>
          </a:p>
          <a:p>
            <a:r>
              <a:rPr lang="en-US" i="1" dirty="0" smtClean="0">
                <a:latin typeface="Comic Sans MS" panose="030F0702030302020204" pitchFamily="66" charset="0"/>
              </a:rPr>
              <a:t>P </a:t>
            </a:r>
            <a:r>
              <a:rPr lang="en-US" baseline="30000" dirty="0" smtClean="0">
                <a:latin typeface="Comic Sans MS" panose="030F0702030302020204" pitchFamily="66" charset="0"/>
              </a:rPr>
              <a:t>B</a:t>
            </a:r>
            <a:r>
              <a:rPr lang="en-US" baseline="-25000" dirty="0" smtClean="0">
                <a:latin typeface="Comic Sans MS" panose="030F0702030302020204" pitchFamily="66" charset="0"/>
              </a:rPr>
              <a:t>E</a:t>
            </a:r>
            <a:r>
              <a:rPr lang="en-US" dirty="0" smtClean="0">
                <a:latin typeface="Comic Sans MS" panose="030F0702030302020204" pitchFamily="66" charset="0"/>
              </a:rPr>
              <a:t> decreases linearly with T to 38° C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i="1" dirty="0" smtClean="0">
              <a:latin typeface="Symbol" panose="05050102010706020507" pitchFamily="18" charset="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81400" y="6147137"/>
            <a:ext cx="5638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Bouman</a:t>
            </a:r>
            <a:r>
              <a:rPr lang="en-US" sz="1200" dirty="0"/>
              <a:t>, H., T. Platt, S. </a:t>
            </a:r>
            <a:r>
              <a:rPr lang="en-US" sz="1200" dirty="0" err="1"/>
              <a:t>Sathyendranath</a:t>
            </a:r>
            <a:r>
              <a:rPr lang="en-US" sz="1200" dirty="0"/>
              <a:t>, and V. Stuart. 2005. Dependence of light-saturated photosynthesis on temperature and community structure. Deep Sea Research Part I: Oceanographic Research Papers </a:t>
            </a:r>
            <a:r>
              <a:rPr lang="en-US" sz="1200" b="1" dirty="0"/>
              <a:t>52: 1284-1299</a:t>
            </a:r>
            <a:r>
              <a:rPr lang="en-US" b="1" dirty="0"/>
              <a:t>.</a:t>
            </a:r>
          </a:p>
          <a:p>
            <a:endParaRPr lang="en-US" dirty="0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5196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Modeling temperature effects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51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3886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Net productivity is defined by the balance between photosynthesis and respiration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Redfield Ratios define the amounts of dissolved inorganic nitrogen (N) and phosphorus (P) required to convert net photosynthesis  into new biomass:</a:t>
            </a:r>
            <a:endParaRPr 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90800"/>
            <a:ext cx="29321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24400"/>
            <a:ext cx="1905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10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Modeling carbon balance and nutrient requirements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2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3886200"/>
          </a:xfrm>
        </p:spPr>
        <p:txBody>
          <a:bodyPr>
            <a:normAutofit fontScale="92500"/>
          </a:bodyPr>
          <a:lstStyle/>
          <a:p>
            <a:pPr>
              <a:lnSpc>
                <a:spcPct val="16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if  </a:t>
            </a:r>
            <a:r>
              <a:rPr lang="en-US" sz="2400" dirty="0" smtClean="0">
                <a:latin typeface="Comic Sans MS" panose="030F0702030302020204" pitchFamily="66" charset="0"/>
              </a:rPr>
              <a:t>          and          , </a:t>
            </a:r>
            <a:r>
              <a:rPr lang="en-US" sz="2400" dirty="0">
                <a:latin typeface="Comic Sans MS" panose="030F0702030302020204" pitchFamily="66" charset="0"/>
              </a:rPr>
              <a:t>phytoplankton growth is defined by </a:t>
            </a:r>
            <a:r>
              <a:rPr lang="en-US" sz="2400" i="1" dirty="0" smtClean="0">
                <a:latin typeface="Comic Sans MS" panose="030F0702030302020204" pitchFamily="66" charset="0"/>
              </a:rPr>
              <a:t>P </a:t>
            </a:r>
            <a:r>
              <a:rPr lang="en-US" sz="2400" i="1" baseline="30000" dirty="0" err="1" smtClean="0">
                <a:latin typeface="Comic Sans MS" panose="030F0702030302020204" pitchFamily="66" charset="0"/>
              </a:rPr>
              <a:t>V</a:t>
            </a:r>
            <a:r>
              <a:rPr lang="en-US" sz="2400" baseline="-25000" dirty="0" err="1" smtClean="0">
                <a:latin typeface="Comic Sans MS" panose="030F0702030302020204" pitchFamily="66" charset="0"/>
              </a:rPr>
              <a:t>net</a:t>
            </a:r>
            <a:r>
              <a:rPr lang="en-US" sz="2400" dirty="0" smtClean="0">
                <a:latin typeface="Comic Sans MS" panose="030F0702030302020204" pitchFamily="66" charset="0"/>
              </a:rPr>
              <a:t> and </a:t>
            </a:r>
            <a:r>
              <a:rPr lang="en-US" sz="2400" dirty="0">
                <a:latin typeface="Comic Sans MS" panose="030F0702030302020204" pitchFamily="66" charset="0"/>
              </a:rPr>
              <a:t>the concentrations of dissolved inorganic N and P are reduced </a:t>
            </a:r>
            <a:r>
              <a:rPr lang="en-US" sz="2400" dirty="0" smtClean="0">
                <a:latin typeface="Comic Sans MS" panose="030F0702030302020204" pitchFamily="66" charset="0"/>
              </a:rPr>
              <a:t>accordingly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omic Sans MS" panose="030F0702030302020204" pitchFamily="66" charset="0"/>
              </a:rPr>
              <a:t>NH</a:t>
            </a:r>
            <a:r>
              <a:rPr lang="en-US" sz="2400" baseline="-25000" dirty="0" smtClean="0">
                <a:latin typeface="Comic Sans MS" panose="030F0702030302020204" pitchFamily="66" charset="0"/>
              </a:rPr>
              <a:t>4</a:t>
            </a:r>
            <a:r>
              <a:rPr lang="en-US" sz="2400" baseline="30000" dirty="0" smtClean="0">
                <a:latin typeface="Comic Sans MS" panose="030F0702030302020204" pitchFamily="66" charset="0"/>
              </a:rPr>
              <a:t>+</a:t>
            </a:r>
            <a:r>
              <a:rPr lang="en-US" sz="2400" dirty="0" smtClean="0">
                <a:latin typeface="Comic Sans MS" panose="030F0702030302020204" pitchFamily="66" charset="0"/>
              </a:rPr>
              <a:t> taken up before NO</a:t>
            </a:r>
            <a:r>
              <a:rPr lang="en-US" sz="2400" baseline="-25000" dirty="0" smtClean="0">
                <a:latin typeface="Comic Sans MS" panose="030F0702030302020204" pitchFamily="66" charset="0"/>
              </a:rPr>
              <a:t>3</a:t>
            </a:r>
            <a:r>
              <a:rPr lang="en-US" sz="2400" baseline="30000" dirty="0" smtClean="0">
                <a:latin typeface="Comic Sans MS" panose="030F0702030302020204" pitchFamily="66" charset="0"/>
              </a:rPr>
              <a:t>-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If  </a:t>
            </a:r>
            <a:r>
              <a:rPr lang="en-US" sz="2400" dirty="0" smtClean="0">
                <a:latin typeface="Comic Sans MS" panose="030F0702030302020204" pitchFamily="66" charset="0"/>
              </a:rPr>
              <a:t>          or           , </a:t>
            </a:r>
            <a:r>
              <a:rPr lang="en-US" sz="2400" dirty="0">
                <a:latin typeface="Comic Sans MS" panose="030F0702030302020204" pitchFamily="66" charset="0"/>
              </a:rPr>
              <a:t>phytoplankton growth is limited by the nutrient in shortest </a:t>
            </a:r>
            <a:r>
              <a:rPr lang="en-US" sz="2400" dirty="0" smtClean="0">
                <a:latin typeface="Comic Sans MS" panose="030F0702030302020204" pitchFamily="66" charset="0"/>
              </a:rPr>
              <a:t>supply, all of which is taken up:</a:t>
            </a:r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230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14" y="1676400"/>
            <a:ext cx="669386" cy="65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2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644652" cy="6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42" name="Picture 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71900"/>
            <a:ext cx="672376" cy="6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46" name="Picture 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71900"/>
            <a:ext cx="644652" cy="6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48" name="Picture 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81600"/>
            <a:ext cx="411975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Modeling nutrient limitation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55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phytoplankton productivity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phytoplankton productivity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phytoplankton productivity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phytoplankton productivity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phytoplankton productivity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" y="1905000"/>
            <a:ext cx="9089136" cy="45110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68580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phytoplankton productivity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3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15596"/>
            <a:ext cx="5580888" cy="544240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68580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Turbidity has a greater effect on the euphotic depth than Chl </a:t>
            </a:r>
            <a:r>
              <a:rPr lang="en-US" sz="4000" i="1" dirty="0" smtClean="0">
                <a:latin typeface="Comic Sans MS" panose="030F0702030302020204" pitchFamily="66" charset="0"/>
              </a:rPr>
              <a:t>a</a:t>
            </a:r>
            <a:endParaRPr lang="en-US" sz="40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49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475922" cy="1623391"/>
          </a:xfrm>
        </p:spPr>
        <p:txBody>
          <a:bodyPr>
            <a:noAutofit/>
          </a:bodyPr>
          <a:lstStyle/>
          <a:p>
            <a:pPr algn="ctr"/>
            <a:r>
              <a:rPr lang="en-US" sz="2600" dirty="0" smtClean="0">
                <a:latin typeface="Comic Sans MS" panose="030F0702030302020204" pitchFamily="66" charset="0"/>
              </a:rPr>
              <a:t>SAV loss threatens </a:t>
            </a:r>
            <a:r>
              <a:rPr lang="en-US" sz="2600" dirty="0">
                <a:latin typeface="Comic Sans MS" panose="030F0702030302020204" pitchFamily="66" charset="0"/>
              </a:rPr>
              <a:t>provision of major ecosystem services in shallow coastal </a:t>
            </a:r>
            <a:r>
              <a:rPr lang="en-US" sz="2600" dirty="0" smtClean="0">
                <a:latin typeface="Comic Sans MS" panose="030F0702030302020204" pitchFamily="66" charset="0"/>
              </a:rPr>
              <a:t>environments</a:t>
            </a:r>
            <a:endParaRPr lang="en-US" sz="2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4363278" cy="4343400"/>
          </a:xfrm>
        </p:spPr>
        <p:txBody>
          <a:bodyPr wrap="square">
            <a:normAutofit fontScale="85000" lnSpcReduction="20000"/>
          </a:bodyPr>
          <a:lstStyle/>
          <a:p>
            <a:pPr lvl="1"/>
            <a:r>
              <a:rPr lang="en-US" sz="3200" dirty="0" smtClean="0">
                <a:latin typeface="Comic Sans MS" panose="030F0702030302020204" pitchFamily="66" charset="0"/>
              </a:rPr>
              <a:t>Habitat </a:t>
            </a:r>
            <a:r>
              <a:rPr lang="en-US" sz="3200" dirty="0">
                <a:latin typeface="Comic Sans MS" panose="030F0702030302020204" pitchFamily="66" charset="0"/>
              </a:rPr>
              <a:t>structure and sediment </a:t>
            </a:r>
            <a:r>
              <a:rPr lang="en-US" sz="3200" dirty="0" smtClean="0">
                <a:latin typeface="Comic Sans MS" panose="030F0702030302020204" pitchFamily="66" charset="0"/>
              </a:rPr>
              <a:t>stability</a:t>
            </a:r>
          </a:p>
          <a:p>
            <a:pPr lvl="2"/>
            <a:r>
              <a:rPr lang="en-US" sz="2900" dirty="0" smtClean="0">
                <a:latin typeface="Comic Sans MS" panose="030F0702030302020204" pitchFamily="66" charset="0"/>
              </a:rPr>
              <a:t>Loss of “blue carbon” deposits</a:t>
            </a:r>
            <a:endParaRPr lang="en-US" sz="2900" dirty="0">
              <a:latin typeface="Comic Sans MS" panose="030F0702030302020204" pitchFamily="66" charset="0"/>
            </a:endParaRPr>
          </a:p>
          <a:p>
            <a:pPr lvl="1"/>
            <a:r>
              <a:rPr lang="en-US" sz="3200" dirty="0">
                <a:latin typeface="Comic Sans MS" panose="030F0702030302020204" pitchFamily="66" charset="0"/>
              </a:rPr>
              <a:t>Productivity shift from benthos to plankton</a:t>
            </a:r>
          </a:p>
          <a:p>
            <a:pPr lvl="1"/>
            <a:r>
              <a:rPr lang="en-US" sz="3200" dirty="0">
                <a:latin typeface="Comic Sans MS" panose="030F0702030302020204" pitchFamily="66" charset="0"/>
              </a:rPr>
              <a:t>Shifts in sediment biogeochemistry</a:t>
            </a:r>
          </a:p>
          <a:p>
            <a:pPr lvl="2"/>
            <a:r>
              <a:rPr lang="en-US" sz="2800" dirty="0" smtClean="0">
                <a:latin typeface="Comic Sans MS" panose="030F0702030302020204" pitchFamily="66" charset="0"/>
              </a:rPr>
              <a:t>Reduced flux </a:t>
            </a:r>
            <a:r>
              <a:rPr lang="en-US" sz="2800" dirty="0">
                <a:latin typeface="Comic Sans MS" panose="030F0702030302020204" pitchFamily="66" charset="0"/>
              </a:rPr>
              <a:t>of </a:t>
            </a:r>
            <a:r>
              <a:rPr lang="en-US" sz="2800" dirty="0" err="1" smtClean="0">
                <a:latin typeface="Comic Sans MS" panose="030F0702030302020204" pitchFamily="66" charset="0"/>
              </a:rPr>
              <a:t>C</a:t>
            </a:r>
            <a:r>
              <a:rPr lang="en-US" sz="2800" baseline="-25000" dirty="0" err="1" smtClean="0">
                <a:latin typeface="Comic Sans MS" panose="030F0702030302020204" pitchFamily="66" charset="0"/>
              </a:rPr>
              <a:t>org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and O</a:t>
            </a:r>
            <a:r>
              <a:rPr lang="en-US" sz="2800" baseline="-25000" dirty="0">
                <a:latin typeface="Comic Sans MS" panose="030F0702030302020204" pitchFamily="66" charset="0"/>
              </a:rPr>
              <a:t>2</a:t>
            </a:r>
            <a:r>
              <a:rPr lang="en-US" sz="2800" dirty="0">
                <a:latin typeface="Comic Sans MS" panose="030F0702030302020204" pitchFamily="66" charset="0"/>
              </a:rPr>
              <a:t> to </a:t>
            </a:r>
            <a:r>
              <a:rPr lang="en-US" sz="2800" dirty="0" smtClean="0">
                <a:latin typeface="Comic Sans MS" panose="030F0702030302020204" pitchFamily="66" charset="0"/>
              </a:rPr>
              <a:t>sediments</a:t>
            </a:r>
          </a:p>
        </p:txBody>
      </p:sp>
      <p:pic>
        <p:nvPicPr>
          <p:cNvPr id="4" name="Picture 5" descr="dense_thallas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47441" y="914400"/>
            <a:ext cx="3962400" cy="52832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>
                  <a:alpha val="78999"/>
                </a:srgbClr>
              </a:gs>
              <a:gs pos="35001">
                <a:srgbClr val="1A8D48">
                  <a:alpha val="64999"/>
                </a:srgbClr>
              </a:gs>
              <a:gs pos="52000">
                <a:srgbClr val="FFFF00">
                  <a:alpha val="48000"/>
                </a:srgbClr>
              </a:gs>
              <a:gs pos="73000">
                <a:srgbClr val="EE3F17">
                  <a:alpha val="27000"/>
                </a:srgbClr>
              </a:gs>
              <a:gs pos="88000">
                <a:srgbClr val="E81766">
                  <a:alpha val="12000"/>
                </a:srgbClr>
              </a:gs>
              <a:gs pos="100000">
                <a:srgbClr val="A603AB">
                  <a:alpha val="0"/>
                </a:srgbClr>
              </a:gs>
            </a:gsLst>
            <a:lin ang="0" scaled="1"/>
          </a:gradFill>
          <a:effectLst/>
        </p:spPr>
      </p:pic>
    </p:spTree>
    <p:extLst>
      <p:ext uri="{BB962C8B-B14F-4D97-AF65-F5344CB8AC3E}">
        <p14:creationId xmlns:p14="http://schemas.microsoft.com/office/powerpoint/2010/main" val="164092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00200" y="914400"/>
            <a:ext cx="5943600" cy="5943600"/>
            <a:chOff x="1600200" y="914400"/>
            <a:chExt cx="5943600" cy="5943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914400"/>
              <a:ext cx="5943600" cy="5943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362200" y="2680447"/>
              <a:ext cx="4038600" cy="914400"/>
            </a:xfrm>
            <a:prstGeom prst="rect">
              <a:avLst/>
            </a:prstGeom>
            <a:solidFill>
              <a:srgbClr val="8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04800" y="15240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nutrient use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5240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nutrient use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82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5240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nutrient use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5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5240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nutrient use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5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5240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nutrient use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5943600" cy="5943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52400"/>
            <a:ext cx="8610600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Effect of water transparency on nutrient use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Conclusions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>
                <a:latin typeface="Comic Sans MS" panose="030F0702030302020204" pitchFamily="66" charset="0"/>
              </a:rPr>
              <a:t>GrassLight</a:t>
            </a:r>
            <a:r>
              <a:rPr lang="en-US" dirty="0" smtClean="0">
                <a:latin typeface="Comic Sans MS" panose="030F0702030302020204" pitchFamily="66" charset="0"/>
              </a:rPr>
              <a:t> accurately predicts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SAV distribution &amp; density in polyhaline &amp; mesohaline regions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Predicts some resilience to increasing temperature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Suggests potential for SAV expansion in response to improved water quality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Phytoplankton module indicates</a:t>
            </a:r>
          </a:p>
          <a:p>
            <a:pPr lvl="1"/>
            <a:r>
              <a:rPr lang="en-US" dirty="0" err="1" smtClean="0">
                <a:latin typeface="Comic Sans MS" panose="030F0702030302020204" pitchFamily="66" charset="0"/>
              </a:rPr>
              <a:t>Tribs</a:t>
            </a:r>
            <a:r>
              <a:rPr lang="en-US" dirty="0" smtClean="0">
                <a:latin typeface="Comic Sans MS" panose="030F0702030302020204" pitchFamily="66" charset="0"/>
              </a:rPr>
              <a:t> light limited from suspended particulates more than phytoplankton</a:t>
            </a:r>
          </a:p>
          <a:p>
            <a:pPr lvl="2"/>
            <a:r>
              <a:rPr lang="en-US" dirty="0" smtClean="0">
                <a:latin typeface="Comic Sans MS" panose="030F0702030302020204" pitchFamily="66" charset="0"/>
              </a:rPr>
              <a:t>Sediment and organic detritus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Light limitation prevents nutrient drawdown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Probably net </a:t>
            </a:r>
            <a:r>
              <a:rPr lang="en-US" dirty="0" smtClean="0">
                <a:latin typeface="Comic Sans MS" panose="030F0702030302020204" pitchFamily="66" charset="0"/>
              </a:rPr>
              <a:t>heterotrophic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/>
            <a:r>
              <a:rPr lang="en-US" dirty="0" err="1" smtClean="0">
                <a:latin typeface="Comic Sans MS" panose="030F0702030302020204" pitchFamily="66" charset="0"/>
              </a:rPr>
              <a:t>Vulnerabe</a:t>
            </a:r>
            <a:r>
              <a:rPr lang="en-US" dirty="0" smtClean="0">
                <a:latin typeface="Comic Sans MS" panose="030F0702030302020204" pitchFamily="66" charset="0"/>
              </a:rPr>
              <a:t> to hypoxia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Next Steps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Link bio-optical models to physical circulation (ROMS)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Evaluate utility for water column biogeochemistry as well as SAV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Can we improve predictability/utility of the Chesapeake Bay model?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5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3200"/>
            <a:ext cx="53340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latin typeface="Comic Sans MS" panose="030F0702030302020204" pitchFamily="66" charset="0"/>
              </a:rPr>
              <a:t>Thank you</a:t>
            </a:r>
            <a:endParaRPr 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534400" cy="1143000"/>
          </a:xfrm>
        </p:spPr>
        <p:txBody>
          <a:bodyPr>
            <a:noAutofit/>
          </a:bodyPr>
          <a:lstStyle/>
          <a:p>
            <a:pPr algn="ctr"/>
            <a:r>
              <a:rPr lang="en-US" sz="3800" dirty="0" smtClean="0">
                <a:latin typeface="Comic Sans MS" panose="030F0702030302020204" pitchFamily="66" charset="0"/>
              </a:rPr>
              <a:t>Salinity controls SAV community structure</a:t>
            </a:r>
            <a:endParaRPr lang="en-US" sz="38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42672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3 Broad Salinity regimes</a:t>
            </a:r>
          </a:p>
          <a:p>
            <a:r>
              <a:rPr lang="en-US" dirty="0" err="1" smtClean="0">
                <a:latin typeface="Comic Sans MS" panose="030F0702030302020204" pitchFamily="66" charset="0"/>
              </a:rPr>
              <a:t>Oligohaline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Salinity &lt;5 (PSS) 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Fresh water habitat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Mesohaline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 5 to 15 (PSS)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Highly variable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Most affected by dry/wet rainfall patterns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Polyhaline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Salinity &gt;15 (PSS)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Southern Bay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Mostly marine habitat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414838" y="1371600"/>
            <a:ext cx="4462462" cy="5017532"/>
            <a:chOff x="4414838" y="1371600"/>
            <a:chExt cx="4462462" cy="5017532"/>
          </a:xfrm>
        </p:grpSpPr>
        <p:pic>
          <p:nvPicPr>
            <p:cNvPr id="1026" name="Picture 2" descr="http://www.vims.edu/newsandevents/topstories/_images/sav_cb_coverage_map_ful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"/>
            <a:stretch/>
          </p:blipFill>
          <p:spPr bwMode="auto">
            <a:xfrm>
              <a:off x="4414838" y="1371600"/>
              <a:ext cx="4462462" cy="462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28064" y="6002170"/>
              <a:ext cx="2764573" cy="386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 by R. J. Orth, VIMS</a:t>
              </a:r>
              <a:endParaRPr lang="en-US" dirty="0"/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V="1">
            <a:off x="2209800" y="1981200"/>
            <a:ext cx="44196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133600" y="2971800"/>
            <a:ext cx="4343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05000" y="4648200"/>
            <a:ext cx="48768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80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1143000"/>
          </a:xfrm>
        </p:spPr>
        <p:txBody>
          <a:bodyPr>
            <a:noAutofit/>
          </a:bodyPr>
          <a:lstStyle/>
          <a:p>
            <a:pPr algn="ctr"/>
            <a:r>
              <a:rPr lang="en-US" sz="3800" dirty="0" smtClean="0">
                <a:latin typeface="Comic Sans MS" panose="030F0702030302020204" pitchFamily="66" charset="0"/>
              </a:rPr>
              <a:t>&gt; 22 Spp. SAV in the Chesapeake Bay</a:t>
            </a:r>
            <a:endParaRPr lang="en-US" sz="38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Similarities</a:t>
            </a:r>
            <a:endParaRPr lang="en-US" dirty="0">
              <a:latin typeface="Comic Sans MS" panose="030F0702030302020204" pitchFamily="66" charset="0"/>
            </a:endParaRP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Leaves, roots &amp; rhizomes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Optical properties based on Chl </a:t>
            </a:r>
            <a:r>
              <a:rPr lang="en-US" i="1" dirty="0" smtClean="0">
                <a:latin typeface="Comic Sans MS" panose="030F0702030302020204" pitchFamily="66" charset="0"/>
              </a:rPr>
              <a:t>a</a:t>
            </a:r>
            <a:r>
              <a:rPr lang="en-US" dirty="0" smtClean="0">
                <a:latin typeface="Comic Sans MS" panose="030F0702030302020204" pitchFamily="66" charset="0"/>
              </a:rPr>
              <a:t> + </a:t>
            </a:r>
            <a:r>
              <a:rPr lang="en-US" i="1" dirty="0" smtClean="0">
                <a:latin typeface="Comic Sans MS" panose="030F0702030302020204" pitchFamily="66" charset="0"/>
              </a:rPr>
              <a:t>b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Temperature sensitive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CO</a:t>
            </a:r>
            <a:r>
              <a:rPr lang="en-US" baseline="-25000" dirty="0" smtClean="0">
                <a:latin typeface="Comic Sans MS" panose="030F0702030302020204" pitchFamily="66" charset="0"/>
              </a:rPr>
              <a:t>2</a:t>
            </a:r>
            <a:r>
              <a:rPr lang="en-US" dirty="0" smtClean="0">
                <a:latin typeface="Comic Sans MS" panose="030F0702030302020204" pitchFamily="66" charset="0"/>
              </a:rPr>
              <a:t>-limited photosynthesis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Differences: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Morphology</a:t>
            </a:r>
          </a:p>
          <a:p>
            <a:pPr lvl="2"/>
            <a:r>
              <a:rPr lang="en-US" dirty="0">
                <a:latin typeface="Comic Sans MS" panose="030F0702030302020204" pitchFamily="66" charset="0"/>
              </a:rPr>
              <a:t>C</a:t>
            </a:r>
            <a:r>
              <a:rPr lang="en-US" dirty="0" smtClean="0">
                <a:latin typeface="Comic Sans MS" panose="030F0702030302020204" pitchFamily="66" charset="0"/>
              </a:rPr>
              <a:t>anopy architecture</a:t>
            </a:r>
          </a:p>
          <a:p>
            <a:pPr lvl="2"/>
            <a:r>
              <a:rPr lang="en-US" dirty="0" err="1" smtClean="0">
                <a:latin typeface="Comic Sans MS" panose="030F0702030302020204" pitchFamily="66" charset="0"/>
              </a:rPr>
              <a:t>Root:shoot</a:t>
            </a:r>
            <a:r>
              <a:rPr lang="en-US" dirty="0" smtClean="0">
                <a:latin typeface="Comic Sans MS" panose="030F0702030302020204" pitchFamily="66" charset="0"/>
              </a:rPr>
              <a:t> allocation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Physiology</a:t>
            </a:r>
          </a:p>
          <a:p>
            <a:pPr lvl="2"/>
            <a:r>
              <a:rPr lang="en-US" dirty="0" smtClean="0">
                <a:latin typeface="Comic Sans MS" panose="030F0702030302020204" pitchFamily="66" charset="0"/>
              </a:rPr>
              <a:t>Salt tolerance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Current management practices set two water transparency thresholds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13% </a:t>
            </a:r>
            <a:r>
              <a:rPr lang="en-US" i="1" dirty="0" smtClean="0">
                <a:latin typeface="Comic Sans MS" panose="030F0702030302020204" pitchFamily="66" charset="0"/>
              </a:rPr>
              <a:t>E </a:t>
            </a:r>
            <a:r>
              <a:rPr lang="en-US" dirty="0" smtClean="0">
                <a:latin typeface="Comic Sans MS" panose="030F0702030302020204" pitchFamily="66" charset="0"/>
              </a:rPr>
              <a:t>(0-) for freshwater and mesohaline SAV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22% </a:t>
            </a:r>
            <a:r>
              <a:rPr lang="en-US" i="1" dirty="0" smtClean="0">
                <a:latin typeface="Comic Sans MS" panose="030F0702030302020204" pitchFamily="66" charset="0"/>
              </a:rPr>
              <a:t>E </a:t>
            </a:r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dirty="0">
                <a:latin typeface="Comic Sans MS" panose="030F0702030302020204" pitchFamily="66" charset="0"/>
              </a:rPr>
              <a:t>0-</a:t>
            </a:r>
            <a:r>
              <a:rPr lang="en-US" dirty="0" smtClean="0">
                <a:latin typeface="Comic Sans MS" panose="030F0702030302020204" pitchFamily="66" charset="0"/>
              </a:rPr>
              <a:t>) for polyhaline SAV (eelgrass and widgeon grass)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No ability to predict density distribution</a:t>
            </a:r>
          </a:p>
        </p:txBody>
      </p:sp>
    </p:spTree>
    <p:extLst>
      <p:ext uri="{BB962C8B-B14F-4D97-AF65-F5344CB8AC3E}">
        <p14:creationId xmlns:p14="http://schemas.microsoft.com/office/powerpoint/2010/main" val="341511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Native Freshwater SAV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9 spp.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1025" name="Group 1024"/>
          <p:cNvGrpSpPr/>
          <p:nvPr/>
        </p:nvGrpSpPr>
        <p:grpSpPr>
          <a:xfrm>
            <a:off x="6640637" y="5098831"/>
            <a:ext cx="2095575" cy="1759169"/>
            <a:chOff x="3732172" y="4724400"/>
            <a:chExt cx="2095575" cy="1759169"/>
          </a:xfrm>
        </p:grpSpPr>
        <p:pic>
          <p:nvPicPr>
            <p:cNvPr id="1040" name="Picture 16" descr="Horned pondweed has long, thread-like leaves along slender, branching stems. (Maryland Department of Natural Resources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459" y="4724400"/>
              <a:ext cx="1905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732172" y="5837238"/>
              <a:ext cx="2095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Zanichellia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palustrus</a:t>
              </a:r>
              <a:endParaRPr lang="en-US" dirty="0"/>
            </a:p>
            <a:p>
              <a:pPr algn="ctr"/>
              <a:r>
                <a:rPr lang="en-US" dirty="0" smtClean="0"/>
                <a:t>Horned pondweed</a:t>
              </a:r>
            </a:p>
          </p:txBody>
        </p:sp>
      </p:grpSp>
      <p:grpSp>
        <p:nvGrpSpPr>
          <p:cNvPr id="1027" name="Group 1026"/>
          <p:cNvGrpSpPr/>
          <p:nvPr/>
        </p:nvGrpSpPr>
        <p:grpSpPr>
          <a:xfrm>
            <a:off x="3680908" y="5098831"/>
            <a:ext cx="2198102" cy="1759169"/>
            <a:chOff x="6553200" y="4724400"/>
            <a:chExt cx="2198102" cy="1759169"/>
          </a:xfrm>
        </p:grpSpPr>
        <p:pic>
          <p:nvPicPr>
            <p:cNvPr id="1044" name="Picture 20" descr="Wild celery has long, flat, ribbon-like leaves. (Maryland Department of Natural Resources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001" y="4724400"/>
              <a:ext cx="17145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553200" y="5837238"/>
              <a:ext cx="21981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Vallisneria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americana</a:t>
              </a:r>
              <a:endParaRPr lang="en-US" dirty="0"/>
            </a:p>
            <a:p>
              <a:pPr algn="ctr"/>
              <a:r>
                <a:rPr lang="en-US" dirty="0" smtClean="0"/>
                <a:t>Wild celery</a:t>
              </a:r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529463" y="5098831"/>
            <a:ext cx="2481192" cy="1759169"/>
            <a:chOff x="529463" y="4724400"/>
            <a:chExt cx="2481192" cy="1759169"/>
          </a:xfrm>
        </p:grpSpPr>
        <p:pic>
          <p:nvPicPr>
            <p:cNvPr id="1048" name="Picture 24" descr="Sago pondweed has bead-like flowers that grow along a slender spike. (Maryland Department of Natural Resources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59" y="4724400"/>
              <a:ext cx="1905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29463" y="5837238"/>
              <a:ext cx="24811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Potamogeton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pectinatus</a:t>
              </a:r>
              <a:endParaRPr lang="en-US" dirty="0"/>
            </a:p>
            <a:p>
              <a:pPr algn="ctr"/>
              <a:r>
                <a:rPr lang="en-US" dirty="0" smtClean="0"/>
                <a:t>Sago pondweed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27459" y="3346231"/>
            <a:ext cx="1905000" cy="1759169"/>
            <a:chOff x="3827459" y="2667000"/>
            <a:chExt cx="1905000" cy="1759169"/>
          </a:xfrm>
        </p:grpSpPr>
        <p:pic>
          <p:nvPicPr>
            <p:cNvPr id="1046" name="Picture 22" descr="Spiny naiad has stiff, curved leaves with visible teeth along the edges. (Maryland Department of Natural Resources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459" y="2667000"/>
              <a:ext cx="1905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979098" y="3779838"/>
              <a:ext cx="16017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Najas</a:t>
              </a:r>
              <a:r>
                <a:rPr lang="en-US" dirty="0"/>
                <a:t> </a:t>
              </a:r>
              <a:r>
                <a:rPr lang="en-US" dirty="0" smtClean="0"/>
                <a:t>spp.</a:t>
              </a:r>
              <a:endParaRPr lang="en-US" dirty="0"/>
            </a:p>
            <a:p>
              <a:pPr algn="ctr"/>
              <a:r>
                <a:rPr lang="en-US" dirty="0" smtClean="0"/>
                <a:t>Naiads – 5 spp.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616143" y="3346231"/>
            <a:ext cx="2144562" cy="1759169"/>
            <a:chOff x="6579970" y="2667000"/>
            <a:chExt cx="2144562" cy="1759169"/>
          </a:xfrm>
        </p:grpSpPr>
        <p:pic>
          <p:nvPicPr>
            <p:cNvPr id="1050" name="Picture 26" descr="Slender pondweed has thin, grass-like leaves along slender, branching stems. (Maryland Department of Natural Resources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751" y="2667000"/>
              <a:ext cx="1905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579970" y="3779838"/>
              <a:ext cx="21445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Potamogeton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pusilus</a:t>
              </a:r>
              <a:endParaRPr lang="en-US" dirty="0"/>
            </a:p>
            <a:p>
              <a:pPr algn="ctr"/>
              <a:r>
                <a:rPr lang="en-US" dirty="0" smtClean="0"/>
                <a:t>Slender pondweed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9654" y="3346231"/>
            <a:ext cx="2020810" cy="1759169"/>
            <a:chOff x="759654" y="2667000"/>
            <a:chExt cx="2020810" cy="1759169"/>
          </a:xfrm>
        </p:grpSpPr>
        <p:pic>
          <p:nvPicPr>
            <p:cNvPr id="1052" name="Picture 28" descr="Water stargrass gets its name from its distinctive yellow star-like flowers, which bloom in summer. (Maryland Department of Natural Resources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59" y="2667000"/>
              <a:ext cx="1905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59654" y="3779838"/>
              <a:ext cx="20208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Heteranthera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dubia</a:t>
              </a:r>
              <a:endParaRPr lang="en-US" i="1" dirty="0"/>
            </a:p>
            <a:p>
              <a:pPr algn="ctr"/>
              <a:r>
                <a:rPr lang="en-US" dirty="0" smtClean="0"/>
                <a:t>Water </a:t>
              </a:r>
              <a:r>
                <a:rPr lang="en-US" dirty="0" err="1" smtClean="0"/>
                <a:t>stargrass</a:t>
              </a:r>
              <a:endParaRPr lang="en-US" dirty="0" smtClean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11847" y="1593631"/>
            <a:ext cx="2153154" cy="1759169"/>
            <a:chOff x="6575674" y="838200"/>
            <a:chExt cx="2153154" cy="1759169"/>
          </a:xfrm>
        </p:grpSpPr>
        <p:pic>
          <p:nvPicPr>
            <p:cNvPr id="1030" name="Picture 6" descr="Common waterweed has tiny, narrow leaves along slender, branching stems. (Maryland Department of Natural Resources)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751" y="838200"/>
              <a:ext cx="1905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575674" y="1951038"/>
              <a:ext cx="21531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Elodea </a:t>
              </a:r>
              <a:r>
                <a:rPr lang="en-US" i="1" dirty="0" err="1" smtClean="0"/>
                <a:t>canadensis</a:t>
              </a:r>
              <a:endParaRPr lang="en-US" dirty="0"/>
            </a:p>
            <a:p>
              <a:pPr algn="ctr"/>
              <a:r>
                <a:rPr lang="en-US" dirty="0" smtClean="0"/>
                <a:t>Common waterweed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3358" y="1593631"/>
            <a:ext cx="2593403" cy="1759169"/>
            <a:chOff x="473358" y="838200"/>
            <a:chExt cx="2593403" cy="1759169"/>
          </a:xfrm>
        </p:grpSpPr>
        <p:pic>
          <p:nvPicPr>
            <p:cNvPr id="1034" name="Picture 10" descr="Coontail keeps its shape when taken out of water. (Maryland Department of Natural Resources)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59" y="838200"/>
              <a:ext cx="1905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3358" y="1951038"/>
              <a:ext cx="2593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Ceratophyllum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demersum</a:t>
              </a:r>
              <a:endParaRPr lang="en-US" dirty="0"/>
            </a:p>
            <a:p>
              <a:pPr algn="ctr"/>
              <a:r>
                <a:rPr lang="en-US" dirty="0" err="1" smtClean="0"/>
                <a:t>Coontail</a:t>
              </a:r>
              <a:endParaRPr lang="en-US" dirty="0" smtClean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4600" y="1593631"/>
            <a:ext cx="2390719" cy="1759169"/>
            <a:chOff x="3584600" y="838200"/>
            <a:chExt cx="2390719" cy="1759169"/>
          </a:xfrm>
        </p:grpSpPr>
        <p:pic>
          <p:nvPicPr>
            <p:cNvPr id="1054" name="Picture 30" descr="Water starwort has straight leaves on the lower part of the stem and egg-shaped leaves on the upper part of the stem. (Maryland Department of Natural Resources)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459" y="838200"/>
              <a:ext cx="1905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584600" y="1951038"/>
              <a:ext cx="23907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Callitriche</a:t>
              </a:r>
              <a:r>
                <a:rPr lang="en-US" dirty="0" smtClean="0"/>
                <a:t> sp.</a:t>
              </a:r>
              <a:endParaRPr lang="en-US" i="1" dirty="0"/>
            </a:p>
            <a:p>
              <a:pPr algn="ctr"/>
              <a:r>
                <a:rPr lang="en-US" dirty="0" smtClean="0"/>
                <a:t>Water starwort – 4 spp.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06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Invasive Freshwater SAV</a:t>
            </a:r>
            <a:br>
              <a:rPr lang="en-US" sz="4000" dirty="0" smtClean="0">
                <a:latin typeface="Comic Sans MS" panose="030F0702030302020204" pitchFamily="66" charset="0"/>
              </a:rPr>
            </a:br>
            <a:r>
              <a:rPr lang="en-US" sz="4000" dirty="0" smtClean="0">
                <a:latin typeface="Comic Sans MS" panose="030F0702030302020204" pitchFamily="66" charset="0"/>
              </a:rPr>
              <a:t>4 spp.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3000" y="1447800"/>
            <a:ext cx="3048000" cy="2475131"/>
            <a:chOff x="1143000" y="1447800"/>
            <a:chExt cx="3048000" cy="2475131"/>
          </a:xfrm>
        </p:grpSpPr>
        <p:sp>
          <p:nvSpPr>
            <p:cNvPr id="3" name="TextBox 2"/>
            <p:cNvSpPr txBox="1"/>
            <p:nvPr/>
          </p:nvSpPr>
          <p:spPr>
            <a:xfrm>
              <a:off x="1622451" y="3276600"/>
              <a:ext cx="2089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/>
                <a:t>Egeria </a:t>
              </a:r>
              <a:r>
                <a:rPr lang="en-US" i="1" dirty="0" err="1" smtClean="0"/>
                <a:t>densa</a:t>
              </a:r>
              <a:r>
                <a:rPr lang="en-US" dirty="0" smtClean="0"/>
                <a:t> </a:t>
              </a:r>
            </a:p>
            <a:p>
              <a:pPr algn="ctr"/>
              <a:r>
                <a:rPr lang="en-US" dirty="0" smtClean="0"/>
                <a:t>Brazilian waterweed</a:t>
              </a:r>
              <a:endParaRPr lang="en-US" dirty="0"/>
            </a:p>
          </p:txBody>
        </p:sp>
        <p:pic>
          <p:nvPicPr>
            <p:cNvPr id="4" name="Picture 8" descr="Native to South America, Brazilian waterweed has spread to most continents. It forms dense mats on the surface of the water that can cover hundreds of acres. (Alan Cressler/Flickr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447800"/>
              <a:ext cx="30480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105400" y="4038600"/>
            <a:ext cx="3048000" cy="2627531"/>
            <a:chOff x="5105400" y="4038600"/>
            <a:chExt cx="3048000" cy="2627531"/>
          </a:xfrm>
        </p:grpSpPr>
        <p:pic>
          <p:nvPicPr>
            <p:cNvPr id="5" name="Picture 12" descr="In spring and summer, curly pondweed leaves are reddish-brown and become wider and curlier. (Graves Lowell/Alabama Department of Conservation and Natural Resources) 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038600"/>
              <a:ext cx="30480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522655" y="6019800"/>
              <a:ext cx="22134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Potamogeton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cruspus</a:t>
              </a:r>
              <a:endParaRPr lang="en-US" dirty="0"/>
            </a:p>
            <a:p>
              <a:pPr algn="ctr"/>
              <a:r>
                <a:rPr lang="en-US" dirty="0" smtClean="0"/>
                <a:t>Curly pondweed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3000" y="4038600"/>
            <a:ext cx="3048000" cy="2627531"/>
            <a:chOff x="1143000" y="4038600"/>
            <a:chExt cx="3048000" cy="2627531"/>
          </a:xfrm>
        </p:grpSpPr>
        <p:pic>
          <p:nvPicPr>
            <p:cNvPr id="7" name="Picture 14" descr="Eurasian watermilfoil's feathery leaves lose their shape when taken out of water. (Maryland Department of Natural Resources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038600"/>
              <a:ext cx="30480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75424" y="6019800"/>
              <a:ext cx="2383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Myriophyllum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spicatum</a:t>
              </a:r>
              <a:endParaRPr lang="en-US" dirty="0"/>
            </a:p>
            <a:p>
              <a:pPr algn="ctr"/>
              <a:r>
                <a:rPr lang="en-US" dirty="0" smtClean="0"/>
                <a:t>Eurasian </a:t>
              </a:r>
              <a:r>
                <a:rPr lang="en-US" dirty="0" err="1" smtClean="0"/>
                <a:t>watermillfoil</a:t>
              </a:r>
              <a:endParaRPr lang="en-US" dirty="0" smtClean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76800" y="1447800"/>
            <a:ext cx="3048000" cy="2475131"/>
            <a:chOff x="4876800" y="1447800"/>
            <a:chExt cx="3048000" cy="2475131"/>
          </a:xfrm>
        </p:grpSpPr>
        <p:pic>
          <p:nvPicPr>
            <p:cNvPr id="9" name="Picture 18" descr="Hydrilla has whorls of tiny toothed leaves along long, freely branching stems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447800"/>
              <a:ext cx="30480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427842" y="3276600"/>
              <a:ext cx="1945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/>
                <a:t>Hydrilla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verticillata</a:t>
              </a:r>
              <a:endParaRPr lang="en-US" i="1" dirty="0"/>
            </a:p>
            <a:p>
              <a:pPr algn="ctr"/>
              <a:r>
                <a:rPr lang="en-US" dirty="0" smtClean="0"/>
                <a:t>Horned pondweed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2661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2432</Words>
  <Application>Microsoft Office PowerPoint</Application>
  <PresentationFormat>On-screen Show (4:3)</PresentationFormat>
  <Paragraphs>398</Paragraphs>
  <Slides>59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Calibri</vt:lpstr>
      <vt:lpstr>Cambria Math</vt:lpstr>
      <vt:lpstr>Comic Sans MS</vt:lpstr>
      <vt:lpstr>Constantia</vt:lpstr>
      <vt:lpstr>Symbol</vt:lpstr>
      <vt:lpstr>Times New Roman</vt:lpstr>
      <vt:lpstr>Wingdings 2</vt:lpstr>
      <vt:lpstr>Flow</vt:lpstr>
      <vt:lpstr>1_Flow</vt:lpstr>
      <vt:lpstr>Worksheet</vt:lpstr>
      <vt:lpstr>Equation</vt:lpstr>
      <vt:lpstr>Modeling the Impacts of Water Quality on SAV and other Living Resources in the Tidal Chesapeake Bay</vt:lpstr>
      <vt:lpstr>Motivation for this work:</vt:lpstr>
      <vt:lpstr>Submerged Aquatic Vegetation</vt:lpstr>
      <vt:lpstr>SAV and Climate Change:</vt:lpstr>
      <vt:lpstr>SAV loss threatens provision of major ecosystem services in shallow coastal environments</vt:lpstr>
      <vt:lpstr>Salinity controls SAV community structure</vt:lpstr>
      <vt:lpstr>&gt; 22 Spp. SAV in the Chesapeake Bay</vt:lpstr>
      <vt:lpstr>Native Freshwater SAV 9 spp.</vt:lpstr>
      <vt:lpstr>Invasive Freshwater SAV 4 spp.</vt:lpstr>
      <vt:lpstr>Mesohaline SAV 4 spp.</vt:lpstr>
      <vt:lpstr>PowerPoint Presentation</vt:lpstr>
      <vt:lpstr>So, what does climate change have in store for SAV?</vt:lpstr>
      <vt:lpstr>PowerPoint Presentation</vt:lpstr>
      <vt:lpstr>PowerPoint Presentation</vt:lpstr>
      <vt:lpstr>GrassLight Ver. 2.13 The Seagrass Bio-Optical Model</vt:lpstr>
      <vt:lpstr>Relating Kd to IOPs to optically active constituents:</vt:lpstr>
      <vt:lpstr>It reasonably predicts AOPs from Chl a and TSM</vt:lpstr>
      <vt:lpstr>And spectral irradiances</vt:lpstr>
      <vt:lpstr>Canopy Architecture: Vertical Biomass Distribution from Leaf Size-Frequency Distribution</vt:lpstr>
      <vt:lpstr>Projected Leaf Area Depends on Canopy Orientation</vt:lpstr>
      <vt:lpstr>2- Flow Radiative Transfer</vt:lpstr>
      <vt:lpstr>Depth Distribution of Modeled Irradiance</vt:lpstr>
      <vt:lpstr>PowerPoint Presentation</vt:lpstr>
      <vt:lpstr>Goodwin Islands NERR</vt:lpstr>
      <vt:lpstr>Predicting climate effects on eelgrass distribution</vt:lpstr>
      <vt:lpstr>PowerPoint Presentation</vt:lpstr>
      <vt:lpstr>PowerPoint Presentation</vt:lpstr>
      <vt:lpstr>PowerPoint Presentation</vt:lpstr>
      <vt:lpstr>PowerPoint Presentation</vt:lpstr>
      <vt:lpstr>So,</vt:lpstr>
      <vt:lpstr>Applying GrassLight to the Chester River</vt:lpstr>
      <vt:lpstr>Applying GrassLight to the Chester River</vt:lpstr>
      <vt:lpstr>Applying GrassLight to the Chester River</vt:lpstr>
      <vt:lpstr>Applying GrassLight to the Chester River</vt:lpstr>
      <vt:lpstr>Applying GrassLight to the Chester River</vt:lpstr>
      <vt:lpstr>Applying GrassLight to the Chester River</vt:lpstr>
      <vt:lpstr>Modeling the plankton component</vt:lpstr>
      <vt:lpstr>Modeling the plankton component</vt:lpstr>
      <vt:lpstr>Modeling the photosynthesis</vt:lpstr>
      <vt:lpstr>Modeling temperature effects</vt:lpstr>
      <vt:lpstr>Modeling carbon balance and nutrient requirements</vt:lpstr>
      <vt:lpstr>Modeling nutrient limitation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Next Steps</vt:lpstr>
      <vt:lpstr>Thank you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dick</dc:creator>
  <cp:lastModifiedBy>dick</cp:lastModifiedBy>
  <cp:revision>82</cp:revision>
  <dcterms:created xsi:type="dcterms:W3CDTF">2015-05-13T15:37:12Z</dcterms:created>
  <dcterms:modified xsi:type="dcterms:W3CDTF">2016-02-08T21:55:55Z</dcterms:modified>
</cp:coreProperties>
</file>