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465" r:id="rId3"/>
    <p:sldId id="440" r:id="rId4"/>
    <p:sldId id="464" r:id="rId5"/>
    <p:sldId id="456" r:id="rId6"/>
    <p:sldId id="457" r:id="rId7"/>
    <p:sldId id="455" r:id="rId8"/>
    <p:sldId id="458" r:id="rId9"/>
    <p:sldId id="459" r:id="rId10"/>
    <p:sldId id="462" r:id="rId11"/>
    <p:sldId id="463" r:id="rId12"/>
    <p:sldId id="454" r:id="rId13"/>
    <p:sldId id="447" r:id="rId14"/>
    <p:sldId id="453" r:id="rId15"/>
    <p:sldId id="449" r:id="rId16"/>
    <p:sldId id="450" r:id="rId17"/>
    <p:sldId id="451" r:id="rId18"/>
    <p:sldId id="452" r:id="rId19"/>
    <p:sldId id="435" r:id="rId20"/>
    <p:sldId id="461" r:id="rId21"/>
    <p:sldId id="448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FF"/>
    <a:srgbClr val="0099CC"/>
    <a:srgbClr val="CC0000"/>
    <a:srgbClr val="0000FF"/>
    <a:srgbClr val="000066"/>
    <a:srgbClr val="0000CC"/>
    <a:srgbClr val="3399FF"/>
    <a:srgbClr val="0066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615" autoAdjust="0"/>
    <p:restoredTop sz="86480" autoAdjust="0"/>
  </p:normalViewPr>
  <p:slideViewPr>
    <p:cSldViewPr>
      <p:cViewPr>
        <p:scale>
          <a:sx n="112" d="100"/>
          <a:sy n="112" d="100"/>
        </p:scale>
        <p:origin x="-70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7F03D-343A-4382-942D-FFF0DD4F3F78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09CB4-5201-4963-BC2E-5B63D41A1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9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09CB4-5201-4963-BC2E-5B63D41A129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10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09CB4-5201-4963-BC2E-5B63D41A129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1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09CB4-5201-4963-BC2E-5B63D41A129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1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09CB4-5201-4963-BC2E-5B63D41A129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1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386D4-38B9-4D09-88E4-3D7D849E5252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54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386D4-38B9-4D09-88E4-3D7D849E5252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54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386D4-38B9-4D09-88E4-3D7D849E5252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54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386D4-38B9-4D09-88E4-3D7D849E5252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54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386D4-38B9-4D09-88E4-3D7D849E5252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54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386D4-38B9-4D09-88E4-3D7D849E5252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54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386D4-38B9-4D09-88E4-3D7D849E5252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54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09CB4-5201-4963-BC2E-5B63D41A129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09CB4-5201-4963-BC2E-5B63D41A129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09CB4-5201-4963-BC2E-5B63D41A129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1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09CB4-5201-4963-BC2E-5B63D41A129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1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09CB4-5201-4963-BC2E-5B63D41A129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1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09CB4-5201-4963-BC2E-5B63D41A129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1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09CB4-5201-4963-BC2E-5B63D41A129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1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09CB4-5201-4963-BC2E-5B63D41A129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1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4024-B848-4EA3-91FF-36511E5F4C2C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0909-2A1A-4ADB-846A-11CB32BA5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4024-B848-4EA3-91FF-36511E5F4C2C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0909-2A1A-4ADB-846A-11CB32BA5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4024-B848-4EA3-91FF-36511E5F4C2C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0909-2A1A-4ADB-846A-11CB32BA5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4024-B848-4EA3-91FF-36511E5F4C2C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0909-2A1A-4ADB-846A-11CB32BA5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4024-B848-4EA3-91FF-36511E5F4C2C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0909-2A1A-4ADB-846A-11CB32BA5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4024-B848-4EA3-91FF-36511E5F4C2C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0909-2A1A-4ADB-846A-11CB32BA5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4024-B848-4EA3-91FF-36511E5F4C2C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0909-2A1A-4ADB-846A-11CB32BA5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4024-B848-4EA3-91FF-36511E5F4C2C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0909-2A1A-4ADB-846A-11CB32BA5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4024-B848-4EA3-91FF-36511E5F4C2C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0909-2A1A-4ADB-846A-11CB32BA5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4024-B848-4EA3-91FF-36511E5F4C2C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0909-2A1A-4ADB-846A-11CB32BA5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4024-B848-4EA3-91FF-36511E5F4C2C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F0909-2A1A-4ADB-846A-11CB32BA5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D4024-B848-4EA3-91FF-36511E5F4C2C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F0909-2A1A-4ADB-846A-11CB32BA5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67000">
              <a:schemeClr val="bg2">
                <a:shade val="30000"/>
                <a:satMod val="200000"/>
              </a:schemeClr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bright="-11000"/>
          </a:blip>
          <a:srcRect r="26666" b="2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15365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effectLst>
                  <a:outerShdw dist="25400" dir="1200000" algn="ctr" rotWithShape="0">
                    <a:schemeClr val="bg1">
                      <a:lumMod val="75000"/>
                      <a:lumOff val="25000"/>
                    </a:schemeClr>
                  </a:outerShdw>
                </a:effectLst>
                <a:latin typeface="Goudy Old Style" pitchFamily="18" charset="0"/>
              </a:rPr>
              <a:t>Integrating the </a:t>
            </a:r>
            <a:r>
              <a:rPr lang="en-US" sz="5400" b="1" dirty="0" smtClean="0">
                <a:effectLst>
                  <a:outerShdw dist="25400" dir="1200000" algn="ctr" rotWithShape="0">
                    <a:schemeClr val="bg1">
                      <a:lumMod val="75000"/>
                      <a:lumOff val="25000"/>
                    </a:schemeClr>
                  </a:outerShdw>
                </a:effectLst>
                <a:latin typeface="Goudy Old Style" pitchFamily="18" charset="0"/>
              </a:rPr>
              <a:t>Natural Environment </a:t>
            </a:r>
            <a:r>
              <a:rPr lang="en-US" sz="5400" b="1" dirty="0">
                <a:effectLst>
                  <a:outerShdw dist="25400" dir="1200000" algn="ctr" rotWithShape="0">
                    <a:schemeClr val="bg1">
                      <a:lumMod val="75000"/>
                      <a:lumOff val="25000"/>
                    </a:schemeClr>
                  </a:outerShdw>
                </a:effectLst>
                <a:latin typeface="Goudy Old Style" pitchFamily="18" charset="0"/>
              </a:rPr>
              <a:t>into </a:t>
            </a:r>
            <a:r>
              <a:rPr lang="en-US" sz="5400" b="1" dirty="0" smtClean="0">
                <a:effectLst>
                  <a:outerShdw dist="25400" dir="1200000" algn="ctr" rotWithShape="0">
                    <a:schemeClr val="bg1">
                      <a:lumMod val="75000"/>
                      <a:lumOff val="25000"/>
                    </a:schemeClr>
                  </a:outerShdw>
                </a:effectLst>
                <a:latin typeface="Goudy Old Style" pitchFamily="18" charset="0"/>
              </a:rPr>
              <a:t>Adaptation</a:t>
            </a:r>
            <a:endParaRPr lang="en-US" sz="5400" b="1" dirty="0">
              <a:effectLst>
                <a:outerShdw dist="25400" dir="1200000" algn="ctr" rotWithShape="0">
                  <a:schemeClr val="bg1">
                    <a:lumMod val="75000"/>
                    <a:lumOff val="25000"/>
                  </a:schemeClr>
                </a:outerShdw>
              </a:effectLst>
              <a:latin typeface="Goudy Old Style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4648200"/>
            <a:ext cx="9144000" cy="2215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Christopher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Hein</a:t>
            </a:r>
          </a:p>
          <a:p>
            <a:pPr algn="ctr">
              <a:spcBef>
                <a:spcPts val="6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Mitigation and Adaptation Research in Virginia Workshop</a:t>
            </a:r>
          </a:p>
          <a:p>
            <a:pPr algn="ctr">
              <a:spcBef>
                <a:spcPts val="6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12 August 2015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979160"/>
            <a:ext cx="2895600" cy="80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9650" y="0"/>
            <a:ext cx="404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Shoreline Type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#3: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Marsh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563940"/>
            <a:ext cx="38100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Widespread marsh loss in most sensitive regions of bay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Blackwater River Valley: wetlands converted to open water: 50-150 ha/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Cahoon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et al., 2010)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Drowning &amp; wave erosion predominant drivers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*Eastern Shore: barrier migration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953000" cy="667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9200" y="6046324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DeJong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et al., 2015</a:t>
            </a:r>
          </a:p>
        </p:txBody>
      </p:sp>
    </p:spTree>
    <p:extLst>
      <p:ext uri="{BB962C8B-B14F-4D97-AF65-F5344CB8AC3E}">
        <p14:creationId xmlns:p14="http://schemas.microsoft.com/office/powerpoint/2010/main" val="34849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236" t="17600" r="3264" b="23948"/>
          <a:stretch/>
        </p:blipFill>
        <p:spPr>
          <a:xfrm>
            <a:off x="76200" y="928063"/>
            <a:ext cx="4728411" cy="2505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6200" y="0"/>
            <a:ext cx="906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Shoreline Type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#3: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Marsh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5263" t="19983" r="14211" b="18125"/>
          <a:stretch/>
        </p:blipFill>
        <p:spPr>
          <a:xfrm>
            <a:off x="76200" y="3962400"/>
            <a:ext cx="4728411" cy="2371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5377" t="12817" r="3371" b="12910"/>
          <a:stretch/>
        </p:blipFill>
        <p:spPr>
          <a:xfrm>
            <a:off x="5181600" y="914400"/>
            <a:ext cx="3733800" cy="2364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914899" y="4572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York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River/ Goodwin Island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" y="3509665"/>
            <a:ext cx="4804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Western Shore, Chesapeake Bay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457200"/>
            <a:ext cx="4728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Northern mouth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York River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0" b="46963"/>
          <a:stretch/>
        </p:blipFill>
        <p:spPr>
          <a:xfrm>
            <a:off x="5092637" y="5096268"/>
            <a:ext cx="3937062" cy="1456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C:\Users\Matt\Pictures\Pictures\Marsh\Robbins\interior_robbin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707" y="3429000"/>
            <a:ext cx="1982355" cy="1524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67" y="3429000"/>
            <a:ext cx="1979233" cy="152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5039823" y="4618924"/>
            <a:ext cx="16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Coastal forest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46062" y="4618924"/>
            <a:ext cx="156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marsh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81690"/>
            <a:ext cx="4804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Imagery courtesy of M.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Kirwan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(VIMS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98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Shoreline Type #4: Barrier Island Systems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45789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Backbarrier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64578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Barrier Island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800" y="645789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Continental Shelf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Barrier Island Mod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4038600"/>
            <a:ext cx="8865761" cy="2476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0" y="563940"/>
            <a:ext cx="231042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2149 globally; 12,914 miles long (~6% of coast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United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States: 405 barrier islands (24% global total)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" y="550120"/>
            <a:ext cx="6609856" cy="3336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461782" y="3562290"/>
            <a:ext cx="3265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Stutz &amp;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Pilkey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2011, </a:t>
            </a:r>
            <a:r>
              <a:rPr lang="en-US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JCR</a:t>
            </a:r>
            <a:endParaRPr lang="en-US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6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Virginia Eastern Shore: Migrating Barriers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" y="533400"/>
            <a:ext cx="9067800" cy="355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1"/>
            <a:ext cx="8839200" cy="262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10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Virginia Eastern Shore: Accelerated Migration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57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Long-term Barrier Migration Acceleration Rate: ~</a:t>
            </a:r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mm/yr</a:t>
            </a:r>
            <a:r>
              <a:rPr lang="en-US" sz="2400" baseline="30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1"/>
            <a:ext cx="8839200" cy="262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/>
          <a:stretch/>
        </p:blipFill>
        <p:spPr bwMode="auto">
          <a:xfrm>
            <a:off x="0" y="918865"/>
            <a:ext cx="914399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0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Virginia Eastern Shore: 150 Years of Marsh Loss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4953000" cy="601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10400" y="5845314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FitzGerald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34748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36947"/>
            <a:ext cx="4953000" cy="601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Virginia Eastern Shore: 150 Years of Marsh Loss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5845314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FitzGerald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5184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79" y="632361"/>
            <a:ext cx="4953000" cy="600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Virginia Eastern Shore: 150 Years of Marsh Loss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5845314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FitzGerald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5184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Virginia Eastern Shore: 150 Years of Marsh Loss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2057" y="5646430"/>
            <a:ext cx="2349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Deaton et al., in prep</a:t>
            </a:r>
          </a:p>
        </p:txBody>
      </p:sp>
      <p:pic>
        <p:nvPicPr>
          <p:cNvPr id="5" name="Shape 108"/>
          <p:cNvPicPr preferRelativeResize="0"/>
          <p:nvPr/>
        </p:nvPicPr>
        <p:blipFill rotWithShape="1">
          <a:blip r:embed="rId3">
            <a:alphaModFix/>
          </a:blip>
          <a:srcRect l="9535" t="9548" r="314" b="4334"/>
          <a:stretch/>
        </p:blipFill>
        <p:spPr>
          <a:xfrm>
            <a:off x="76200" y="762000"/>
            <a:ext cx="8915400" cy="4790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hape 110"/>
          <p:cNvSpPr txBox="1"/>
          <p:nvPr/>
        </p:nvSpPr>
        <p:spPr>
          <a:xfrm>
            <a:off x="104899" y="5671874"/>
            <a:ext cx="2257301" cy="1033725"/>
          </a:xfrm>
          <a:prstGeom prst="rect">
            <a:avLst/>
          </a:prstGeom>
          <a:solidFill>
            <a:srgbClr val="FFFFFF"/>
          </a:solidFill>
          <a:ln w="381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000" b="1" i="1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Total Marsh Loss:</a:t>
            </a:r>
            <a:endParaRPr lang="en" sz="2000" b="1" i="1" kern="0" dirty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54.6 km</a:t>
            </a:r>
            <a:r>
              <a:rPr lang="en" sz="2000" kern="0" baseline="30000" dirty="0">
                <a:solidFill>
                  <a:srgbClr val="000000"/>
                </a:solidFill>
                <a:cs typeface="Arial"/>
                <a:sym typeface="Arial"/>
                <a:rtl val="0"/>
              </a:rPr>
              <a:t>2</a:t>
            </a: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 (18%)</a:t>
            </a:r>
          </a:p>
          <a:p>
            <a:r>
              <a:rPr lang="en" sz="20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0.39 km</a:t>
            </a:r>
            <a:r>
              <a:rPr lang="en" sz="2000" kern="0" baseline="3000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2</a:t>
            </a:r>
            <a:r>
              <a:rPr lang="en" sz="20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/yr</a:t>
            </a:r>
            <a:endParaRPr lang="en" sz="2000" kern="0" baseline="30000" dirty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9" name="Shape 111"/>
          <p:cNvSpPr txBox="1"/>
          <p:nvPr/>
        </p:nvSpPr>
        <p:spPr>
          <a:xfrm>
            <a:off x="2514600" y="5694235"/>
            <a:ext cx="3352800" cy="1011363"/>
          </a:xfrm>
          <a:prstGeom prst="rect">
            <a:avLst/>
          </a:prstGeom>
          <a:solidFill>
            <a:srgbClr val="FFFFFF"/>
          </a:solidFill>
          <a:ln w="381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000" b="1" i="1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Barrier-Driven Marsh Loss:</a:t>
            </a:r>
            <a:endParaRPr lang="en" sz="2000" b="1" i="1" kern="0" dirty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30.9 km</a:t>
            </a:r>
            <a:r>
              <a:rPr lang="en" sz="2000" kern="0" baseline="30000" dirty="0">
                <a:solidFill>
                  <a:srgbClr val="000000"/>
                </a:solidFill>
                <a:cs typeface="Arial"/>
                <a:sym typeface="Arial"/>
                <a:rtl val="0"/>
              </a:rPr>
              <a:t>2</a:t>
            </a: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 (10%)</a:t>
            </a:r>
          </a:p>
          <a:p>
            <a:r>
              <a:rPr lang="en" sz="20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0.22 km</a:t>
            </a:r>
            <a:r>
              <a:rPr lang="en" sz="2000" kern="0" baseline="3000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2</a:t>
            </a:r>
            <a:r>
              <a:rPr lang="en" sz="20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/yr</a:t>
            </a:r>
            <a:endParaRPr lang="en" sz="2000" kern="0" baseline="30000" dirty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67582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Role of Barrier-Backbarrier Coupling in Coastal Response to Climate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Change Along the Virginia Eastern Shore</a:t>
            </a:r>
          </a:p>
        </p:txBody>
      </p:sp>
      <p:pic>
        <p:nvPicPr>
          <p:cNvPr id="3" name="Picture 2" descr="Doomsd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87" y="990600"/>
            <a:ext cx="9001713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6457890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FitzGerald et al., 2008,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Annual Reviews of Earth Science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9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0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Considering Coastal Variability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980956"/>
            <a:ext cx="426305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ay &amp;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open-ocean coasts of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 composed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wide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variety of natural coastal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ach is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responding to sea-level rise,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more broadly, in unique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ways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Diversity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environments, along with various anthropogenic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modifications,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creates a complex problem for mitigation of the worst effects of climate change on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natural" systems and the ecosystems they support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encrypted-tbn1.gstatic.com/images?q=tbn:ANd9GcTDGVq5k3mptgWvQ3Z6V4icrpOCqxbfS1xtk84SglRdXfktCSaL4g"/>
          <p:cNvSpPr>
            <a:spLocks noChangeAspect="1" noChangeArrowheads="1"/>
          </p:cNvSpPr>
          <p:nvPr/>
        </p:nvSpPr>
        <p:spPr bwMode="auto">
          <a:xfrm>
            <a:off x="155575" y="-800100"/>
            <a:ext cx="2724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 descr="C:\Users\Christopher Hein\Desktop\Presentations\Marsh Upland\P10008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9" b="12650"/>
          <a:stretch/>
        </p:blipFill>
        <p:spPr bwMode="auto">
          <a:xfrm>
            <a:off x="185145" y="152400"/>
            <a:ext cx="4386855" cy="2257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s://encrypted-tbn1.gstatic.com/images?q=tbn:ANd9GcTDGVq5k3mptgWvQ3Z6V4icrpOCqxbfS1xtk84SglRdXfktCSaL4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5" b="9466"/>
          <a:stretch/>
        </p:blipFill>
        <p:spPr bwMode="auto">
          <a:xfrm>
            <a:off x="200702" y="2541469"/>
            <a:ext cx="4357650" cy="2065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9888" y="1988959"/>
            <a:ext cx="314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M. Kirwan, VIMS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441" y="4189933"/>
            <a:ext cx="314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vims.edu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P908003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3" r="31502" b="22975"/>
          <a:stretch/>
        </p:blipFill>
        <p:spPr bwMode="auto">
          <a:xfrm>
            <a:off x="149888" y="4780846"/>
            <a:ext cx="4410075" cy="1924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0824" y="6324600"/>
            <a:ext cx="314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Hobbs, VIMS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0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Role of Barrier-Backbarrier Coupling in Coastal Response to Climate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Change Along the Virginia Eastern Shore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6353" y="6355204"/>
            <a:ext cx="346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FitzGerald et al., in prep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6" r="68272"/>
          <a:stretch/>
        </p:blipFill>
        <p:spPr bwMode="auto">
          <a:xfrm>
            <a:off x="76200" y="1219200"/>
            <a:ext cx="3238500" cy="275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2" t="8627" r="34065"/>
          <a:stretch/>
        </p:blipFill>
        <p:spPr bwMode="auto">
          <a:xfrm>
            <a:off x="2895600" y="2683932"/>
            <a:ext cx="3242114" cy="272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9" t="7796" r="-1205" b="2604"/>
          <a:stretch/>
        </p:blipFill>
        <p:spPr bwMode="auto">
          <a:xfrm>
            <a:off x="5793453" y="4072467"/>
            <a:ext cx="3350547" cy="267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" y="826489"/>
            <a:ext cx="323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Inner Shelf Shoals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1633" y="1912203"/>
            <a:ext cx="2806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Mainland-Proximal Barriers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6573" y="3259380"/>
            <a:ext cx="2857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Mainland-Attached Beaches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8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Adaptation Considerations Along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Natural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Shorelines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63940"/>
            <a:ext cx="9092228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Diverse coastal environments; some undergone great anthropogenic modifications (is there a “natural” system to consider at all?)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Eroding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liffs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sediment production could outweigh negative impacts of cliff loss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Mainland-attached beaches: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commonly sand-starved and modified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Marshes: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diverse – drowning, migrating upland, overrun by migrating barriers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www.vims.edu/esl/_photoset/esl_slideshow/barrier_islan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647814"/>
            <a:ext cx="5638800" cy="3133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039612"/>
            <a:ext cx="312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Barrier islands: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sediment deficit plus complex barrier-backbarrier dynamics drive some of most rapid coastal change in VA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1" y="638169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ims.edu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0" y="0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Shoreline Type #1: Erosional Cliffs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1222950"/>
            <a:ext cx="350105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Primarily on western side &amp; northern part of Chesapeake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</a:p>
          <a:p>
            <a:pPr marL="342900" lvl="0" indent="-3429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Provide sediment for beaches and marshes</a:t>
            </a:r>
          </a:p>
          <a:p>
            <a:pPr marL="342900" lvl="0" indent="-3429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Potential for long-distance transport of eroded sediment to “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downdrift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beaches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7994" y="6079490"/>
            <a:ext cx="3148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Courtesy of Julie Herman, CCRM / VIMS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Christopher Hein\Desktop\Presentations\Bank Erosion\bank_height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3815" r="3128" b="2011"/>
          <a:stretch/>
        </p:blipFill>
        <p:spPr bwMode="auto">
          <a:xfrm>
            <a:off x="76200" y="76200"/>
            <a:ext cx="5105400" cy="6711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80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Shoreline Type #1: Erosional Cliffs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2094" y="5385045"/>
            <a:ext cx="1672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Courtesy of Julie Herman, CCRM / VIMS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Christopher Hein\Desktop\Presentations\Bank Erosion\ErodingBank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4419600" cy="3314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hristopher Hein\Desktop\Presentations\Bank Erosion\ErodingBank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63" b="3661"/>
          <a:stretch/>
        </p:blipFill>
        <p:spPr bwMode="auto">
          <a:xfrm>
            <a:off x="76200" y="4191000"/>
            <a:ext cx="7137922" cy="2604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ristopher Hein\Desktop\Presentations\Bank Erosion\BankHe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16506"/>
            <a:ext cx="4378657" cy="3283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3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Shoreline Type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#2: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Mainland &amp; Estuarine Beaches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3154" y="3937843"/>
            <a:ext cx="4224646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Fetch-limited: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small, fed by bluff erosion, highly variable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Open ocean: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storm-dominated; generally highly modified (e.g., nourishment); sediment-starved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391215"/>
            <a:ext cx="4584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Scott Hardaway, VIMS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Beach nouris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3" y="3886200"/>
            <a:ext cx="4524375" cy="2428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andbridge Be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524375" cy="2428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493921"/>
            <a:ext cx="4813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Sandbridge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VA:                                       before &amp; after nourishment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4" name="Picture 12" descr="http://wmblogs.wm.edu/wp-content/uploads/2015/03/breakwaters-600x44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19238" r="18149"/>
          <a:stretch/>
        </p:blipFill>
        <p:spPr bwMode="auto">
          <a:xfrm>
            <a:off x="4953000" y="609600"/>
            <a:ext cx="4004481" cy="3096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1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hristopher Hein\Desktop\Presentations\Figures - JPG\Figure 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7"/>
          <a:stretch/>
        </p:blipFill>
        <p:spPr bwMode="auto">
          <a:xfrm>
            <a:off x="209550" y="1143000"/>
            <a:ext cx="8724900" cy="3783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Shoreline Type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#2: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Mainland &amp; Estuarine Beaches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550" y="573262"/>
            <a:ext cx="872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Bruun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Rule of Shoreline Retreat</a:t>
            </a:r>
            <a:endParaRPr lang="en-US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606" y="5045095"/>
            <a:ext cx="584612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Assumptions:</a:t>
            </a:r>
          </a:p>
          <a:p>
            <a:pPr marL="682625" lvl="0" indent="-219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equilibrium profile</a:t>
            </a:r>
          </a:p>
          <a:p>
            <a:pPr marL="682625" lvl="0" indent="-219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net zero sediment input/output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606" y="4461863"/>
            <a:ext cx="340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Cooper &amp;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Pilkey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2004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1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Shoreline Type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#3: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Marsh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523220"/>
            <a:ext cx="2310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Dyke Marsh, Alexandria, VA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upload.wikimedia.org/wikipedia/commons/2/2c/Dyke_Marsh,_Virginia_%286045428033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0"/>
          <a:stretch/>
        </p:blipFill>
        <p:spPr bwMode="auto">
          <a:xfrm>
            <a:off x="76199" y="564163"/>
            <a:ext cx="5711194" cy="3779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edia-2.web.britannica.com/eb-media/94/130994-004-0792249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3"/>
          <a:stretch/>
        </p:blipFill>
        <p:spPr bwMode="auto">
          <a:xfrm>
            <a:off x="3200401" y="3549354"/>
            <a:ext cx="5891828" cy="3241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5424" y="6027003"/>
            <a:ext cx="2310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8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Chincoteague, VA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9976" y="6391215"/>
            <a:ext cx="1672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8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Britannica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199" y="574825"/>
            <a:ext cx="2855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Wikipedia Commons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4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Shoreline Type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#3: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Marsh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Christopher Hein\Desktop\Presentations\Figures - JPG\Figure 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75554"/>
            <a:ext cx="8991600" cy="5572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6305490"/>
            <a:ext cx="5482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18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FitzGerald et al., 2008; after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Argow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2008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6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Shoreline Type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#3: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Marsh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Christopher Hein\Desktop\Presentations\Figures - JPG\Figure 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6647" r="1229"/>
          <a:stretch/>
        </p:blipFill>
        <p:spPr bwMode="auto">
          <a:xfrm>
            <a:off x="381000" y="609600"/>
            <a:ext cx="8534400" cy="6087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6296850"/>
            <a:ext cx="5482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Morris et al., 2002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55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11252</TotalTime>
  <Words>659</Words>
  <Application>Microsoft Office PowerPoint</Application>
  <PresentationFormat>On-screen Show (4:3)</PresentationFormat>
  <Paragraphs>108</Paragraphs>
  <Slides>21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Boston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Hein</dc:creator>
  <cp:lastModifiedBy>Christopher Hein</cp:lastModifiedBy>
  <cp:revision>645</cp:revision>
  <dcterms:created xsi:type="dcterms:W3CDTF">2008-04-09T01:55:51Z</dcterms:created>
  <dcterms:modified xsi:type="dcterms:W3CDTF">2015-08-12T00:18:27Z</dcterms:modified>
</cp:coreProperties>
</file>